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4" r:id="rId3"/>
    <p:sldId id="269" r:id="rId4"/>
    <p:sldId id="265" r:id="rId5"/>
    <p:sldId id="262" r:id="rId6"/>
    <p:sldId id="263" r:id="rId7"/>
    <p:sldId id="270" r:id="rId8"/>
    <p:sldId id="271" r:id="rId9"/>
    <p:sldId id="272" r:id="rId10"/>
    <p:sldId id="256" r:id="rId11"/>
    <p:sldId id="267" r:id="rId12"/>
    <p:sldId id="268" r:id="rId13"/>
    <p:sldId id="257" r:id="rId14"/>
    <p:sldId id="258" r:id="rId15"/>
    <p:sldId id="260" r:id="rId16"/>
    <p:sldId id="261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94C19-4C2E-4B19-89E2-044AF0AD978C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3E9B7-1F38-4745-937E-63C46D6AE7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82EBD-DCEB-4578-B488-F102F68A849E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FD07-B4F8-4B50-AFA5-AA0C5538CD4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58BA-0BD5-493A-8AB1-CF854BE23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stech.com/dokuwiki/doku.php?id=dmitri_kopeliovi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igram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-785842"/>
            <a:ext cx="6252868" cy="8388000"/>
          </a:xfrm>
          <a:prstGeom prst="rect">
            <a:avLst/>
          </a:prstGeom>
          <a:scene3d>
            <a:camera prst="orthographicFront">
              <a:rot lat="0" lon="0" rev="1619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last_furn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04993"/>
            <a:ext cx="4391025" cy="44386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072066" y="1298564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Iron ores (magnetite, hematite)</a:t>
            </a:r>
            <a:endParaRPr lang="cs-CZ" b="1" dirty="0" smtClean="0"/>
          </a:p>
          <a:p>
            <a:r>
              <a:rPr lang="en-US" dirty="0" smtClean="0"/>
              <a:t> – iron oxides with earth impurities;</a:t>
            </a:r>
          </a:p>
          <a:p>
            <a:endParaRPr lang="cs-CZ" b="1" dirty="0" smtClean="0"/>
          </a:p>
          <a:p>
            <a:r>
              <a:rPr lang="en-US" b="1" dirty="0" smtClean="0"/>
              <a:t>Coke</a:t>
            </a:r>
            <a:r>
              <a:rPr lang="en-US" dirty="0" smtClean="0"/>
              <a:t>, which is both reducing agent and fuel, providing heat for melting the metal and slag. </a:t>
            </a:r>
          </a:p>
          <a:p>
            <a:r>
              <a:rPr lang="en-US" dirty="0" smtClean="0"/>
              <a:t>Coke is produced from coking coals by heating them away from air. 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 smtClean="0"/>
              <a:t>Limestone</a:t>
            </a:r>
            <a:r>
              <a:rPr lang="en-US" dirty="0" smtClean="0"/>
              <a:t> – calcium silicate fluxes, forming a fluid slag for removal gangue from the ore.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632577" y="4929198"/>
            <a:ext cx="14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2C + O</a:t>
            </a:r>
            <a:r>
              <a:rPr lang="cs-CZ" b="1" baseline="-25000" dirty="0" smtClean="0"/>
              <a:t>2</a:t>
            </a:r>
            <a:r>
              <a:rPr lang="cs-CZ" b="1" dirty="0" smtClean="0"/>
              <a:t>= 2CO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43570" y="5291752"/>
            <a:ext cx="3071834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3Fe</a:t>
            </a:r>
            <a:r>
              <a:rPr lang="pl-PL" b="1" baseline="-25000" dirty="0" smtClean="0"/>
              <a:t>2</a:t>
            </a:r>
            <a:r>
              <a:rPr lang="pl-PL" b="1" dirty="0" smtClean="0"/>
              <a:t>O</a:t>
            </a:r>
            <a:r>
              <a:rPr lang="pl-PL" b="1" baseline="-25000" dirty="0" smtClean="0"/>
              <a:t>3</a:t>
            </a:r>
            <a:r>
              <a:rPr lang="pl-PL" b="1" dirty="0" smtClean="0"/>
              <a:t> + CO = 2Fe</a:t>
            </a:r>
            <a:r>
              <a:rPr lang="pl-PL" b="1" baseline="-25000" dirty="0" smtClean="0"/>
              <a:t>3</a:t>
            </a:r>
            <a:r>
              <a:rPr lang="pl-PL" b="1" dirty="0" smtClean="0"/>
              <a:t>O</a:t>
            </a:r>
            <a:r>
              <a:rPr lang="pl-PL" b="1" baseline="-25000" dirty="0" smtClean="0"/>
              <a:t>4</a:t>
            </a:r>
            <a:r>
              <a:rPr lang="pl-PL" b="1" dirty="0" smtClean="0"/>
              <a:t> + CO</a:t>
            </a:r>
            <a:r>
              <a:rPr lang="pl-PL" b="1" baseline="-25000" dirty="0" smtClean="0"/>
              <a:t>2</a:t>
            </a:r>
            <a:r>
              <a:rPr lang="pl-PL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Fe</a:t>
            </a:r>
            <a:r>
              <a:rPr lang="pl-PL" b="1" baseline="-25000" dirty="0" smtClean="0"/>
              <a:t>3</a:t>
            </a:r>
            <a:r>
              <a:rPr lang="pl-PL" b="1" dirty="0" smtClean="0"/>
              <a:t>O</a:t>
            </a:r>
            <a:r>
              <a:rPr lang="pl-PL" b="1" baseline="-25000" dirty="0" smtClean="0"/>
              <a:t>4</a:t>
            </a:r>
            <a:r>
              <a:rPr lang="pl-PL" b="1" dirty="0" smtClean="0"/>
              <a:t> + CO = 3FeO + CO</a:t>
            </a:r>
            <a:r>
              <a:rPr lang="pl-PL" b="1" baseline="-25000" dirty="0" smtClean="0"/>
              <a:t>2</a:t>
            </a:r>
            <a:r>
              <a:rPr lang="pl-PL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FeO + CO = Fe + CO</a:t>
            </a:r>
            <a:r>
              <a:rPr lang="pl-PL" b="1" baseline="-25000" dirty="0" smtClean="0"/>
              <a:t>2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Obdélník 7"/>
          <p:cNvSpPr/>
          <p:nvPr/>
        </p:nvSpPr>
        <p:spPr>
          <a:xfrm>
            <a:off x="2714612" y="428604"/>
            <a:ext cx="4410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Extractive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metallurgy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iron</a:t>
            </a:r>
            <a:endParaRPr lang="cs-CZ" sz="2800" b="1" dirty="0"/>
          </a:p>
        </p:txBody>
      </p:sp>
      <p:sp>
        <p:nvSpPr>
          <p:cNvPr id="9" name="Obdélník 8"/>
          <p:cNvSpPr/>
          <p:nvPr/>
        </p:nvSpPr>
        <p:spPr>
          <a:xfrm>
            <a:off x="642910" y="6357958"/>
            <a:ext cx="1842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1" dirty="0" smtClean="0">
                <a:hlinkClick r:id="rId3" tooltip="dmitri_kopeliovich"/>
              </a:rPr>
              <a:t>Dr. </a:t>
            </a:r>
            <a:r>
              <a:rPr lang="cs-CZ" sz="1400" b="1" i="1" dirty="0" err="1" smtClean="0">
                <a:hlinkClick r:id="rId3" tooltip="dmitri_kopeliovich"/>
              </a:rPr>
              <a:t>Dmitri</a:t>
            </a:r>
            <a:r>
              <a:rPr lang="cs-CZ" sz="1400" b="1" i="1" dirty="0" smtClean="0">
                <a:hlinkClick r:id="rId3" tooltip="dmitri_kopeliovich"/>
              </a:rPr>
              <a:t> </a:t>
            </a:r>
            <a:r>
              <a:rPr lang="cs-CZ" sz="1400" b="1" i="1" dirty="0" err="1" smtClean="0">
                <a:hlinkClick r:id="rId3" tooltip="dmitri_kopeliovich"/>
              </a:rPr>
              <a:t>Kopeliovich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Steel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endParaRPr lang="cs-CZ" dirty="0"/>
          </a:p>
        </p:txBody>
      </p:sp>
      <p:pic>
        <p:nvPicPr>
          <p:cNvPr id="4" name="Zástupný symbol pro obsah 3" descr="Afbeelding 39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074" y="1600200"/>
            <a:ext cx="710585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EAF </a:t>
            </a:r>
            <a:r>
              <a:rPr lang="cs-CZ" dirty="0" err="1" smtClean="0"/>
              <a:t>process</a:t>
            </a:r>
            <a:endParaRPr lang="cs-CZ" dirty="0"/>
          </a:p>
        </p:txBody>
      </p:sp>
      <p:pic>
        <p:nvPicPr>
          <p:cNvPr id="4" name="Zástupný symbol pro obsah 3" descr="manufacturing-proces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72"/>
          <a:stretch>
            <a:fillRect/>
          </a:stretch>
        </p:blipFill>
        <p:spPr>
          <a:xfrm>
            <a:off x="785786" y="1250116"/>
            <a:ext cx="7858180" cy="54650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cc.illinois.edu/images/cast_techniques_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737308" cy="385765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428992" y="500042"/>
            <a:ext cx="2882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Coninuous casting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www.doral.com.au/upload/pages/what-we-produce/358x268-continuous_casting_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857628"/>
            <a:ext cx="3409950" cy="2552700"/>
          </a:xfrm>
          <a:prstGeom prst="rect">
            <a:avLst/>
          </a:prstGeom>
          <a:noFill/>
        </p:spPr>
      </p:pic>
      <p:pic>
        <p:nvPicPr>
          <p:cNvPr id="15364" name="Picture 4" descr="http://i01.i.aliimg.com/img/pb/550/758/275/275758550_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928802"/>
            <a:ext cx="2671734" cy="2671734"/>
          </a:xfrm>
          <a:prstGeom prst="rect">
            <a:avLst/>
          </a:prstGeom>
          <a:noFill/>
        </p:spPr>
      </p:pic>
      <p:pic>
        <p:nvPicPr>
          <p:cNvPr id="15362" name="Picture 2" descr="http://www.nkmz.com/Images/STEND_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945075" cy="2643205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hQSERUTExQUFBQVFRYXFxQYFxUXFRgXFxUVFBcUFBQXHCYeFxkjGRQUHy8gIycpLCwsFR4xNTAqNSYrLCkBCQoKDgwOGg8PGiwkHyQsLCosLCwsKSwsLCwsLCwpLCwpLiksKSksLCwsLCwsLC8sLCwsLCksLCwpLCwsLCwsLP/AABEIAMIBBAMBIgACEQEDEQH/xAAcAAABBQEBAQAAAAAAAAAAAAAFAgMEBgcAAQj/xAA+EAABAwIDBQUGBQMEAQUAAAABAAIDBBEFITEGEkFRYSJxgZGxBxMyUqHBI0Jy0fBiouEUM7LxkhVDY3OC/8QAGgEAAwEBAQEAAAAAAAAAAAAAAwQFAgEABv/EADQRAAICAQQAAggGAQQDAAAAAAECAAMRBBIhMUFREyIycYGR0fAFI2GhscEUM0JS4RVDYv/aAAwDAQACEQMRAD8AzNsKeZClbiU0ZpkCezFNp0/BR31XsbVJpmdrouzOTFHCAW5Xv9EPmw4hHveWFkiSxz48UJhNKxginjNgpBgNk8G5ZZC59SEphNtQuid7MilrgLly8EhtopBjJ7k6yHovZm8QaYiHi/HipVWywFl7VCzguqzYLDzajmPUzbRE8brooA5u8o7Kj8MtzzN7/ZKhrQGkZ5rgmysfqySwW0CiQSkFSTXDc3d2/FQXVBPADuWiZxEzxC2IkOi3jbNp9FSAw8kble45kkgcOGvJeYh2pXFu7Yjlcd1ra9Ura/IEarqxmCGR5m/JONh0S2tz71Jhguxxsezb+FC3GFCgSH7gZ/y6WyEAaXvzOmXCymCmBsb5l1rcssioskRAA6+oW+YIgEzwMFje4HmmxE3eBDhkRqCOKcqaJ7DZwtlfwN7H6FRHFbBgXUGTcSYHkFpBy5hRxRlnaNuOmfD/AAmJo3DUEeCajkIIzOq2xJ7gV4Ihuokuxv8AOCHnVPwPuy3IqO7VKqMGULMFMwjTuyTzTmo8Dsktrs0ZDkxNhEyn8XxCkY28u9z0gYB4OefuoLndtTK43Ef/ANTfVy9YcCb04y/wMjQjJclR6LlzM2RzHivV64LiFRk2PROzU2nN0MiOaLUbOq9PERyZyjk2UipBAUdumaw08scgZkeOakAt+TyXYfCCCeIda3QqbDEb9FwTQjENOw/lI8082hbYm5U6GRvw28f8pDLAkHPgF0TpJlfxJgBH3TU5DgLNA7lMxaG2ajBvZQrDiM1LmRS3glRxpz3a9AzWA0MVjlKQCLi4zv5Jvd07ylgJYjGXitFp1FkWVl2HvSS2UPBLAXlnZG63Mc7aXUyWGze8JArHb7TYdkWGWvelLSOIygOIEY3tN7/vopInaQ8lpzsG56HMXPML2oN33AAzOQ08FJlGZsNQELdxNFOpHZLYAcQ4O+lk29u9pwI+gtdS/wDT5+ATXu93M8CurZMtXFY3qLWtuR3IvYm2v0Hkq+9ufii8klx+3fdC5wjq2Yq6YhmuYZGNsDcAkWzI5+CEyQkm+VzbI20OhHQqdPKdwZtGR16j1Q6SYWad9oIOgabjkbozxVRFUozd3fdIdqnaR3ad+n7hIkHaSpPryhj8r4yVFol3sVHZJZKfOtrwYsw4jchuVOlNww/0D/k5D738/VORVJ0OgFvDM/decFhgTtLCttzRYeuUd8ma5Z2tN+lWFnLzeSl4QqcnARp04acyB3kIvhc4IuM7HUZjzCrmLUrsnhpLRkXcATew+iMbJNAa47wJyu3PLrbQ3SGo1JpUsOY/ptILztJhqqkaSACL8W8R3hDpB0SJXWq3f1NHoB9lNlYjU2+lTcYG+gU2FBE4a89q3QozSNueOaH4ZBdzgPlRtgA4m46dEYQWMGRaiVsbuGn8zURlUC8WzzztnYa3TuNUG+xzhe7eFtemoz4oTSQ/CO76qTbryhIA6Mr06FHUNnuFsYYDG0jPPUaW6IbEzJEqph3AzkSkwwDIJiy7cobzmKKNpIkQ0t1Hmpi0o+6lFkJxfD3RyAm9rA2ORFxxFgkW1JHUeGmUnmMNjySmNzCKVVFZkZ+ZgKhmLPxTVNvpEDRZ69hxETC7G9x9UPdHmPH0RcR5AcrqNPFkOYJ9EC9+YateIHki071Ljb2v50SPd5eKmRx/zyQt/EIUiYW5HuHqo9VCbeXqiccQvbokzx3BWVfmZZOIClZYeKEVLcyj1Y1A6rUp+k8RK0SXUUxkjY1uri0DxFlArcEfHJ7t1i6w00zF+NkQkm3Ymu5bp4j0UCrr994dujINBBJN7DdJJ1zTlncnII/RU5D3NIzDD9N1M1De14qThJ3nnheN30b/AITNW3tH+cEj/wCz4SqB+T8fpEO1XObl4leHVLd9yjRMiNgeoSLJz9wm3arq9wTdTiuXhXq3Aw/7sLx0aXdJLk3MYl19neCRVcFVDMOw73efEHt2d3qBW7JOw8mMi7XElr+Dhyv05I57GapvvaiM6vYxw/8AyXAj+4LRq2ga4FkjA+M6XzLTzC+Z17MLCD7Mo6TUehbkZ+/CfPVcbVLDzb+6JgZeCLe0DYKWCVlRCPeU9yCR8TL/ADD5eqCQu5qtoT+XiY1jrY+5ZKwpx954H7I5GLk/5VepZbPB70ep5BY/zgnieIpgy2bIUDJo54pG7zTuHuJBFx9FVtptlH0kl/iiJG68eh5FFdn9pW0by6S+5JutuOBFzc9FoYbHNHcASRvANiLg35L5rVYew4lNbLNKQWHqmY5XfGSmogrrtRshYGWHtNAzb+Zv7qpU8BB0TKOPRAZ6jSMLDuSEKOPeFuK0Cq2ciqqaNsg7QjaA8ajIa8wqfh+FO3d45ZgeZViwrbBkcv8Ap5uyG2DX8MwDZ3LvSdd1ZsKN1OatXIDVdiVrG9n3wMjY4X3QRcaEXyIQCSmW2VFKyVliA5p/lwVRtoNj3R3fH22cvzDvHFOVoaRgciAp1S2nD8H+ZSxGos0WaKmnIUaaDtJa98ytWnEDPjFvEJ0xWUh0GR7097hAFk6UjIj0KTK3IqWyPQJFVHkV1W5mWXiV2sQWsbmjlczIoLUqpQeJPuWez5047h6oV/PqixbeC3f6ocABwVBz1Jar3COAD8UDnHJ/wf8AskVmvl6JWDTBszHHIWcCe9rh9wm6yS9rcgkT/q/D6ymuPQnPnGnLxzvuvHApDvumIiTFB3qE3K5Jz9F0ouujgwLZIiHSjmuTZjHzBciwOJanJtxTz2ph4Rd0NsnuHYi+GZskbi1w0IW07Ge0KOqAimIZLlbgH9RyPRYcRmlictzGRCj6ldzyjVp1tqwexPpmojIvYBzD8Teh6LPdq9hBumakF2jN0PFvVnTomNhPakC1sNSSbWAk4jh2uY+q0hsIP4kRGedxo4fdJq1mnfKcjy+kQsrKHD/OYJFFmb5W1/6RrDW3HRaNjOyMFSXODRHOQe0BYHw4qiYvh8lN2HNLevA9QU4+t3r6vjHdKldh9bwg3H5d6KzfykG/0U3Yn2guprRydqL6t7uYQbEZx7l4Guv1VehlSK1HBz3KrhLBtI4n0lhuJxVA34nA8/8AIUaq2cjc4ua0NdrbgT0WbbE4jute4EgjdI+osRxC0TBtqI5uw6zX8uB7igDHKsPj99SRbp7KDvqPEFV8hYd0jdsRlz7lTdpspr8S1p9R9gtZraJkjbPG8ODh8Q63WbbcbNysd71oMkdviGZGf5h4oPoQjcGOaPVI5weDJmyO1j4huOO+y+h1H6T9lotHXsmbvMN+fMd4WH4PPmR/NP8ACsVDib4nBzHEH17xxT9FrIMHkT2r0K2ncvBl2xrZRkt3Msx/9p/Y9VQsUwx8L917SPQ9yvuD7WslAbJZjv7T48D0RaroGSs3XtDm9fUFbtrW0ZQxOrVW6U7LRkffUxkxXBUuCmvw4K04rsUWEuhu4H8p+Id3NCoaYtyIIKlPuQ4Mt1X12jKGBJ4rFR6tuRRqtiuhlUxErebI4lXr25IRMxWCtj1Qx9NxVamwRGxJHij/AAj4oY8XVhjp7xnx9EDMKoF+BENnJEbAzHd90jEAQGnQHIWsNOdtdU+5vaH6ful4jF+C13J3qvAjgzLAjIgV9+Z+qadf+EqVLw7lHejqJPc8zxsNwTyK9BPgnqdt2u4jK4+6mYbhkcm+XybgaAb2Bvn1I+6GzAZzCBCQMSA3uXJws5Fcu5E9gzQce2flpZCyVtuR4OHMFBpGL6Cq6OOqYYahmfDoebHcCss2t2DlpCXtu+Hg8DNvR44d+iQ0+sFg5+/fGlIJwe/2+EpD2cVFmqmHmiErUGqo7ORrFDERutigIEcZMB8N7rTtmNr5KXdF9+MgEsJ0vxaeB+iyyIK1U89425/lHpZLXLjEKFWwEMJveF4tDVs343A8xo5p5EcF1fQNkYY52h7DoeI5G/3WLYFXSxSe8jeWEcefQjiFqey220dWNx9mS2zadHdWk+iSZCD6vf33J12mer1l6/iUna7YuanjkdGPeRbpIc34hxs4fdZgyQk6nVfUr7MO7cEOv2TxtrbnkqRtX7L4am8tNuxy3uRo1x6/KUwl3+1hzCU6rHDfOZrglWWhzQdQPv8AuijKsg3BQj/0yWnmcyVjmOtbMa2I0PFSQ9ECgiUDZLzgG3z47Nl7befEfurzS1LJ2e8icLHUajucFhzp90X8hzJyA81KpsYlphvse7evzda/QXtbpZK2aby+/dFrNOtnK8GaFiux7XuL2NEUh1box3dyKrdVRPiduyNIP08DxUzDvaR72SL3zbANeHW0zDcyOhCNYg0zNvERLH8p1HcdQkPStQcHqHqNyELZ1KyHoxgu1EsNmk77OR1HceCHVGHkfDr8hyd4c0OlqLdk8deduKNvDDckdatLRtYZE0/D8dbO3ebu89w3Drc79e7xSsUomSRl9r9m4do7S4vzWYN2j3HkAZDK4Nj4Iu/bR5i3Wvtw07VlxmZhiwfGSm0BR91TQhUYBJuBw7YIBNtRlxCr1XT2OiL4dt0/JsgDx8wycOuWqsWIYYJQCAHEi+9obHS9tUqQUOMRpdRZUdtvzmZVGHXBUGbDLAZ/93/aytctOASOSZNICnK7MRtgDKrHS7rSOqET0qvMmFDOyGVWD9E+uo3ARQ04PEphh7bR0KkYgwf6ZzeWY8CpdVRWqGN5tP3Sq6iJY5ts7FNBwQIuyEZlQeNO5MPapksRGRFiMimC1UFzI79zqUkFPywWzCahHaUxrbINgwYxU2VwYMdMQbLk/LSOJJsuXcwZDZ4E+uWmOZgc0hwOYcPUFcHZbr7OacrnPwIWObLbWy0jrDtRn4mE5d45HqtdwbHIqqPejcDzbxaeRCitRhtw4P7H3zVtLVe7+JSNrvZe195aWwOpi4H9B4HoVkOJYW9jy1zSHAkEEWI819OuYWHs5/0/shOO7L09c3tttINHgWcOQPMdF1b2U7T2PA/1DUanHD8jznzZHTEIjRzjdAurhtLsC+nLW/EJHbrXDiMyT0sAUEqoYqYBkpAPBozNuduA71tNQHOMc+UrbFK7kIx5yVRzAN70inad7K4IORGq6ghjc28bwRru8W9Lck5KfdgnLx0XsqucTeCQJbcL20e2SnFSN5kZf2/z2czdsRxGffktJjLZGh8bhmLhzTcFfOEm0RDvnA1Nss8vJGdmtt5qV+9Gd5h1jJ7J7uRXdnq+sJOv0yuc19+XnNnxPDo6hhjqGDo8cOrTwKzbanYmamBfGDNFf4h8TR/U3j3hX3Zvbemrey0hsls43fF4cx3KVjdW2khkmc7sNBO6eJ4Nb33CEN6HI5iiO9bbD8vpMJfUi+9qG6dXEW+g9Ul9cSLEDUaHMW9VArcQdLM9+gc4usNM+iSybO3DqnHyRK1fB5hT/UbrS4OFzfL8x7+Sewja+anI3Tlyuq/LVm9hwSBG69yLIQ06kYYZmmuzxNap9sIpwBMzdJ0eNPNDMWbJuOewh8Z0d+ZrRofHXxVcpHj3QaOg+59Uupqixha1xDXZFt8rfyyQOkFbZT5RisgCR3Sk96fjkPBQGPR7D8Gc6nfPdu6w5tPHuKYsKp7UzmN0Ls7q84ftM9kZGoLbDpYWCp+GUBlBLbC3D9iisVK9os4EFI2lWMI1Svw3MeD7m6IwUP4RlNrA2seP8KEsabqTLXu937u+V72QmzxiadGOAsK0WHe9j3hYaga281GqcNc3Vptz4eaL7P7QxNibG7K3E6FHPdxyC7CM+R9QhCxlMmvqbK3IZeJj+J0d62Ef/G77qTVYbcKy45g4OJU7bX3opNMjlvJyv2fI0PgRb66J0akcZ8owtlb/ABmJYzFuzSD+r7BDHqwbY0xZVyAixuP+LVX3L6elt1amQNSu20iKoheRo5uA81YJqLd19EAoh+Kz9bfUBXutwYtNntc08iCPogahiCIfSrkGVt7en0XiMuwrv8lyX3RzE6N5RbDtoZYXBzHWdztn480CjenA9ENYPB6my+7k9+M1PAtt3S2Dpd14/K4N3XfpNtenqrqO2wOb8VsrZZ8ivnltRZXbZX2imDsTXcz5vzNHPqp12nwcnkfuIvbp94zWOZacbx/3UhfMxu7E3czcN0Ol3TcnnugeDuqy/aunp55nVD3mMPsGgEObYNAFsjfifFa5Rf6eppHSyNje2T3krt4BwbfQG+hDAB4L5sqZO07cuBc2F+F8l3T0bmyGPHu6mEcKpG2SXGON34UznWOu7YeBv9kurq3k9p7j4lRKQ7zgDbnmBbz1VlmniZG0mKOR3Rx/nmn7PVwMZhquQT4SvGodu7gNmnUWGfedSpVLIQAOl1a6XCopWD8AtuAchf8AuCFYrhMcbgGuIuP6SMuBIN/ogi4P6sLgKQcGQYZiHtIJBByINj5qwYvtRPVRNp5n7zGWcD+YkZAv+awuqrmCLgjNOyYlZ1w0nK3LQk/dEVRibcbmzPA2xIOoXshy1URkxLyTfP7pyok7K7tnC3jPW7pHG3PKy9a8g9OeqkbKYW2pmZESRvm2Wv8A3b0V8rvZRuj8CbO3wvGRPe3RL3auqp9rnEyVxj9ZS6Sq37DkdQefPmlzNsSPvwVrwnYFwbJ767HAgNLcxlmT1GiFYvsjPG4uA3282/cIA1FTvgNGUJ2wQxyIMxFzYzGCd11iRwyQ0sLTYgjvTsb765rVihoVeJcdl9oY4Y9x7b3NyfID0VogrY5B2HD9JzHksyY6yl01QWm4NlOs0oJ3A8zRRTz1LrV03S3dp5Iaad1+fcodJj7xr2gjVDi8T/iG6UEh07GYblR5wdYg5hP01Y5p7LiFZoWBw7JY8cnAH6piowqM6sdGebe03yQvTKeDF/8AIXOGErku0L219O93aLWPHhYq3xbYwvFni3eqJj2GEVdO1jg8uD7cNAdbpFRSyM+Nrh36eaO9auq8+Ey1FNvMrvtPcw1rnMtukNtb9IVKcrJtY3MH+aKtPX1Gi4oUSHrU2W490XSu/EZbLtNz5ZjNbti+FPkzG6fGx8nBYNC6zgeRB+q+kMP2rp5mt3t25A1tyU/8Uvsq2leuZvSA4JAzKo3CJBkY3X/SfsuV6DYDmHADoSFyj/8AkG8o76T/AOT8phQSmpLHZDuXrXL6UmZAjgYvJosgOLju+ev0BXrpMiRrY277ZJqLEHEt/Bbvx3J3nndJcLDstHTnxQHLEQ64U5h+tx50NLKGkgOjLLDk6zfQrOmm6NYztPLLG6JwiYN4dlkQFwDe++bu1GiBRlb0NJqQ57MU1doduIX2cwt1RUNjabF18/51srjVRzYTKYZG00jnN32SOaHdm+7YB2mhysdEA2Aqvd1bJLXDTc9wzU3b/HhW4gXtB3WtYwA9Bn9SVixybSngBN1VEhTjg/zNc2cLa+lEjg2OQlw7GhtkDb7KibW7C1MLbholY05PaO1bk4D1WpbOYYxtJE0ZHcB6i+amPL2ajfb/AHf5Ug7qW3YwPvuAGpZHKryM9H+p81SRbt7nPkEYpKdksYcQLkWPgtaxzYWkrbuA91L8zcjf+pvFUOp2DqaJ57PvYXfnbe7bcS3UJh9QHTg4Mp6TUVM+G8fAytzbPsIyJb9UCqGtHZv5jXyVwxIlsTzyaVSZDn9EfRuzgkmH1qIpG0YnsO8xwMbrOGYIO64HpexVsoNu61gbvPD938rgMx1IzVOcFYaaIFjcvyj0TNtaOPXGYki5M1/ZvaGOriDgWh9u0y+YPHLkp02GtOYu3qMli8LS112ktcNCCQVLZt5VR7zBJvDTtZnLkVFt/C2BzU05sYHIM0iq2ca/42NkHk7w4IHWez+Ek+6kcw/LIMvNAqH2kTA9qxHJWGn9oAeO3FcHiCPQpcpqae40K7m5XmVvE9mZ4M3Mu35m5j6KGxiv1FjjXG7Xljflc27fopUkUEoO/Ex/9UeTh3haGsPTCayycMPlM8bkno5FYa7Z6nP+3LuH5ZB90Kn2fmZmG745sO8PojrajwocH9ImDE3MNw4hFINsnt+LMKrzkg2IIPJMulstmhH7E82D2JZMSxyOaqpHEWDXuDuGrbDPxVllDSPw5cuRNx9VldZLctPJw9UWZMQOy4jxQbtNwu04x9ZxVUmQ/aHDZ4vbQHIWH5lSXq0bSTlzbudc5W8yqwRmvotACKQDIX4iPzuI2EWOOTWAaWgAAZbvLqUMK8KbapW7ERW1k9k4hIbSVIy94R5LkLXLH+PX/wAR8hNf5Nn/ACMs8DuyO5eF6jxONskosJ4pZ2CsRK1SllElNl5lMxydqTvb/wAR/lMbuaS2Sznk8gfoQh53dQuNuJExiYFwHIZ+KgsXsj7knmvd3s96eVdqgSSz72JhPCql0T/eMc5ptlkCO5wOoT1MwySOlcWtJdc8Bcm/ZHJMRwktFvJesOXdkkmwSflKtS7APnNPwL2qOh3WSD3kdgA4ZPA0HQhaXg+0MFU3eieCeWjh3tK+aWvRWjrXRuDmOLSNCDYpR6No9UzFmlrt5HBn0TW04yNjckC41F+N1EldNHwEjeuTlnmCe1WSMBtQ33jchvDJ47+DvotAwTaqmqm3ikDr5lpycL5m7Tmp91IHrez/ABEHqsq4YZEquLYHT1MvuzeMSXvwIOvqFSNofZLUw3dDadmuWT/FvHwW01+ERy5kZjiNfNDjQTxf7b99vyu/dL1X26fgf9Rv/IFgGD1xg/WfOb6YsduvBaQdCLHxCN4dnEM76j6rYsQhpqkbtVCA75rejxmFVMW2Fjgyp3bzHXIBNyNNCqSa9LOG4MaqPrbSMffnKTWVIY0njw70EDkf2i2eqIzd8Twy2TrXbnne4QERFPoykZBzOnk8RcZRajk7IHJCW5ap1tQeGSFcu8cRnT2+ibMsNPiTmaK17L7VMbvNeRd1lmgnPNLbIkbNCrjmMW3pau0jibXVUsFQ3gFXKigdA6zHHLPI81R6bHZY/heR01CsNHjL3sDn6n7FJHSWVeORFQQvGeIWdWOeN2RrH/qaCfPVQZ9n43uFgY78RctHgVIgr47j3hDQTxVip8apzYDdt4ILWvX0J3BHsjImfbRbJmGMPbK17d9oFtbk5XCfnwaWIEPYR4Zeatu3FNEaIvba4fHp+pOVtK9oG685gZHPUIo1bMi7vM/1M1Nn95kBo96IvPaeS/O97W5ckMNG+1911udlY5HBtPZ26LSTC/E9rih+FVHZIvocu4r6Ku5kUnHjENRSrbRnmBHBIJVoLieXiAm3UzHatZ/4gIo1o8REm0R8DKyVyK1IYHWAiy5717+a5MC8EZwYsdOwOMiK/wBa1pAOV+Kme8uhNbACwu4tt5ck5hMl2kcj6pe+sZLCUdLc3CN1jiSp3kaC55fshEr7nQtOhBvrnnmiEkmag4ge14BepE7qs47iDGnnjMBR4JsxfT6qe3cJBuLWyzzv1TLtxmJ0qCZOhFgE5K0O7+aiPrBoM02+o5m3QKcEYnMtb1Akl7ABa/HM9OifjffMIUZgcgPE6ogyzRqSeq2ynHMyli+EkVU9m24lRqWucwgtJaQb3BsUzI+6bstqAFwYMsSczQ8B9qtRCAJvxWiwvo/z4+K0XAtv6apFmv3XfI7J3+fBfPJcvWz7vHy1SVugrfleD9+EE9VbctPqN8DJBmAVXsZ2e7Ufu7tu6x9fsVkGCe0ippyAHb7B+V9zl0dqFoeBe1qnmLRNeJw55tvp8Q+6l26K2o525/UfSCRbKjms5/SW1ssrRaRgkb0tp1HFB8R2PoarVnunni3sO8tCrHBXMlZeN4NxkQcr8wQvBh9wd874OmQBHkllDjlT/UCLdp54P6TL8Y9jcrbmnkbIPld2XeehVMxLZuop8pYnt62O74EZLfHUD2f7chHTUeSQ+seBaSMPHT9iml17pw0aS9j5H9jPnSyUFttfsvh9Te7BE88W9g/sVWMT9kLs3U8zXj5XZH/yCcTXVt7XEYFy+PHvmdEqx4W+8TfH1Kh4lsjVQf7kL7D8wG83zCTS1G5Ab5EuIA8B/wBolhFi+qYU8jiN4nV77stG5D9/5yUZkxGhITW8kF6Js4xCKSIXkx6R0Ric67DY565Zqz0209wL8hmqCXZFEKSs7IHRKXaZWUcQyPk8wHi5u5zuHvHi3LO/3TGG1W4/PQ5fsiVIw70gdY9r655oXX0YjORve5VhGDD0Rka+pl/NEOucmnv3QSeGabpJ95gPHQ+CiYxPZlh+b0GaUSsl9s21mE3QRJJcknjmuSFys7RIpYws7Njx0UbDH5kcwpJP7HooNHlJY9Qg2jJaO0tjYZNmKiVTb+X3Uqd4GqgPluhVDxhtSwGRGk/Ty2PNR7p+MWHemSAYkhIPEdMhdc8tE05h5fdLhF79ydZAO9CJCxlQzjmIh18D6Kc2e40OijuIGuXqm3VlvhHiUM5aGUrWOTJYI45d+SQ+qaNM1CdITqbptbVPOYe4+ElmrcegTbnZpMZSXarWAIPccR+MpTZM0yxyWG5rxhFYwvhW0E1ObxSOZ3HI940Kv+B+2OVlhPGHj5m9k+WiyzROCYpO3T12e0Pj4xgYYYYT6Kwf2hUdRYCQNd8ruyfrkVY2StdaxBXyq2VG8K2uqaf/AG5XAfKTdvkVNt/D2/2Nn9D9YNtKh5U4n0FU0Qc6zmt3TkCAd6/7Wuh02FbpIjkLXDhf7FULCfbE8WE0YP8AU02/tKtVNt9R1QDXOANwbO7JuDcZ6KXbpbE7Uj3czqpcnXI+/AyRUVlTF8QEg7s1X66rpZL+/gsSdbadxCuwxCN4yIIKFYhhsb+SUV9p5H9RumxDw6Y/UShVOydLJnDKWnkTf1zQat2Jnb8Ja8dDb1Vxr9l26j6ITLhk8fwPdbkc1Rq1beD/ADlNakYcGUuow+RmTmuHgosMlhnw+yuFVikzfjY147lXsRrmOyMe6qVVrPwR8ph6dvOYPrGt3rgkHiQbeKH1o07RPepDmNvcOUWrba2d1TqGCJH1Ryh4kzBZcnNOuR+x+3moOIz70hI0GQSKaq3HX4EEfzxUUyIy14sLSdZbmsLFlck7y5MRSE3ntt/nFM/+4zu/deLkB/aMdr9ke+Lq9D3qCR/PBcuWa/ZnL/bnjdVKjGi5ctt1M1+1JExzXh0XLkvKC9GPYcwEG4B701WRgaAacly5EXucb2ZFSSvFyJE2jjEl+q5cvHudHUU1PBcuWHhUilzVy5DEZikoLly4eoQdRbU7dcuQYZe4a2dq3iQAPcBfQOIHktLpJDYZnzXLlB/EB68b8JMaU1ONVy5SG6nE9qAcSYM8gqTjLBc5BcuVj8P7lC7/AE5Wp0xPoFy5fTV9ifM3+yZHckLlyaPUjGerly5en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8" name="AutoShape 8" descr="data:image/jpeg;base64,/9j/4AAQSkZJRgABAQAAAQABAAD/2wCEAAkGBhQSERUTExQUFBQVFRYXFxQYFxUXFRgXFxUVFBcUFBQXHCYeFxkjGRQUHy8gIycpLCwsFR4xNTAqNSYrLCkBCQoKDgwOGg8PGiwkHyQsLCosLCwsKSwsLCwsLCwpLCwpLiksKSksLCwsLCwsLC8sLCwsLCksLCwpLCwsLCwsLP/AABEIAMIBBAMBIgACEQEDEQH/xAAcAAABBQEBAQAAAAAAAAAAAAAFAgMEBgcAAQj/xAA+EAABAwIDBQUGBQMEAQUAAAABAAIDBBEFITEGEkFRYSJxgZGxBxMyUqHBI0Jy0fBiouEUM7LxkhVDY3OC/8QAGgEAAwEBAQEAAAAAAAAAAAAAAwQFAgEABv/EADQRAAICAQQAAggGAQQDAAAAAAECAAMRBBIhMUFREyIycYGR0fAFI2GhscEUM0JS4RVDYv/aAAwDAQACEQMRAD8AzNsKeZClbiU0ZpkCezFNp0/BR31XsbVJpmdrouzOTFHCAW5Xv9EPmw4hHveWFkiSxz48UJhNKxginjNgpBgNk8G5ZZC59SEphNtQuid7MilrgLly8EhtopBjJ7k6yHovZm8QaYiHi/HipVWywFl7VCzguqzYLDzajmPUzbRE8brooA5u8o7Kj8MtzzN7/ZKhrQGkZ5rgmysfqySwW0CiQSkFSTXDc3d2/FQXVBPADuWiZxEzxC2IkOi3jbNp9FSAw8kble45kkgcOGvJeYh2pXFu7Yjlcd1ra9Ura/IEarqxmCGR5m/JONh0S2tz71Jhguxxsezb+FC3GFCgSH7gZ/y6WyEAaXvzOmXCymCmBsb5l1rcssioskRAA6+oW+YIgEzwMFje4HmmxE3eBDhkRqCOKcqaJ7DZwtlfwN7H6FRHFbBgXUGTcSYHkFpBy5hRxRlnaNuOmfD/AAmJo3DUEeCajkIIzOq2xJ7gV4Ihuokuxv8AOCHnVPwPuy3IqO7VKqMGULMFMwjTuyTzTmo8Dsktrs0ZDkxNhEyn8XxCkY28u9z0gYB4OefuoLndtTK43Ef/ANTfVy9YcCb04y/wMjQjJclR6LlzM2RzHivV64LiFRk2PROzU2nN0MiOaLUbOq9PERyZyjk2UipBAUdumaw08scgZkeOakAt+TyXYfCCCeIda3QqbDEb9FwTQjENOw/lI8082hbYm5U6GRvw28f8pDLAkHPgF0TpJlfxJgBH3TU5DgLNA7lMxaG2ajBvZQrDiM1LmRS3glRxpz3a9AzWA0MVjlKQCLi4zv5Jvd07ylgJYjGXitFp1FkWVl2HvSS2UPBLAXlnZG63Mc7aXUyWGze8JArHb7TYdkWGWvelLSOIygOIEY3tN7/vopInaQ8lpzsG56HMXPML2oN33AAzOQ08FJlGZsNQELdxNFOpHZLYAcQ4O+lk29u9pwI+gtdS/wDT5+ATXu93M8CurZMtXFY3qLWtuR3IvYm2v0Hkq+9ufii8klx+3fdC5wjq2Yq6YhmuYZGNsDcAkWzI5+CEyQkm+VzbI20OhHQqdPKdwZtGR16j1Q6SYWad9oIOgabjkbozxVRFUozd3fdIdqnaR3ad+n7hIkHaSpPryhj8r4yVFol3sVHZJZKfOtrwYsw4jchuVOlNww/0D/k5D738/VORVJ0OgFvDM/decFhgTtLCttzRYeuUd8ma5Z2tN+lWFnLzeSl4QqcnARp04acyB3kIvhc4IuM7HUZjzCrmLUrsnhpLRkXcATew+iMbJNAa47wJyu3PLrbQ3SGo1JpUsOY/ptILztJhqqkaSACL8W8R3hDpB0SJXWq3f1NHoB9lNlYjU2+lTcYG+gU2FBE4a89q3QozSNueOaH4ZBdzgPlRtgA4m46dEYQWMGRaiVsbuGn8zURlUC8WzzztnYa3TuNUG+xzhe7eFtemoz4oTSQ/CO76qTbryhIA6Mr06FHUNnuFsYYDG0jPPUaW6IbEzJEqph3AzkSkwwDIJiy7cobzmKKNpIkQ0t1Hmpi0o+6lFkJxfD3RyAm9rA2ORFxxFgkW1JHUeGmUnmMNjySmNzCKVVFZkZ+ZgKhmLPxTVNvpEDRZ69hxETC7G9x9UPdHmPH0RcR5AcrqNPFkOYJ9EC9+YateIHki071Ljb2v50SPd5eKmRx/zyQt/EIUiYW5HuHqo9VCbeXqiccQvbokzx3BWVfmZZOIClZYeKEVLcyj1Y1A6rUp+k8RK0SXUUxkjY1uri0DxFlArcEfHJ7t1i6w00zF+NkQkm3Ymu5bp4j0UCrr994dujINBBJN7DdJJ1zTlncnII/RU5D3NIzDD9N1M1De14qThJ3nnheN30b/AITNW3tH+cEj/wCz4SqB+T8fpEO1XObl4leHVLd9yjRMiNgeoSLJz9wm3arq9wTdTiuXhXq3Aw/7sLx0aXdJLk3MYl19neCRVcFVDMOw73efEHt2d3qBW7JOw8mMi7XElr+Dhyv05I57GapvvaiM6vYxw/8AyXAj+4LRq2ga4FkjA+M6XzLTzC+Z17MLCD7Mo6TUehbkZ+/CfPVcbVLDzb+6JgZeCLe0DYKWCVlRCPeU9yCR8TL/ADD5eqCQu5qtoT+XiY1jrY+5ZKwpx954H7I5GLk/5VepZbPB70ep5BY/zgnieIpgy2bIUDJo54pG7zTuHuJBFx9FVtptlH0kl/iiJG68eh5FFdn9pW0by6S+5JutuOBFzc9FoYbHNHcASRvANiLg35L5rVYew4lNbLNKQWHqmY5XfGSmogrrtRshYGWHtNAzb+Zv7qpU8BB0TKOPRAZ6jSMLDuSEKOPeFuK0Cq2ciqqaNsg7QjaA8ajIa8wqfh+FO3d45ZgeZViwrbBkcv8Ap5uyG2DX8MwDZ3LvSdd1ZsKN1OatXIDVdiVrG9n3wMjY4X3QRcaEXyIQCSmW2VFKyVliA5p/lwVRtoNj3R3fH22cvzDvHFOVoaRgciAp1S2nD8H+ZSxGos0WaKmnIUaaDtJa98ytWnEDPjFvEJ0xWUh0GR7097hAFk6UjIj0KTK3IqWyPQJFVHkV1W5mWXiV2sQWsbmjlczIoLUqpQeJPuWez5047h6oV/PqixbeC3f6ocABwVBz1Jar3COAD8UDnHJ/wf8AskVmvl6JWDTBszHHIWcCe9rh9wm6yS9rcgkT/q/D6ymuPQnPnGnLxzvuvHApDvumIiTFB3qE3K5Jz9F0ouujgwLZIiHSjmuTZjHzBciwOJanJtxTz2ph4Rd0NsnuHYi+GZskbi1w0IW07Ge0KOqAimIZLlbgH9RyPRYcRmlictzGRCj6ldzyjVp1tqwexPpmojIvYBzD8Teh6LPdq9hBumakF2jN0PFvVnTomNhPakC1sNSSbWAk4jh2uY+q0hsIP4kRGedxo4fdJq1mnfKcjy+kQsrKHD/OYJFFmb5W1/6RrDW3HRaNjOyMFSXODRHOQe0BYHw4qiYvh8lN2HNLevA9QU4+t3r6vjHdKldh9bwg3H5d6KzfykG/0U3Yn2guprRydqL6t7uYQbEZx7l4Guv1VehlSK1HBz3KrhLBtI4n0lhuJxVA34nA8/8AIUaq2cjc4ua0NdrbgT0WbbE4jute4EgjdI+osRxC0TBtqI5uw6zX8uB7igDHKsPj99SRbp7KDvqPEFV8hYd0jdsRlz7lTdpspr8S1p9R9gtZraJkjbPG8ODh8Q63WbbcbNysd71oMkdviGZGf5h4oPoQjcGOaPVI5weDJmyO1j4huOO+y+h1H6T9lotHXsmbvMN+fMd4WH4PPmR/NP8ACsVDib4nBzHEH17xxT9FrIMHkT2r0K2ncvBl2xrZRkt3Msx/9p/Y9VQsUwx8L917SPQ9yvuD7WslAbJZjv7T48D0RaroGSs3XtDm9fUFbtrW0ZQxOrVW6U7LRkffUxkxXBUuCmvw4K04rsUWEuhu4H8p+Id3NCoaYtyIIKlPuQ4Mt1X12jKGBJ4rFR6tuRRqtiuhlUxErebI4lXr25IRMxWCtj1Qx9NxVamwRGxJHij/AAj4oY8XVhjp7xnx9EDMKoF+BENnJEbAzHd90jEAQGnQHIWsNOdtdU+5vaH6ful4jF+C13J3qvAjgzLAjIgV9+Z+qadf+EqVLw7lHejqJPc8zxsNwTyK9BPgnqdt2u4jK4+6mYbhkcm+XybgaAb2Bvn1I+6GzAZzCBCQMSA3uXJws5Fcu5E9gzQce2flpZCyVtuR4OHMFBpGL6Cq6OOqYYahmfDoebHcCss2t2DlpCXtu+Hg8DNvR44d+iQ0+sFg5+/fGlIJwe/2+EpD2cVFmqmHmiErUGqo7ORrFDERutigIEcZMB8N7rTtmNr5KXdF9+MgEsJ0vxaeB+iyyIK1U89425/lHpZLXLjEKFWwEMJveF4tDVs343A8xo5p5EcF1fQNkYY52h7DoeI5G/3WLYFXSxSe8jeWEcefQjiFqey220dWNx9mS2zadHdWk+iSZCD6vf33J12mer1l6/iUna7YuanjkdGPeRbpIc34hxs4fdZgyQk6nVfUr7MO7cEOv2TxtrbnkqRtX7L4am8tNuxy3uRo1x6/KUwl3+1hzCU6rHDfOZrglWWhzQdQPv8AuijKsg3BQj/0yWnmcyVjmOtbMa2I0PFSQ9ECgiUDZLzgG3z47Nl7befEfurzS1LJ2e8icLHUajucFhzp90X8hzJyA81KpsYlphvse7evzda/QXtbpZK2aby+/dFrNOtnK8GaFiux7XuL2NEUh1box3dyKrdVRPiduyNIP08DxUzDvaR72SL3zbANeHW0zDcyOhCNYg0zNvERLH8p1HcdQkPStQcHqHqNyELZ1KyHoxgu1EsNmk77OR1HceCHVGHkfDr8hyd4c0OlqLdk8deduKNvDDckdatLRtYZE0/D8dbO3ebu89w3Drc79e7xSsUomSRl9r9m4do7S4vzWYN2j3HkAZDK4Nj4Iu/bR5i3Wvtw07VlxmZhiwfGSm0BR91TQhUYBJuBw7YIBNtRlxCr1XT2OiL4dt0/JsgDx8wycOuWqsWIYYJQCAHEi+9obHS9tUqQUOMRpdRZUdtvzmZVGHXBUGbDLAZ/93/aytctOASOSZNICnK7MRtgDKrHS7rSOqET0qvMmFDOyGVWD9E+uo3ARQ04PEphh7bR0KkYgwf6ZzeWY8CpdVRWqGN5tP3Sq6iJY5ts7FNBwQIuyEZlQeNO5MPapksRGRFiMimC1UFzI79zqUkFPywWzCahHaUxrbINgwYxU2VwYMdMQbLk/LSOJJsuXcwZDZ4E+uWmOZgc0hwOYcPUFcHZbr7OacrnPwIWObLbWy0jrDtRn4mE5d45HqtdwbHIqqPejcDzbxaeRCitRhtw4P7H3zVtLVe7+JSNrvZe195aWwOpi4H9B4HoVkOJYW9jy1zSHAkEEWI819OuYWHs5/0/shOO7L09c3tttINHgWcOQPMdF1b2U7T2PA/1DUanHD8jznzZHTEIjRzjdAurhtLsC+nLW/EJHbrXDiMyT0sAUEqoYqYBkpAPBozNuduA71tNQHOMc+UrbFK7kIx5yVRzAN70inad7K4IORGq6ghjc28bwRru8W9Lck5KfdgnLx0XsqucTeCQJbcL20e2SnFSN5kZf2/z2czdsRxGffktJjLZGh8bhmLhzTcFfOEm0RDvnA1Nss8vJGdmtt5qV+9Gd5h1jJ7J7uRXdnq+sJOv0yuc19+XnNnxPDo6hhjqGDo8cOrTwKzbanYmamBfGDNFf4h8TR/U3j3hX3Zvbemrey0hsls43fF4cx3KVjdW2khkmc7sNBO6eJ4Nb33CEN6HI5iiO9bbD8vpMJfUi+9qG6dXEW+g9Ul9cSLEDUaHMW9VArcQdLM9+gc4usNM+iSybO3DqnHyRK1fB5hT/UbrS4OFzfL8x7+Sewja+anI3Tlyuq/LVm9hwSBG69yLIQ06kYYZmmuzxNap9sIpwBMzdJ0eNPNDMWbJuOewh8Z0d+ZrRofHXxVcpHj3QaOg+59Uupqixha1xDXZFt8rfyyQOkFbZT5RisgCR3Sk96fjkPBQGPR7D8Gc6nfPdu6w5tPHuKYsKp7UzmN0Ls7q84ftM9kZGoLbDpYWCp+GUBlBLbC3D9iisVK9os4EFI2lWMI1Svw3MeD7m6IwUP4RlNrA2seP8KEsabqTLXu937u+V72QmzxiadGOAsK0WHe9j3hYaga281GqcNc3Vptz4eaL7P7QxNibG7K3E6FHPdxyC7CM+R9QhCxlMmvqbK3IZeJj+J0d62Ef/G77qTVYbcKy45g4OJU7bX3opNMjlvJyv2fI0PgRb66J0akcZ8owtlb/ABmJYzFuzSD+r7BDHqwbY0xZVyAixuP+LVX3L6elt1amQNSu20iKoheRo5uA81YJqLd19EAoh+Kz9bfUBXutwYtNntc08iCPogahiCIfSrkGVt7en0XiMuwrv8lyX3RzE6N5RbDtoZYXBzHWdztn480CjenA9ENYPB6my+7k9+M1PAtt3S2Dpd14/K4N3XfpNtenqrqO2wOb8VsrZZ8ivnltRZXbZX2imDsTXcz5vzNHPqp12nwcnkfuIvbp94zWOZacbx/3UhfMxu7E3czcN0Ol3TcnnugeDuqy/aunp55nVD3mMPsGgEObYNAFsjfifFa5Rf6eppHSyNje2T3krt4BwbfQG+hDAB4L5sqZO07cuBc2F+F8l3T0bmyGPHu6mEcKpG2SXGON34UznWOu7YeBv9kurq3k9p7j4lRKQ7zgDbnmBbz1VlmniZG0mKOR3Rx/nmn7PVwMZhquQT4SvGodu7gNmnUWGfedSpVLIQAOl1a6XCopWD8AtuAchf8AuCFYrhMcbgGuIuP6SMuBIN/ogi4P6sLgKQcGQYZiHtIJBByINj5qwYvtRPVRNp5n7zGWcD+YkZAv+awuqrmCLgjNOyYlZ1w0nK3LQk/dEVRibcbmzPA2xIOoXshy1URkxLyTfP7pyok7K7tnC3jPW7pHG3PKy9a8g9OeqkbKYW2pmZESRvm2Wv8A3b0V8rvZRuj8CbO3wvGRPe3RL3auqp9rnEyVxj9ZS6Sq37DkdQefPmlzNsSPvwVrwnYFwbJ767HAgNLcxlmT1GiFYvsjPG4uA3282/cIA1FTvgNGUJ2wQxyIMxFzYzGCd11iRwyQ0sLTYgjvTsb765rVihoVeJcdl9oY4Y9x7b3NyfID0VogrY5B2HD9JzHksyY6yl01QWm4NlOs0oJ3A8zRRTz1LrV03S3dp5Iaad1+fcodJj7xr2gjVDi8T/iG6UEh07GYblR5wdYg5hP01Y5p7LiFZoWBw7JY8cnAH6piowqM6sdGebe03yQvTKeDF/8AIXOGErku0L219O93aLWPHhYq3xbYwvFni3eqJj2GEVdO1jg8uD7cNAdbpFRSyM+Nrh36eaO9auq8+Ey1FNvMrvtPcw1rnMtukNtb9IVKcrJtY3MH+aKtPX1Gi4oUSHrU2W490XSu/EZbLtNz5ZjNbti+FPkzG6fGx8nBYNC6zgeRB+q+kMP2rp5mt3t25A1tyU/8Uvsq2leuZvSA4JAzKo3CJBkY3X/SfsuV6DYDmHADoSFyj/8AkG8o76T/AOT8phQSmpLHZDuXrXL6UmZAjgYvJosgOLju+ev0BXrpMiRrY277ZJqLEHEt/Bbvx3J3nndJcLDstHTnxQHLEQ64U5h+tx50NLKGkgOjLLDk6zfQrOmm6NYztPLLG6JwiYN4dlkQFwDe++bu1GiBRlb0NJqQ57MU1doduIX2cwt1RUNjabF18/51srjVRzYTKYZG00jnN32SOaHdm+7YB2mhysdEA2Aqvd1bJLXDTc9wzU3b/HhW4gXtB3WtYwA9Bn9SVixybSngBN1VEhTjg/zNc2cLa+lEjg2OQlw7GhtkDb7KibW7C1MLbholY05PaO1bk4D1WpbOYYxtJE0ZHcB6i+amPL2ajfb/AHf5Ug7qW3YwPvuAGpZHKryM9H+p81SRbt7nPkEYpKdksYcQLkWPgtaxzYWkrbuA91L8zcjf+pvFUOp2DqaJ57PvYXfnbe7bcS3UJh9QHTg4Mp6TUVM+G8fAytzbPsIyJb9UCqGtHZv5jXyVwxIlsTzyaVSZDn9EfRuzgkmH1qIpG0YnsO8xwMbrOGYIO64HpexVsoNu61gbvPD938rgMx1IzVOcFYaaIFjcvyj0TNtaOPXGYki5M1/ZvaGOriDgWh9u0y+YPHLkp02GtOYu3qMli8LS112ktcNCCQVLZt5VR7zBJvDTtZnLkVFt/C2BzU05sYHIM0iq2ca/42NkHk7w4IHWez+Ek+6kcw/LIMvNAqH2kTA9qxHJWGn9oAeO3FcHiCPQpcpqae40K7m5XmVvE9mZ4M3Mu35m5j6KGxiv1FjjXG7Xljflc27fopUkUEoO/Ex/9UeTh3haGsPTCayycMPlM8bkno5FYa7Z6nP+3LuH5ZB90Kn2fmZmG745sO8PojrajwocH9ImDE3MNw4hFINsnt+LMKrzkg2IIPJMulstmhH7E82D2JZMSxyOaqpHEWDXuDuGrbDPxVllDSPw5cuRNx9VldZLctPJw9UWZMQOy4jxQbtNwu04x9ZxVUmQ/aHDZ4vbQHIWH5lSXq0bSTlzbudc5W8yqwRmvotACKQDIX4iPzuI2EWOOTWAaWgAAZbvLqUMK8KbapW7ERW1k9k4hIbSVIy94R5LkLXLH+PX/wAR8hNf5Nn/ACMs8DuyO5eF6jxONskosJ4pZ2CsRK1SllElNl5lMxydqTvb/wAR/lMbuaS2Sznk8gfoQh53dQuNuJExiYFwHIZ+KgsXsj7knmvd3s96eVdqgSSz72JhPCql0T/eMc5ptlkCO5wOoT1MwySOlcWtJdc8Bcm/ZHJMRwktFvJesOXdkkmwSflKtS7APnNPwL2qOh3WSD3kdgA4ZPA0HQhaXg+0MFU3eieCeWjh3tK+aWvRWjrXRuDmOLSNCDYpR6No9UzFmlrt5HBn0TW04yNjckC41F+N1EldNHwEjeuTlnmCe1WSMBtQ33jchvDJ47+DvotAwTaqmqm3ikDr5lpycL5m7Tmp91IHrez/ABEHqsq4YZEquLYHT1MvuzeMSXvwIOvqFSNofZLUw3dDadmuWT/FvHwW01+ERy5kZjiNfNDjQTxf7b99vyu/dL1X26fgf9Rv/IFgGD1xg/WfOb6YsduvBaQdCLHxCN4dnEM76j6rYsQhpqkbtVCA75rejxmFVMW2Fjgyp3bzHXIBNyNNCqSa9LOG4MaqPrbSMffnKTWVIY0njw70EDkf2i2eqIzd8Twy2TrXbnne4QERFPoykZBzOnk8RcZRajk7IHJCW5ap1tQeGSFcu8cRnT2+ibMsNPiTmaK17L7VMbvNeRd1lmgnPNLbIkbNCrjmMW3pau0jibXVUsFQ3gFXKigdA6zHHLPI81R6bHZY/heR01CsNHjL3sDn6n7FJHSWVeORFQQvGeIWdWOeN2RrH/qaCfPVQZ9n43uFgY78RctHgVIgr47j3hDQTxVip8apzYDdt4ILWvX0J3BHsjImfbRbJmGMPbK17d9oFtbk5XCfnwaWIEPYR4Zeatu3FNEaIvba4fHp+pOVtK9oG685gZHPUIo1bMi7vM/1M1Nn95kBo96IvPaeS/O97W5ckMNG+1911udlY5HBtPZ26LSTC/E9rih+FVHZIvocu4r6Ku5kUnHjENRSrbRnmBHBIJVoLieXiAm3UzHatZ/4gIo1o8REm0R8DKyVyK1IYHWAiy5717+a5MC8EZwYsdOwOMiK/wBa1pAOV+Kme8uhNbACwu4tt5ck5hMl2kcj6pe+sZLCUdLc3CN1jiSp3kaC55fshEr7nQtOhBvrnnmiEkmag4ge14BepE7qs47iDGnnjMBR4JsxfT6qe3cJBuLWyzzv1TLtxmJ0qCZOhFgE5K0O7+aiPrBoM02+o5m3QKcEYnMtb1Akl7ABa/HM9OifjffMIUZgcgPE6ogyzRqSeq2ynHMyli+EkVU9m24lRqWucwgtJaQb3BsUzI+6bstqAFwYMsSczQ8B9qtRCAJvxWiwvo/z4+K0XAtv6apFmv3XfI7J3+fBfPJcvWz7vHy1SVugrfleD9+EE9VbctPqN8DJBmAVXsZ2e7Ufu7tu6x9fsVkGCe0ippyAHb7B+V9zl0dqFoeBe1qnmLRNeJw55tvp8Q+6l26K2o525/UfSCRbKjms5/SW1ssrRaRgkb0tp1HFB8R2PoarVnunni3sO8tCrHBXMlZeN4NxkQcr8wQvBh9wd874OmQBHkllDjlT/UCLdp54P6TL8Y9jcrbmnkbIPld2XeehVMxLZuop8pYnt62O74EZLfHUD2f7chHTUeSQ+seBaSMPHT9iml17pw0aS9j5H9jPnSyUFttfsvh9Te7BE88W9g/sVWMT9kLs3U8zXj5XZH/yCcTXVt7XEYFy+PHvmdEqx4W+8TfH1Kh4lsjVQf7kL7D8wG83zCTS1G5Ab5EuIA8B/wBolhFi+qYU8jiN4nV77stG5D9/5yUZkxGhITW8kF6Js4xCKSIXkx6R0Ric67DY565Zqz0209wL8hmqCXZFEKSs7IHRKXaZWUcQyPk8wHi5u5zuHvHi3LO/3TGG1W4/PQ5fsiVIw70gdY9r655oXX0YjORve5VhGDD0Rka+pl/NEOucmnv3QSeGabpJ95gPHQ+CiYxPZlh+b0GaUSsl9s21mE3QRJJcknjmuSFys7RIpYws7Njx0UbDH5kcwpJP7HooNHlJY9Qg2jJaO0tjYZNmKiVTb+X3Uqd4GqgPluhVDxhtSwGRGk/Ty2PNR7p+MWHemSAYkhIPEdMhdc8tE05h5fdLhF79ydZAO9CJCxlQzjmIh18D6Kc2e40OijuIGuXqm3VlvhHiUM5aGUrWOTJYI45d+SQ+qaNM1CdITqbptbVPOYe4+ElmrcegTbnZpMZSXarWAIPccR+MpTZM0yxyWG5rxhFYwvhW0E1ObxSOZ3HI940Kv+B+2OVlhPGHj5m9k+WiyzROCYpO3T12e0Pj4xgYYYYT6Kwf2hUdRYCQNd8ruyfrkVY2StdaxBXyq2VG8K2uqaf/AG5XAfKTdvkVNt/D2/2Nn9D9YNtKh5U4n0FU0Qc6zmt3TkCAd6/7Wuh02FbpIjkLXDhf7FULCfbE8WE0YP8AU02/tKtVNt9R1QDXOANwbO7JuDcZ6KXbpbE7Uj3czqpcnXI+/AyRUVlTF8QEg7s1X66rpZL+/gsSdbadxCuwxCN4yIIKFYhhsb+SUV9p5H9RumxDw6Y/UShVOydLJnDKWnkTf1zQat2Jnb8Ja8dDb1Vxr9l26j6ITLhk8fwPdbkc1Rq1beD/ADlNakYcGUuow+RmTmuHgosMlhnw+yuFVikzfjY147lXsRrmOyMe6qVVrPwR8ph6dvOYPrGt3rgkHiQbeKH1o07RPepDmNvcOUWrba2d1TqGCJH1Ryh4kzBZcnNOuR+x+3moOIz70hI0GQSKaq3HX4EEfzxUUyIy14sLSdZbmsLFlck7y5MRSE3ntt/nFM/+4zu/deLkB/aMdr9ke+Lq9D3qCR/PBcuWa/ZnL/bnjdVKjGi5ctt1M1+1JExzXh0XLkvKC9GPYcwEG4B701WRgaAacly5EXucb2ZFSSvFyJE2jjEl+q5cvHudHUU1PBcuWHhUilzVy5DEZikoLly4eoQdRbU7dcuQYZe4a2dq3iQAPcBfQOIHktLpJDYZnzXLlB/EB68b8JMaU1ONVy5SG6nE9qAcSYM8gqTjLBc5BcuVj8P7lC7/AE5Wp0xPoFy5fTV9ifM3+yZHckLlyaPUjGerly5en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ull-size image (32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983412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214546" y="85723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Casting – </a:t>
            </a:r>
            <a:r>
              <a:rPr lang="cs-CZ" sz="2000" b="1" dirty="0" err="1" smtClean="0"/>
              <a:t>Pressing</a:t>
            </a:r>
            <a:r>
              <a:rPr lang="cs-CZ" sz="2000" b="1" dirty="0" smtClean="0"/>
              <a:t> – </a:t>
            </a:r>
            <a:r>
              <a:rPr lang="cs-CZ" sz="2000" b="1" dirty="0" err="1" smtClean="0"/>
              <a:t>Rolling</a:t>
            </a:r>
            <a:r>
              <a:rPr lang="cs-CZ" sz="2000" b="1" dirty="0" smtClean="0"/>
              <a:t> </a:t>
            </a:r>
            <a:r>
              <a:rPr lang="cs-CZ" sz="2000" dirty="0" smtClean="0"/>
              <a:t>– (CPR)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838200" indent="-838200">
              <a:defRPr/>
            </a:pP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msoD783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112" y="357167"/>
            <a:ext cx="8135388" cy="650083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aubertduval.com/powder-m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868100" cy="435771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143240" y="714356"/>
            <a:ext cx="301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Powder metallurgy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3" name="Picture 1" descr="C:\Users\HP\Pictures\1.jpg"/>
          <p:cNvPicPr>
            <a:picLocks noChangeAspect="1" noChangeArrowheads="1"/>
          </p:cNvPicPr>
          <p:nvPr/>
        </p:nvPicPr>
        <p:blipFill>
          <a:blip r:embed="rId2" cstate="print"/>
          <a:srcRect b="8320"/>
          <a:stretch>
            <a:fillRect/>
          </a:stretch>
        </p:blipFill>
        <p:spPr bwMode="auto">
          <a:xfrm>
            <a:off x="47417" y="-10427"/>
            <a:ext cx="9025177" cy="686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the-application-of-carbon-ste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8090"/>
            <a:ext cx="5572164" cy="6641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http://practicalmaintenance.net/wp-content/uploads/Effect-of-Alloying-Elements-on-Eutectoid-Temper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390434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Influence of alloying elements on </a:t>
            </a:r>
            <a:r>
              <a:rPr lang="cs-CZ" sz="2800" dirty="0" err="1" smtClean="0"/>
              <a:t>Fe</a:t>
            </a:r>
            <a:r>
              <a:rPr lang="cs-CZ" sz="2800" dirty="0" smtClean="0"/>
              <a:t> </a:t>
            </a:r>
            <a:r>
              <a:rPr lang="en-US" sz="2800" dirty="0" smtClean="0"/>
              <a:t>binary diagram</a:t>
            </a:r>
            <a:endParaRPr lang="en-US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1714500"/>
          <a:ext cx="6000750" cy="4535488"/>
        </p:xfrm>
        <a:graphic>
          <a:graphicData uri="http://schemas.openxmlformats.org/presentationml/2006/ole">
            <p:oleObj spid="_x0000_s1026" r:id="rId3" imgW="7011924" imgH="526999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13316" name="Picture 2" descr="http://www.keytometals.com/images/Articles/kts/Fig1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511175"/>
            <a:ext cx="4714875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642938" y="1428750"/>
            <a:ext cx="1428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Ni, Mn, Co, …</a:t>
            </a:r>
          </a:p>
        </p:txBody>
      </p:sp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714375" y="442912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C, N</a:t>
            </a:r>
          </a:p>
        </p:txBody>
      </p:sp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6929438" y="142875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Si, Al, Cr, Ti, V, Be </a:t>
            </a:r>
          </a:p>
        </p:txBody>
      </p:sp>
      <p:sp>
        <p:nvSpPr>
          <p:cNvPr id="13320" name="TextovéPole 7"/>
          <p:cNvSpPr txBox="1">
            <a:spLocks noChangeArrowheads="1"/>
          </p:cNvSpPr>
          <p:nvPr/>
        </p:nvSpPr>
        <p:spPr bwMode="auto">
          <a:xfrm>
            <a:off x="7215188" y="3929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B, Nb, Zr,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hase-transform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858180" cy="58997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Microalloying</a:t>
            </a:r>
            <a:endParaRPr lang="cs-CZ" dirty="0"/>
          </a:p>
        </p:txBody>
      </p:sp>
      <p:pic>
        <p:nvPicPr>
          <p:cNvPr id="4" name="Zástupný symbol pro obsah 3" descr="Atomic-radius-of-elements-used-in-microalloyed-steels-and-per-cent-difference-from-ir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8084150" cy="400052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Microalloying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on grain refining (retards </a:t>
            </a:r>
            <a:r>
              <a:rPr lang="en-US" dirty="0" err="1" smtClean="0"/>
              <a:t>movability</a:t>
            </a:r>
            <a:r>
              <a:rPr lang="en-US" dirty="0" smtClean="0"/>
              <a:t> of grain boundaries)</a:t>
            </a:r>
          </a:p>
          <a:p>
            <a:r>
              <a:rPr lang="en-US" dirty="0" smtClean="0"/>
              <a:t>increased yield strength</a:t>
            </a:r>
            <a:r>
              <a:rPr lang="cs-CZ" dirty="0" smtClean="0"/>
              <a:t> </a:t>
            </a:r>
            <a:r>
              <a:rPr lang="en-US" dirty="0" smtClean="0"/>
              <a:t>and</a:t>
            </a:r>
            <a:r>
              <a:rPr lang="cs-CZ" dirty="0" smtClean="0"/>
              <a:t> t</a:t>
            </a:r>
            <a:r>
              <a:rPr lang="en-US" dirty="0" err="1" smtClean="0"/>
              <a:t>oughness</a:t>
            </a:r>
            <a:endParaRPr lang="en-US" dirty="0" smtClean="0"/>
          </a:p>
          <a:p>
            <a:r>
              <a:rPr lang="en-US" dirty="0" smtClean="0"/>
              <a:t>Precipitation strengthening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Conc</a:t>
            </a:r>
            <a:r>
              <a:rPr lang="cs-CZ" dirty="0" smtClean="0"/>
              <a:t>:  0. 01- 0.1 </a:t>
            </a:r>
            <a:r>
              <a:rPr lang="cs-CZ" dirty="0" err="1" smtClean="0"/>
              <a:t>wt</a:t>
            </a:r>
            <a:r>
              <a:rPr lang="cs-CZ" smtClean="0"/>
              <a:t>. </a:t>
            </a:r>
            <a:r>
              <a:rPr lang="cs-CZ" dirty="0" smtClean="0"/>
              <a:t>%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182</Words>
  <Application>Microsoft Office PowerPoint</Application>
  <PresentationFormat>Předvádění na obrazovce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Influence of alloying elements on Fe binary diagram</vt:lpstr>
      <vt:lpstr>Snímek 6</vt:lpstr>
      <vt:lpstr>Snímek 7</vt:lpstr>
      <vt:lpstr>Microalloying</vt:lpstr>
      <vt:lpstr>Microalloying</vt:lpstr>
      <vt:lpstr>Snímek 10</vt:lpstr>
      <vt:lpstr>Steel making</vt:lpstr>
      <vt:lpstr>EAF process</vt:lpstr>
      <vt:lpstr>Snímek 13</vt:lpstr>
      <vt:lpstr>Snímek 14</vt:lpstr>
      <vt:lpstr>Snímek 15</vt:lpstr>
      <vt:lpstr>Snímek 16</vt:lpstr>
      <vt:lpstr>Snímek 17</vt:lpstr>
    </vt:vector>
  </TitlesOfParts>
  <Company>CVUT 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HORNIK</dc:creator>
  <cp:lastModifiedBy>Jakub Horník</cp:lastModifiedBy>
  <cp:revision>25</cp:revision>
  <dcterms:created xsi:type="dcterms:W3CDTF">2012-09-24T07:05:23Z</dcterms:created>
  <dcterms:modified xsi:type="dcterms:W3CDTF">2018-10-22T07:48:19Z</dcterms:modified>
</cp:coreProperties>
</file>