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65" r:id="rId2"/>
    <p:sldId id="312" r:id="rId3"/>
    <p:sldId id="338" r:id="rId4"/>
    <p:sldId id="339" r:id="rId5"/>
    <p:sldId id="337" r:id="rId6"/>
    <p:sldId id="264" r:id="rId7"/>
    <p:sldId id="272" r:id="rId8"/>
    <p:sldId id="287" r:id="rId9"/>
    <p:sldId id="288" r:id="rId10"/>
    <p:sldId id="289" r:id="rId11"/>
    <p:sldId id="290" r:id="rId12"/>
    <p:sldId id="298" r:id="rId13"/>
    <p:sldId id="302" r:id="rId14"/>
    <p:sldId id="313" r:id="rId15"/>
    <p:sldId id="331" r:id="rId16"/>
    <p:sldId id="330" r:id="rId17"/>
    <p:sldId id="314" r:id="rId18"/>
    <p:sldId id="317" r:id="rId19"/>
    <p:sldId id="328" r:id="rId20"/>
    <p:sldId id="344" r:id="rId21"/>
    <p:sldId id="318" r:id="rId22"/>
    <p:sldId id="291" r:id="rId23"/>
    <p:sldId id="333" r:id="rId24"/>
    <p:sldId id="335" r:id="rId25"/>
    <p:sldId id="334" r:id="rId26"/>
    <p:sldId id="348" r:id="rId27"/>
    <p:sldId id="343" r:id="rId28"/>
    <p:sldId id="351" r:id="rId29"/>
    <p:sldId id="319" r:id="rId30"/>
    <p:sldId id="320" r:id="rId31"/>
    <p:sldId id="349" r:id="rId32"/>
    <p:sldId id="346" r:id="rId33"/>
    <p:sldId id="347" r:id="rId34"/>
    <p:sldId id="350" r:id="rId35"/>
    <p:sldId id="316" r:id="rId36"/>
    <p:sldId id="340" r:id="rId37"/>
    <p:sldId id="345" r:id="rId38"/>
    <p:sldId id="322" r:id="rId39"/>
    <p:sldId id="332" r:id="rId40"/>
    <p:sldId id="321" r:id="rId41"/>
    <p:sldId id="323" r:id="rId42"/>
    <p:sldId id="324" r:id="rId43"/>
    <p:sldId id="329" r:id="rId44"/>
    <p:sldId id="352" r:id="rId45"/>
    <p:sldId id="353" r:id="rId46"/>
    <p:sldId id="315" r:id="rId47"/>
    <p:sldId id="341" r:id="rId48"/>
    <p:sldId id="326" r:id="rId49"/>
    <p:sldId id="301" r:id="rId50"/>
    <p:sldId id="325" r:id="rId51"/>
    <p:sldId id="356" r:id="rId52"/>
    <p:sldId id="357" r:id="rId53"/>
    <p:sldId id="327" r:id="rId54"/>
    <p:sldId id="354" r:id="rId55"/>
    <p:sldId id="358" r:id="rId56"/>
    <p:sldId id="359" r:id="rId57"/>
    <p:sldId id="355" r:id="rId58"/>
    <p:sldId id="292" r:id="rId59"/>
    <p:sldId id="336" r:id="rId60"/>
    <p:sldId id="342" r:id="rId61"/>
  </p:sldIdLst>
  <p:sldSz cx="12192000" cy="6858000"/>
  <p:notesSz cx="6858000" cy="99472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19"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F8FE"/>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4667" autoAdjust="0"/>
  </p:normalViewPr>
  <p:slideViewPr>
    <p:cSldViewPr snapToGrid="0">
      <p:cViewPr varScale="1">
        <p:scale>
          <a:sx n="87" d="100"/>
          <a:sy n="87" d="100"/>
        </p:scale>
        <p:origin x="114" y="630"/>
      </p:cViewPr>
      <p:guideLst>
        <p:guide orient="horz" pos="2319"/>
        <p:guide pos="384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2393" cy="499364"/>
          </a:xfrm>
          <a:prstGeom prst="rect">
            <a:avLst/>
          </a:prstGeom>
        </p:spPr>
        <p:txBody>
          <a:bodyPr vert="horz" lIns="92556" tIns="46278" rIns="92556" bIns="46278" rtlCol="0"/>
          <a:lstStyle>
            <a:lvl1pPr algn="l">
              <a:defRPr sz="1200"/>
            </a:lvl1pPr>
          </a:lstStyle>
          <a:p>
            <a:endParaRPr lang="en-US"/>
          </a:p>
        </p:txBody>
      </p:sp>
      <p:sp>
        <p:nvSpPr>
          <p:cNvPr id="3" name="Zástupný symbol pro datum 2"/>
          <p:cNvSpPr>
            <a:spLocks noGrp="1"/>
          </p:cNvSpPr>
          <p:nvPr>
            <p:ph type="dt" idx="1"/>
          </p:nvPr>
        </p:nvSpPr>
        <p:spPr>
          <a:xfrm>
            <a:off x="3883991" y="0"/>
            <a:ext cx="2972392" cy="499364"/>
          </a:xfrm>
          <a:prstGeom prst="rect">
            <a:avLst/>
          </a:prstGeom>
        </p:spPr>
        <p:txBody>
          <a:bodyPr vert="horz" lIns="92556" tIns="46278" rIns="92556" bIns="46278" rtlCol="0"/>
          <a:lstStyle>
            <a:lvl1pPr algn="r">
              <a:defRPr sz="1200"/>
            </a:lvl1pPr>
          </a:lstStyle>
          <a:p>
            <a:fld id="{FB6B44D3-E20C-4C43-A154-BCC87B1421E5}" type="datetimeFigureOut">
              <a:rPr lang="en-US" smtClean="0"/>
              <a:t>9/2/2015</a:t>
            </a:fld>
            <a:endParaRPr lang="en-US"/>
          </a:p>
        </p:txBody>
      </p:sp>
      <p:sp>
        <p:nvSpPr>
          <p:cNvPr id="4" name="Zástupný symbol pro obrázek snímku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2556" tIns="46278" rIns="92556" bIns="46278" rtlCol="0" anchor="ctr"/>
          <a:lstStyle/>
          <a:p>
            <a:endParaRPr lang="en-US"/>
          </a:p>
        </p:txBody>
      </p:sp>
      <p:sp>
        <p:nvSpPr>
          <p:cNvPr id="5" name="Zástupný symbol pro poznámky 4"/>
          <p:cNvSpPr>
            <a:spLocks noGrp="1"/>
          </p:cNvSpPr>
          <p:nvPr>
            <p:ph type="body" sz="quarter" idx="3"/>
          </p:nvPr>
        </p:nvSpPr>
        <p:spPr>
          <a:xfrm>
            <a:off x="685316" y="4787176"/>
            <a:ext cx="5487370" cy="3916489"/>
          </a:xfrm>
          <a:prstGeom prst="rect">
            <a:avLst/>
          </a:prstGeom>
        </p:spPr>
        <p:txBody>
          <a:bodyPr vert="horz" lIns="92556" tIns="46278" rIns="92556" bIns="46278"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zápatí 5"/>
          <p:cNvSpPr>
            <a:spLocks noGrp="1"/>
          </p:cNvSpPr>
          <p:nvPr>
            <p:ph type="ftr" sz="quarter" idx="4"/>
          </p:nvPr>
        </p:nvSpPr>
        <p:spPr>
          <a:xfrm>
            <a:off x="0" y="9447911"/>
            <a:ext cx="2972393" cy="499364"/>
          </a:xfrm>
          <a:prstGeom prst="rect">
            <a:avLst/>
          </a:prstGeom>
        </p:spPr>
        <p:txBody>
          <a:bodyPr vert="horz" lIns="92556" tIns="46278" rIns="92556" bIns="46278"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3991" y="9447911"/>
            <a:ext cx="2972392" cy="499364"/>
          </a:xfrm>
          <a:prstGeom prst="rect">
            <a:avLst/>
          </a:prstGeom>
        </p:spPr>
        <p:txBody>
          <a:bodyPr vert="horz" lIns="92556" tIns="46278" rIns="92556" bIns="46278" rtlCol="0" anchor="b"/>
          <a:lstStyle>
            <a:lvl1pPr algn="r">
              <a:defRPr sz="1200"/>
            </a:lvl1pPr>
          </a:lstStyle>
          <a:p>
            <a:fld id="{C262CCBD-E2E8-474C-B841-AA813578913E}" type="slidenum">
              <a:rPr lang="en-US" smtClean="0"/>
              <a:t>‹#›</a:t>
            </a:fld>
            <a:endParaRPr lang="en-US"/>
          </a:p>
        </p:txBody>
      </p:sp>
    </p:spTree>
    <p:extLst>
      <p:ext uri="{BB962C8B-B14F-4D97-AF65-F5344CB8AC3E}">
        <p14:creationId xmlns:p14="http://schemas.microsoft.com/office/powerpoint/2010/main" val="3475455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fld id="{C262CCBD-E2E8-474C-B841-AA813578913E}" type="slidenum">
              <a:rPr lang="en-US" smtClean="0"/>
              <a:t>17</a:t>
            </a:fld>
            <a:endParaRPr lang="en-US"/>
          </a:p>
        </p:txBody>
      </p:sp>
    </p:spTree>
    <p:extLst>
      <p:ext uri="{BB962C8B-B14F-4D97-AF65-F5344CB8AC3E}">
        <p14:creationId xmlns:p14="http://schemas.microsoft.com/office/powerpoint/2010/main" val="1089203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C262CCBD-E2E8-474C-B841-AA813578913E}" type="slidenum">
              <a:rPr lang="en-US" smtClean="0"/>
              <a:t>23</a:t>
            </a:fld>
            <a:endParaRPr lang="en-US"/>
          </a:p>
        </p:txBody>
      </p:sp>
    </p:spTree>
    <p:extLst>
      <p:ext uri="{BB962C8B-B14F-4D97-AF65-F5344CB8AC3E}">
        <p14:creationId xmlns:p14="http://schemas.microsoft.com/office/powerpoint/2010/main" val="3446905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fld id="{C262CCBD-E2E8-474C-B841-AA813578913E}" type="slidenum">
              <a:rPr lang="en-US" smtClean="0"/>
              <a:t>29</a:t>
            </a:fld>
            <a:endParaRPr lang="en-US"/>
          </a:p>
        </p:txBody>
      </p:sp>
    </p:spTree>
    <p:extLst>
      <p:ext uri="{BB962C8B-B14F-4D97-AF65-F5344CB8AC3E}">
        <p14:creationId xmlns:p14="http://schemas.microsoft.com/office/powerpoint/2010/main" val="2797536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C262CCBD-E2E8-474C-B841-AA813578913E}" type="slidenum">
              <a:rPr lang="en-US" smtClean="0"/>
              <a:t>32</a:t>
            </a:fld>
            <a:endParaRPr lang="en-US"/>
          </a:p>
        </p:txBody>
      </p:sp>
    </p:spTree>
    <p:extLst>
      <p:ext uri="{BB962C8B-B14F-4D97-AF65-F5344CB8AC3E}">
        <p14:creationId xmlns:p14="http://schemas.microsoft.com/office/powerpoint/2010/main" val="1984588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fld id="{C262CCBD-E2E8-474C-B841-AA813578913E}" type="slidenum">
              <a:rPr lang="en-US" smtClean="0"/>
              <a:t>40</a:t>
            </a:fld>
            <a:endParaRPr lang="en-US"/>
          </a:p>
        </p:txBody>
      </p:sp>
    </p:spTree>
    <p:extLst>
      <p:ext uri="{BB962C8B-B14F-4D97-AF65-F5344CB8AC3E}">
        <p14:creationId xmlns:p14="http://schemas.microsoft.com/office/powerpoint/2010/main" val="4141323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C262CCBD-E2E8-474C-B841-AA813578913E}" type="slidenum">
              <a:rPr lang="en-US" smtClean="0"/>
              <a:t>49</a:t>
            </a:fld>
            <a:endParaRPr lang="en-US"/>
          </a:p>
        </p:txBody>
      </p:sp>
    </p:spTree>
    <p:extLst>
      <p:ext uri="{BB962C8B-B14F-4D97-AF65-F5344CB8AC3E}">
        <p14:creationId xmlns:p14="http://schemas.microsoft.com/office/powerpoint/2010/main" val="1247826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C262CCBD-E2E8-474C-B841-AA813578913E}" type="slidenum">
              <a:rPr lang="en-US" smtClean="0"/>
              <a:t>56</a:t>
            </a:fld>
            <a:endParaRPr lang="en-US"/>
          </a:p>
        </p:txBody>
      </p:sp>
    </p:spTree>
    <p:extLst>
      <p:ext uri="{BB962C8B-B14F-4D97-AF65-F5344CB8AC3E}">
        <p14:creationId xmlns:p14="http://schemas.microsoft.com/office/powerpoint/2010/main" val="3202398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en-US"/>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en-US"/>
          </a:p>
        </p:txBody>
      </p:sp>
      <p:sp>
        <p:nvSpPr>
          <p:cNvPr id="4" name="Zástupný symbol pro datum 3"/>
          <p:cNvSpPr>
            <a:spLocks noGrp="1"/>
          </p:cNvSpPr>
          <p:nvPr>
            <p:ph type="dt" sz="half" idx="10"/>
          </p:nvPr>
        </p:nvSpPr>
        <p:spPr/>
        <p:txBody>
          <a:bodyPr/>
          <a:lstStyle>
            <a:lvl1pPr>
              <a:defRPr/>
            </a:lvl1pPr>
          </a:lstStyle>
          <a:p>
            <a:pPr>
              <a:defRPr/>
            </a:pPr>
            <a:fld id="{441F6C8C-438E-48C0-B7F1-E93E331E8455}" type="datetime1">
              <a:rPr lang="en-US" smtClean="0"/>
              <a:t>9/2/2015</a:t>
            </a:fld>
            <a:endParaRPr lang="en-US"/>
          </a:p>
        </p:txBody>
      </p:sp>
      <p:sp>
        <p:nvSpPr>
          <p:cNvPr id="5" name="Zástupný symbol pro zápatí 4"/>
          <p:cNvSpPr>
            <a:spLocks noGrp="1"/>
          </p:cNvSpPr>
          <p:nvPr>
            <p:ph type="ftr" sz="quarter" idx="11"/>
          </p:nvPr>
        </p:nvSpPr>
        <p:spPr/>
        <p:txBody>
          <a:bodyPr/>
          <a:lstStyle>
            <a:lvl1pPr>
              <a:defRPr/>
            </a:lvl1pPr>
          </a:lstStyle>
          <a:p>
            <a:pPr>
              <a:defRPr/>
            </a:pPr>
            <a:endParaRPr lang="en-US"/>
          </a:p>
        </p:txBody>
      </p:sp>
      <p:sp>
        <p:nvSpPr>
          <p:cNvPr id="6" name="Zástupný symbol pro číslo snímku 5"/>
          <p:cNvSpPr>
            <a:spLocks noGrp="1"/>
          </p:cNvSpPr>
          <p:nvPr>
            <p:ph type="sldNum" sz="quarter" idx="12"/>
          </p:nvPr>
        </p:nvSpPr>
        <p:spPr/>
        <p:txBody>
          <a:bodyPr/>
          <a:lstStyle>
            <a:lvl1pPr>
              <a:defRPr/>
            </a:lvl1pPr>
          </a:lstStyle>
          <a:p>
            <a:pPr>
              <a:defRPr/>
            </a:pPr>
            <a:fld id="{694525F9-419F-4378-92EE-E247B512E9E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lvl1pPr>
              <a:defRPr/>
            </a:lvl1pPr>
          </a:lstStyle>
          <a:p>
            <a:pPr>
              <a:defRPr/>
            </a:pPr>
            <a:fld id="{E2E81B25-F04D-440D-B776-B959CFD64FC2}" type="datetime1">
              <a:rPr lang="en-US" smtClean="0"/>
              <a:t>9/2/2015</a:t>
            </a:fld>
            <a:endParaRPr lang="en-US"/>
          </a:p>
        </p:txBody>
      </p:sp>
      <p:sp>
        <p:nvSpPr>
          <p:cNvPr id="5" name="Zástupný symbol pro zápatí 4"/>
          <p:cNvSpPr>
            <a:spLocks noGrp="1"/>
          </p:cNvSpPr>
          <p:nvPr>
            <p:ph type="ftr" sz="quarter" idx="11"/>
          </p:nvPr>
        </p:nvSpPr>
        <p:spPr/>
        <p:txBody>
          <a:bodyPr/>
          <a:lstStyle>
            <a:lvl1pPr>
              <a:defRPr/>
            </a:lvl1pPr>
          </a:lstStyle>
          <a:p>
            <a:pPr>
              <a:defRPr/>
            </a:pPr>
            <a:endParaRPr lang="en-US"/>
          </a:p>
        </p:txBody>
      </p:sp>
      <p:sp>
        <p:nvSpPr>
          <p:cNvPr id="6" name="Zástupný symbol pro číslo snímku 5"/>
          <p:cNvSpPr>
            <a:spLocks noGrp="1"/>
          </p:cNvSpPr>
          <p:nvPr>
            <p:ph type="sldNum" sz="quarter" idx="12"/>
          </p:nvPr>
        </p:nvSpPr>
        <p:spPr/>
        <p:txBody>
          <a:bodyPr/>
          <a:lstStyle>
            <a:lvl1pPr>
              <a:defRPr/>
            </a:lvl1pPr>
          </a:lstStyle>
          <a:p>
            <a:pPr>
              <a:defRPr/>
            </a:pPr>
            <a:fld id="{A49917B9-1BC8-4421-9BF7-7B859A17D82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lvl1pPr>
              <a:defRPr/>
            </a:lvl1pPr>
          </a:lstStyle>
          <a:p>
            <a:pPr>
              <a:defRPr/>
            </a:pPr>
            <a:fld id="{AF18BCB5-E35E-40F4-8073-C4BC2308BA45}" type="datetime1">
              <a:rPr lang="en-US" smtClean="0"/>
              <a:t>9/2/2015</a:t>
            </a:fld>
            <a:endParaRPr lang="en-US"/>
          </a:p>
        </p:txBody>
      </p:sp>
      <p:sp>
        <p:nvSpPr>
          <p:cNvPr id="5" name="Zástupný symbol pro zápatí 4"/>
          <p:cNvSpPr>
            <a:spLocks noGrp="1"/>
          </p:cNvSpPr>
          <p:nvPr>
            <p:ph type="ftr" sz="quarter" idx="11"/>
          </p:nvPr>
        </p:nvSpPr>
        <p:spPr/>
        <p:txBody>
          <a:bodyPr/>
          <a:lstStyle>
            <a:lvl1pPr>
              <a:defRPr/>
            </a:lvl1pPr>
          </a:lstStyle>
          <a:p>
            <a:pPr>
              <a:defRPr/>
            </a:pPr>
            <a:endParaRPr lang="en-US"/>
          </a:p>
        </p:txBody>
      </p:sp>
      <p:sp>
        <p:nvSpPr>
          <p:cNvPr id="6" name="Zástupný symbol pro číslo snímku 5"/>
          <p:cNvSpPr>
            <a:spLocks noGrp="1"/>
          </p:cNvSpPr>
          <p:nvPr>
            <p:ph type="sldNum" sz="quarter" idx="12"/>
          </p:nvPr>
        </p:nvSpPr>
        <p:spPr/>
        <p:txBody>
          <a:bodyPr/>
          <a:lstStyle>
            <a:lvl1pPr>
              <a:defRPr/>
            </a:lvl1pPr>
          </a:lstStyle>
          <a:p>
            <a:pPr>
              <a:defRPr/>
            </a:pPr>
            <a:fld id="{9469B6D8-6017-41DD-955D-65EAEF470C3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lvl1pPr>
              <a:defRPr/>
            </a:lvl1pPr>
          </a:lstStyle>
          <a:p>
            <a:pPr>
              <a:defRPr/>
            </a:pPr>
            <a:fld id="{1411D519-B5B5-4D64-B2D2-C8098D8A7807}" type="datetime1">
              <a:rPr lang="en-US" smtClean="0"/>
              <a:t>9/2/2015</a:t>
            </a:fld>
            <a:endParaRPr lang="en-US"/>
          </a:p>
        </p:txBody>
      </p:sp>
      <p:sp>
        <p:nvSpPr>
          <p:cNvPr id="5" name="Zástupný symbol pro zápatí 4"/>
          <p:cNvSpPr>
            <a:spLocks noGrp="1"/>
          </p:cNvSpPr>
          <p:nvPr>
            <p:ph type="ftr" sz="quarter" idx="11"/>
          </p:nvPr>
        </p:nvSpPr>
        <p:spPr/>
        <p:txBody>
          <a:bodyPr/>
          <a:lstStyle>
            <a:lvl1pPr>
              <a:defRPr/>
            </a:lvl1pPr>
          </a:lstStyle>
          <a:p>
            <a:pPr>
              <a:defRPr/>
            </a:pPr>
            <a:endParaRPr lang="en-US"/>
          </a:p>
        </p:txBody>
      </p:sp>
      <p:sp>
        <p:nvSpPr>
          <p:cNvPr id="6" name="Zástupný symbol pro číslo snímku 5"/>
          <p:cNvSpPr>
            <a:spLocks noGrp="1"/>
          </p:cNvSpPr>
          <p:nvPr>
            <p:ph type="sldNum" sz="quarter" idx="12"/>
          </p:nvPr>
        </p:nvSpPr>
        <p:spPr/>
        <p:txBody>
          <a:bodyPr/>
          <a:lstStyle>
            <a:lvl1pPr>
              <a:defRPr/>
            </a:lvl1pPr>
          </a:lstStyle>
          <a:p>
            <a:pPr>
              <a:defRPr/>
            </a:pPr>
            <a:fld id="{FEB71AD7-304A-4E08-A2D0-0B7FF3CA99B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en-US"/>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CB06E9A6-7957-4282-98D6-640E20F9FC56}" type="datetime1">
              <a:rPr lang="en-US" smtClean="0"/>
              <a:t>9/2/2015</a:t>
            </a:fld>
            <a:endParaRPr lang="en-US"/>
          </a:p>
        </p:txBody>
      </p:sp>
      <p:sp>
        <p:nvSpPr>
          <p:cNvPr id="5" name="Zástupný symbol pro zápatí 4"/>
          <p:cNvSpPr>
            <a:spLocks noGrp="1"/>
          </p:cNvSpPr>
          <p:nvPr>
            <p:ph type="ftr" sz="quarter" idx="11"/>
          </p:nvPr>
        </p:nvSpPr>
        <p:spPr/>
        <p:txBody>
          <a:bodyPr/>
          <a:lstStyle>
            <a:lvl1pPr>
              <a:defRPr/>
            </a:lvl1pPr>
          </a:lstStyle>
          <a:p>
            <a:pPr>
              <a:defRPr/>
            </a:pPr>
            <a:endParaRPr lang="en-US"/>
          </a:p>
        </p:txBody>
      </p:sp>
      <p:sp>
        <p:nvSpPr>
          <p:cNvPr id="6" name="Zástupný symbol pro číslo snímku 5"/>
          <p:cNvSpPr>
            <a:spLocks noGrp="1"/>
          </p:cNvSpPr>
          <p:nvPr>
            <p:ph type="sldNum" sz="quarter" idx="12"/>
          </p:nvPr>
        </p:nvSpPr>
        <p:spPr/>
        <p:txBody>
          <a:bodyPr/>
          <a:lstStyle>
            <a:lvl1pPr>
              <a:defRPr/>
            </a:lvl1pPr>
          </a:lstStyle>
          <a:p>
            <a:pPr>
              <a:defRPr/>
            </a:pPr>
            <a:fld id="{19637975-847F-49E6-B800-05B7949E73F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3"/>
          <p:cNvSpPr>
            <a:spLocks noGrp="1"/>
          </p:cNvSpPr>
          <p:nvPr>
            <p:ph type="dt" sz="half" idx="10"/>
          </p:nvPr>
        </p:nvSpPr>
        <p:spPr/>
        <p:txBody>
          <a:bodyPr/>
          <a:lstStyle>
            <a:lvl1pPr>
              <a:defRPr/>
            </a:lvl1pPr>
          </a:lstStyle>
          <a:p>
            <a:pPr>
              <a:defRPr/>
            </a:pPr>
            <a:fld id="{5FB88609-852C-4F01-92D1-609A20169856}" type="datetime1">
              <a:rPr lang="en-US" smtClean="0"/>
              <a:t>9/2/2015</a:t>
            </a:fld>
            <a:endParaRPr lang="en-US"/>
          </a:p>
        </p:txBody>
      </p:sp>
      <p:sp>
        <p:nvSpPr>
          <p:cNvPr id="6" name="Zástupný symbol pro zápatí 4"/>
          <p:cNvSpPr>
            <a:spLocks noGrp="1"/>
          </p:cNvSpPr>
          <p:nvPr>
            <p:ph type="ftr" sz="quarter" idx="11"/>
          </p:nvPr>
        </p:nvSpPr>
        <p:spPr/>
        <p:txBody>
          <a:bodyPr/>
          <a:lstStyle>
            <a:lvl1pPr>
              <a:defRPr/>
            </a:lvl1pPr>
          </a:lstStyle>
          <a:p>
            <a:pPr>
              <a:defRPr/>
            </a:pPr>
            <a:endParaRPr lang="en-US"/>
          </a:p>
        </p:txBody>
      </p:sp>
      <p:sp>
        <p:nvSpPr>
          <p:cNvPr id="7" name="Zástupný symbol pro číslo snímku 5"/>
          <p:cNvSpPr>
            <a:spLocks noGrp="1"/>
          </p:cNvSpPr>
          <p:nvPr>
            <p:ph type="sldNum" sz="quarter" idx="12"/>
          </p:nvPr>
        </p:nvSpPr>
        <p:spPr/>
        <p:txBody>
          <a:bodyPr/>
          <a:lstStyle>
            <a:lvl1pPr>
              <a:defRPr/>
            </a:lvl1pPr>
          </a:lstStyle>
          <a:p>
            <a:pPr>
              <a:defRPr/>
            </a:pPr>
            <a:fld id="{56025629-57C0-43E2-A23D-0D43080D59B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en-US"/>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3"/>
          <p:cNvSpPr>
            <a:spLocks noGrp="1"/>
          </p:cNvSpPr>
          <p:nvPr>
            <p:ph type="dt" sz="half" idx="10"/>
          </p:nvPr>
        </p:nvSpPr>
        <p:spPr/>
        <p:txBody>
          <a:bodyPr/>
          <a:lstStyle>
            <a:lvl1pPr>
              <a:defRPr/>
            </a:lvl1pPr>
          </a:lstStyle>
          <a:p>
            <a:pPr>
              <a:defRPr/>
            </a:pPr>
            <a:fld id="{AC34EB0E-7E14-46AB-879E-B73E9CDFF8F1}" type="datetime1">
              <a:rPr lang="en-US" smtClean="0"/>
              <a:t>9/2/2015</a:t>
            </a:fld>
            <a:endParaRPr lang="en-US"/>
          </a:p>
        </p:txBody>
      </p:sp>
      <p:sp>
        <p:nvSpPr>
          <p:cNvPr id="8" name="Zástupný symbol pro zápatí 4"/>
          <p:cNvSpPr>
            <a:spLocks noGrp="1"/>
          </p:cNvSpPr>
          <p:nvPr>
            <p:ph type="ftr" sz="quarter" idx="11"/>
          </p:nvPr>
        </p:nvSpPr>
        <p:spPr/>
        <p:txBody>
          <a:bodyPr/>
          <a:lstStyle>
            <a:lvl1pPr>
              <a:defRPr/>
            </a:lvl1pPr>
          </a:lstStyle>
          <a:p>
            <a:pPr>
              <a:defRPr/>
            </a:pPr>
            <a:endParaRPr lang="en-US"/>
          </a:p>
        </p:txBody>
      </p:sp>
      <p:sp>
        <p:nvSpPr>
          <p:cNvPr id="9" name="Zástupný symbol pro číslo snímku 5"/>
          <p:cNvSpPr>
            <a:spLocks noGrp="1"/>
          </p:cNvSpPr>
          <p:nvPr>
            <p:ph type="sldNum" sz="quarter" idx="12"/>
          </p:nvPr>
        </p:nvSpPr>
        <p:spPr/>
        <p:txBody>
          <a:bodyPr/>
          <a:lstStyle>
            <a:lvl1pPr>
              <a:defRPr/>
            </a:lvl1pPr>
          </a:lstStyle>
          <a:p>
            <a:pPr>
              <a:defRPr/>
            </a:pPr>
            <a:fld id="{B9F09448-3551-4DAB-974A-A2C37A74696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datum 3"/>
          <p:cNvSpPr>
            <a:spLocks noGrp="1"/>
          </p:cNvSpPr>
          <p:nvPr>
            <p:ph type="dt" sz="half" idx="10"/>
          </p:nvPr>
        </p:nvSpPr>
        <p:spPr/>
        <p:txBody>
          <a:bodyPr/>
          <a:lstStyle>
            <a:lvl1pPr>
              <a:defRPr/>
            </a:lvl1pPr>
          </a:lstStyle>
          <a:p>
            <a:pPr>
              <a:defRPr/>
            </a:pPr>
            <a:fld id="{04984261-C9A8-400A-A6D9-AC4EA7DE11B5}" type="datetime1">
              <a:rPr lang="en-US" smtClean="0"/>
              <a:t>9/2/2015</a:t>
            </a:fld>
            <a:endParaRPr lang="en-US"/>
          </a:p>
        </p:txBody>
      </p:sp>
      <p:sp>
        <p:nvSpPr>
          <p:cNvPr id="4" name="Zástupný symbol pro zápatí 4"/>
          <p:cNvSpPr>
            <a:spLocks noGrp="1"/>
          </p:cNvSpPr>
          <p:nvPr>
            <p:ph type="ftr" sz="quarter" idx="11"/>
          </p:nvPr>
        </p:nvSpPr>
        <p:spPr/>
        <p:txBody>
          <a:bodyPr/>
          <a:lstStyle>
            <a:lvl1pPr>
              <a:defRPr/>
            </a:lvl1pPr>
          </a:lstStyle>
          <a:p>
            <a:pPr>
              <a:defRPr/>
            </a:pPr>
            <a:endParaRPr lang="en-US"/>
          </a:p>
        </p:txBody>
      </p:sp>
      <p:sp>
        <p:nvSpPr>
          <p:cNvPr id="5" name="Zástupný symbol pro číslo snímku 5"/>
          <p:cNvSpPr>
            <a:spLocks noGrp="1"/>
          </p:cNvSpPr>
          <p:nvPr>
            <p:ph type="sldNum" sz="quarter" idx="12"/>
          </p:nvPr>
        </p:nvSpPr>
        <p:spPr/>
        <p:txBody>
          <a:bodyPr/>
          <a:lstStyle>
            <a:lvl1pPr>
              <a:defRPr/>
            </a:lvl1pPr>
          </a:lstStyle>
          <a:p>
            <a:pPr>
              <a:defRPr/>
            </a:pPr>
            <a:fld id="{8467E546-119A-4894-8A82-15F48822764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4F0A85F9-0414-4B58-9A93-0A821A070AA0}" type="datetime1">
              <a:rPr lang="en-US" smtClean="0"/>
              <a:t>9/2/2015</a:t>
            </a:fld>
            <a:endParaRPr lang="en-US"/>
          </a:p>
        </p:txBody>
      </p:sp>
      <p:sp>
        <p:nvSpPr>
          <p:cNvPr id="3" name="Zástupný symbol pro zápatí 4"/>
          <p:cNvSpPr>
            <a:spLocks noGrp="1"/>
          </p:cNvSpPr>
          <p:nvPr>
            <p:ph type="ftr" sz="quarter" idx="11"/>
          </p:nvPr>
        </p:nvSpPr>
        <p:spPr/>
        <p:txBody>
          <a:bodyPr/>
          <a:lstStyle>
            <a:lvl1pPr>
              <a:defRPr/>
            </a:lvl1pPr>
          </a:lstStyle>
          <a:p>
            <a:pPr>
              <a:defRPr/>
            </a:pPr>
            <a:endParaRPr lang="en-US"/>
          </a:p>
        </p:txBody>
      </p:sp>
      <p:sp>
        <p:nvSpPr>
          <p:cNvPr id="4" name="Zástupný symbol pro číslo snímku 5"/>
          <p:cNvSpPr>
            <a:spLocks noGrp="1"/>
          </p:cNvSpPr>
          <p:nvPr>
            <p:ph type="sldNum" sz="quarter" idx="12"/>
          </p:nvPr>
        </p:nvSpPr>
        <p:spPr/>
        <p:txBody>
          <a:bodyPr/>
          <a:lstStyle>
            <a:lvl1pPr>
              <a:defRPr/>
            </a:lvl1pPr>
          </a:lstStyle>
          <a:p>
            <a:pPr>
              <a:defRPr/>
            </a:pPr>
            <a:fld id="{B5B76BE2-068B-4195-97D5-A58FFC9B424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US"/>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96560B4B-04CA-42F9-B238-FD92B77A5372}" type="datetime1">
              <a:rPr lang="en-US" smtClean="0"/>
              <a:t>9/2/2015</a:t>
            </a:fld>
            <a:endParaRPr lang="en-US"/>
          </a:p>
        </p:txBody>
      </p:sp>
      <p:sp>
        <p:nvSpPr>
          <p:cNvPr id="6" name="Zástupný symbol pro zápatí 4"/>
          <p:cNvSpPr>
            <a:spLocks noGrp="1"/>
          </p:cNvSpPr>
          <p:nvPr>
            <p:ph type="ftr" sz="quarter" idx="11"/>
          </p:nvPr>
        </p:nvSpPr>
        <p:spPr/>
        <p:txBody>
          <a:bodyPr/>
          <a:lstStyle>
            <a:lvl1pPr>
              <a:defRPr/>
            </a:lvl1pPr>
          </a:lstStyle>
          <a:p>
            <a:pPr>
              <a:defRPr/>
            </a:pPr>
            <a:endParaRPr lang="en-US"/>
          </a:p>
        </p:txBody>
      </p:sp>
      <p:sp>
        <p:nvSpPr>
          <p:cNvPr id="7" name="Zástupný symbol pro číslo snímku 5"/>
          <p:cNvSpPr>
            <a:spLocks noGrp="1"/>
          </p:cNvSpPr>
          <p:nvPr>
            <p:ph type="sldNum" sz="quarter" idx="12"/>
          </p:nvPr>
        </p:nvSpPr>
        <p:spPr/>
        <p:txBody>
          <a:bodyPr/>
          <a:lstStyle>
            <a:lvl1pPr>
              <a:defRPr/>
            </a:lvl1pPr>
          </a:lstStyle>
          <a:p>
            <a:pPr>
              <a:defRPr/>
            </a:pPr>
            <a:fld id="{CA81A62E-75F3-4E2D-91BB-165D09736D4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US"/>
          </a:p>
        </p:txBody>
      </p:sp>
      <p:sp>
        <p:nvSpPr>
          <p:cNvPr id="3" name="Zástupný symbol pro obrázek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1CE1BF07-FDFC-4F30-ACFB-0CDD0A207BBE}" type="datetime1">
              <a:rPr lang="en-US" smtClean="0"/>
              <a:t>9/2/2015</a:t>
            </a:fld>
            <a:endParaRPr lang="en-US"/>
          </a:p>
        </p:txBody>
      </p:sp>
      <p:sp>
        <p:nvSpPr>
          <p:cNvPr id="6" name="Zástupný symbol pro zápatí 4"/>
          <p:cNvSpPr>
            <a:spLocks noGrp="1"/>
          </p:cNvSpPr>
          <p:nvPr>
            <p:ph type="ftr" sz="quarter" idx="11"/>
          </p:nvPr>
        </p:nvSpPr>
        <p:spPr/>
        <p:txBody>
          <a:bodyPr/>
          <a:lstStyle>
            <a:lvl1pPr>
              <a:defRPr/>
            </a:lvl1pPr>
          </a:lstStyle>
          <a:p>
            <a:pPr>
              <a:defRPr/>
            </a:pPr>
            <a:endParaRPr lang="en-US"/>
          </a:p>
        </p:txBody>
      </p:sp>
      <p:sp>
        <p:nvSpPr>
          <p:cNvPr id="7" name="Zástupný symbol pro číslo snímku 5"/>
          <p:cNvSpPr>
            <a:spLocks noGrp="1"/>
          </p:cNvSpPr>
          <p:nvPr>
            <p:ph type="sldNum" sz="quarter" idx="12"/>
          </p:nvPr>
        </p:nvSpPr>
        <p:spPr/>
        <p:txBody>
          <a:bodyPr/>
          <a:lstStyle>
            <a:lvl1pPr>
              <a:defRPr/>
            </a:lvl1pPr>
          </a:lstStyle>
          <a:p>
            <a:pPr>
              <a:defRPr/>
            </a:pPr>
            <a:fld id="{FDD5851E-B1FA-45FD-842F-ABD4D1A6771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Kliknutím lze upravit styl.</a:t>
            </a:r>
            <a:endParaRPr lang="en-US" smtClean="0"/>
          </a:p>
        </p:txBody>
      </p:sp>
      <p:sp>
        <p:nvSpPr>
          <p:cNvPr id="1027" name="Zástupný symbol pro tex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2F1311E-EBF8-4874-A17D-997B6A9EDB1A}" type="datetime1">
              <a:rPr lang="en-US" smtClean="0"/>
              <a:t>9/2/2015</a:t>
            </a:fld>
            <a:endParaRPr lang="en-US"/>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A15F7BF-D9F5-4BE1-885B-5BE3F2148F6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310.png"/><Relationship Id="rId1" Type="http://schemas.openxmlformats.org/officeDocument/2006/relationships/slideLayout" Target="../slideLayouts/slideLayout7.xml"/><Relationship Id="rId6" Type="http://schemas.openxmlformats.org/officeDocument/2006/relationships/image" Target="../media/image350.png"/><Relationship Id="rId5" Type="http://schemas.openxmlformats.org/officeDocument/2006/relationships/image" Target="../media/image340.png"/><Relationship Id="rId4" Type="http://schemas.openxmlformats.org/officeDocument/2006/relationships/image" Target="../media/image33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15.emf"/><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302.png"/><Relationship Id="rId3" Type="http://schemas.openxmlformats.org/officeDocument/2006/relationships/image" Target="../media/image15.emf"/><Relationship Id="rId7" Type="http://schemas.openxmlformats.org/officeDocument/2006/relationships/image" Target="../media/image36.png"/><Relationship Id="rId12" Type="http://schemas.openxmlformats.org/officeDocument/2006/relationships/image" Target="../media/image29.png"/><Relationship Id="rId17" Type="http://schemas.openxmlformats.org/officeDocument/2006/relationships/image" Target="../media/image252.png"/><Relationship Id="rId2" Type="http://schemas.openxmlformats.org/officeDocument/2006/relationships/notesSlide" Target="../notesSlides/notesSlide1.xml"/><Relationship Id="rId20"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241.png"/><Relationship Id="rId5" Type="http://schemas.openxmlformats.org/officeDocument/2006/relationships/image" Target="../media/image341.png"/><Relationship Id="rId10" Type="http://schemas.openxmlformats.org/officeDocument/2006/relationships/image" Target="../media/image40.png"/><Relationship Id="rId19" Type="http://schemas.openxmlformats.org/officeDocument/2006/relationships/image" Target="../media/image17.png"/><Relationship Id="rId4" Type="http://schemas.openxmlformats.org/officeDocument/2006/relationships/image" Target="../media/image270.png"/><Relationship Id="rId9" Type="http://schemas.openxmlformats.org/officeDocument/2006/relationships/image" Target="../media/image39.png"/><Relationship Id="rId1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60.png"/><Relationship Id="rId11"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42.png"/><Relationship Id="rId4" Type="http://schemas.openxmlformats.org/officeDocument/2006/relationships/image" Target="../media/image45.png"/><Relationship Id="rId9" Type="http://schemas.openxmlformats.org/officeDocument/2006/relationships/image" Target="../media/image432.png"/></Relationships>
</file>

<file path=ppt/slides/_rels/slide19.xml.rels><?xml version="1.0" encoding="UTF-8" standalone="yes"?>
<Relationships xmlns="http://schemas.openxmlformats.org/package/2006/relationships"><Relationship Id="rId3" Type="http://schemas.openxmlformats.org/officeDocument/2006/relationships/image" Target="../media/image481.png"/><Relationship Id="rId7" Type="http://schemas.openxmlformats.org/officeDocument/2006/relationships/image" Target="../media/image462.png"/><Relationship Id="rId2" Type="http://schemas.openxmlformats.org/officeDocument/2006/relationships/image" Target="../media/image471.png"/><Relationship Id="rId1" Type="http://schemas.openxmlformats.org/officeDocument/2006/relationships/slideLayout" Target="../slideLayouts/slideLayout7.xml"/><Relationship Id="rId6" Type="http://schemas.openxmlformats.org/officeDocument/2006/relationships/image" Target="../media/image452.png"/><Relationship Id="rId5" Type="http://schemas.openxmlformats.org/officeDocument/2006/relationships/image" Target="../media/image442.png"/><Relationship Id="rId4" Type="http://schemas.openxmlformats.org/officeDocument/2006/relationships/image" Target="../media/image431.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41.png"/><Relationship Id="rId7" Type="http://schemas.openxmlformats.org/officeDocument/2006/relationships/image" Target="../media/image49.png"/><Relationship Id="rId2" Type="http://schemas.openxmlformats.org/officeDocument/2006/relationships/image" Target="../media/image430.png"/><Relationship Id="rId1" Type="http://schemas.openxmlformats.org/officeDocument/2006/relationships/slideLayout" Target="../slideLayouts/slideLayout7.xml"/><Relationship Id="rId6" Type="http://schemas.openxmlformats.org/officeDocument/2006/relationships/image" Target="../media/image470.png"/><Relationship Id="rId5" Type="http://schemas.openxmlformats.org/officeDocument/2006/relationships/image" Target="../media/image461.png"/><Relationship Id="rId4" Type="http://schemas.openxmlformats.org/officeDocument/2006/relationships/image" Target="../media/image451.png"/></Relationships>
</file>

<file path=ppt/slides/_rels/slide22.xml.rels><?xml version="1.0" encoding="UTF-8" standalone="yes"?>
<Relationships xmlns="http://schemas.openxmlformats.org/package/2006/relationships"><Relationship Id="rId8" Type="http://schemas.openxmlformats.org/officeDocument/2006/relationships/image" Target="../media/image301.png"/><Relationship Id="rId3" Type="http://schemas.openxmlformats.org/officeDocument/2006/relationships/image" Target="../media/image450.png"/><Relationship Id="rId7" Type="http://schemas.openxmlformats.org/officeDocument/2006/relationships/image" Target="../media/image52.png"/><Relationship Id="rId2" Type="http://schemas.openxmlformats.org/officeDocument/2006/relationships/image" Target="../media/image440.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484.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0.emf"/><Relationship Id="rId4" Type="http://schemas.openxmlformats.org/officeDocument/2006/relationships/image" Target="../media/image49.emf"/></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4.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5.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53.emf"/><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52.emf"/><Relationship Id="rId5" Type="http://schemas.openxmlformats.org/officeDocument/2006/relationships/image" Target="../media/image79.png"/><Relationship Id="rId10" Type="http://schemas.openxmlformats.org/officeDocument/2006/relationships/image" Target="../media/image51.emf"/><Relationship Id="rId4" Type="http://schemas.openxmlformats.org/officeDocument/2006/relationships/image" Target="../media/image78.png"/><Relationship Id="rId9" Type="http://schemas.openxmlformats.org/officeDocument/2006/relationships/image" Target="../media/image83.png"/></Relationships>
</file>

<file path=ppt/slides/_rels/slide26.xml.rels><?xml version="1.0" encoding="UTF-8" standalone="yes"?>
<Relationships xmlns="http://schemas.openxmlformats.org/package/2006/relationships"><Relationship Id="rId8" Type="http://schemas.openxmlformats.org/officeDocument/2006/relationships/image" Target="../media/image592.png"/><Relationship Id="rId3" Type="http://schemas.openxmlformats.org/officeDocument/2006/relationships/image" Target="../media/image58.png"/><Relationship Id="rId7" Type="http://schemas.openxmlformats.org/officeDocument/2006/relationships/image" Target="../media/image56.png"/><Relationship Id="rId2" Type="http://schemas.openxmlformats.org/officeDocument/2006/relationships/image" Target="../media/image53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9.png"/><Relationship Id="rId4" Type="http://schemas.openxmlformats.org/officeDocument/2006/relationships/image" Target="../media/image55.png"/><Relationship Id="rId9" Type="http://schemas.openxmlformats.org/officeDocument/2006/relationships/image" Target="../media/image60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590.png"/><Relationship Id="rId3" Type="http://schemas.openxmlformats.org/officeDocument/2006/relationships/image" Target="../media/image591.png"/><Relationship Id="rId7" Type="http://schemas.openxmlformats.org/officeDocument/2006/relationships/image" Target="../media/image58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71.png"/><Relationship Id="rId5" Type="http://schemas.openxmlformats.org/officeDocument/2006/relationships/image" Target="../media/image562.png"/><Relationship Id="rId4" Type="http://schemas.openxmlformats.org/officeDocument/2006/relationships/image" Target="../media/image61.png"/><Relationship Id="rId9" Type="http://schemas.openxmlformats.org/officeDocument/2006/relationships/image" Target="../media/image6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10" Type="http://schemas.openxmlformats.org/officeDocument/2006/relationships/image" Target="../media/image73.png"/><Relationship Id="rId4" Type="http://schemas.openxmlformats.org/officeDocument/2006/relationships/image" Target="../media/image65.png"/><Relationship Id="rId9" Type="http://schemas.openxmlformats.org/officeDocument/2006/relationships/image" Target="../media/image7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32.png"/><Relationship Id="rId2" Type="http://schemas.openxmlformats.org/officeDocument/2006/relationships/image" Target="../media/image322.png"/><Relationship Id="rId1" Type="http://schemas.openxmlformats.org/officeDocument/2006/relationships/slideLayout" Target="../slideLayouts/slideLayout7.xml"/><Relationship Id="rId6" Type="http://schemas.openxmlformats.org/officeDocument/2006/relationships/image" Target="../media/image482.png"/><Relationship Id="rId5" Type="http://schemas.openxmlformats.org/officeDocument/2006/relationships/image" Target="../media/image511.png"/><Relationship Id="rId4" Type="http://schemas.openxmlformats.org/officeDocument/2006/relationships/image" Target="../media/image500.png"/></Relationships>
</file>

<file path=ppt/slides/_rels/slide36.xml.rels><?xml version="1.0" encoding="UTF-8" standalone="yes"?>
<Relationships xmlns="http://schemas.openxmlformats.org/package/2006/relationships"><Relationship Id="rId3" Type="http://schemas.openxmlformats.org/officeDocument/2006/relationships/image" Target="../media/image531.png"/><Relationship Id="rId2" Type="http://schemas.openxmlformats.org/officeDocument/2006/relationships/image" Target="../media/image5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631.png"/><Relationship Id="rId3" Type="http://schemas.openxmlformats.org/officeDocument/2006/relationships/image" Target="../media/image612.png"/><Relationship Id="rId7" Type="http://schemas.openxmlformats.org/officeDocument/2006/relationships/image" Target="../media/image621.png"/><Relationship Id="rId2" Type="http://schemas.openxmlformats.org/officeDocument/2006/relationships/image" Target="../media/image602.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image" Target="../media/image642.png"/><Relationship Id="rId1" Type="http://schemas.openxmlformats.org/officeDocument/2006/relationships/slideLayout" Target="../slideLayouts/slideLayout7.xml"/><Relationship Id="rId4" Type="http://schemas.openxmlformats.org/officeDocument/2006/relationships/image" Target="../media/image681.png"/></Relationships>
</file>

<file path=ppt/slides/_rels/slide39.xml.rels><?xml version="1.0" encoding="UTF-8" standalone="yes"?>
<Relationships xmlns="http://schemas.openxmlformats.org/package/2006/relationships"><Relationship Id="rId3" Type="http://schemas.openxmlformats.org/officeDocument/2006/relationships/image" Target="../media/image561.png"/><Relationship Id="rId2" Type="http://schemas.openxmlformats.org/officeDocument/2006/relationships/image" Target="../media/image530.png"/><Relationship Id="rId1" Type="http://schemas.openxmlformats.org/officeDocument/2006/relationships/slideLayout" Target="../slideLayouts/slideLayout7.xml"/><Relationship Id="rId6" Type="http://schemas.openxmlformats.org/officeDocument/2006/relationships/image" Target="../media/image661.png"/><Relationship Id="rId5" Type="http://schemas.openxmlformats.org/officeDocument/2006/relationships/image" Target="../media/image651.png"/><Relationship Id="rId4" Type="http://schemas.openxmlformats.org/officeDocument/2006/relationships/image" Target="../media/image6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610.png"/><Relationship Id="rId3" Type="http://schemas.openxmlformats.org/officeDocument/2006/relationships/image" Target="../media/image560.png"/><Relationship Id="rId7" Type="http://schemas.openxmlformats.org/officeDocument/2006/relationships/image" Target="../media/image60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11.png"/><Relationship Id="rId5" Type="http://schemas.openxmlformats.org/officeDocument/2006/relationships/image" Target="../media/image601.png"/><Relationship Id="rId4" Type="http://schemas.openxmlformats.org/officeDocument/2006/relationships/image" Target="../media/image570.png"/><Relationship Id="rId9" Type="http://schemas.openxmlformats.org/officeDocument/2006/relationships/image" Target="../media/image620.png"/></Relationships>
</file>

<file path=ppt/slides/_rels/slide41.xml.rels><?xml version="1.0" encoding="UTF-8" standalone="yes"?>
<Relationships xmlns="http://schemas.openxmlformats.org/package/2006/relationships"><Relationship Id="rId3" Type="http://schemas.openxmlformats.org/officeDocument/2006/relationships/image" Target="../media/image640.png"/><Relationship Id="rId7" Type="http://schemas.openxmlformats.org/officeDocument/2006/relationships/image" Target="../media/image57.emf"/><Relationship Id="rId2" Type="http://schemas.openxmlformats.org/officeDocument/2006/relationships/image" Target="../media/image630.png"/><Relationship Id="rId1" Type="http://schemas.openxmlformats.org/officeDocument/2006/relationships/slideLayout" Target="../slideLayouts/slideLayout7.xml"/><Relationship Id="rId6" Type="http://schemas.openxmlformats.org/officeDocument/2006/relationships/image" Target="../media/image660.png"/><Relationship Id="rId5" Type="http://schemas.openxmlformats.org/officeDocument/2006/relationships/image" Target="../media/image650.png"/><Relationship Id="rId4" Type="http://schemas.openxmlformats.org/officeDocument/2006/relationships/image" Target="../media/image15.emf"/></Relationships>
</file>

<file path=ppt/slides/_rels/slide42.xml.rels><?xml version="1.0" encoding="UTF-8" standalone="yes"?>
<Relationships xmlns="http://schemas.openxmlformats.org/package/2006/relationships"><Relationship Id="rId3" Type="http://schemas.openxmlformats.org/officeDocument/2006/relationships/image" Target="../media/image691.png"/><Relationship Id="rId7" Type="http://schemas.openxmlformats.org/officeDocument/2006/relationships/image" Target="../media/image59.emf"/><Relationship Id="rId2" Type="http://schemas.openxmlformats.org/officeDocument/2006/relationships/image" Target="../media/image680.png"/><Relationship Id="rId1" Type="http://schemas.openxmlformats.org/officeDocument/2006/relationships/slideLayout" Target="../slideLayouts/slideLayout7.xml"/><Relationship Id="rId6" Type="http://schemas.openxmlformats.org/officeDocument/2006/relationships/image" Target="../media/image58.emf"/><Relationship Id="rId5" Type="http://schemas.openxmlformats.org/officeDocument/2006/relationships/image" Target="../media/image710.png"/><Relationship Id="rId4" Type="http://schemas.openxmlformats.org/officeDocument/2006/relationships/image" Target="../media/image69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3" Type="http://schemas.openxmlformats.org/officeDocument/2006/relationships/image" Target="../media/image84.png"/><Relationship Id="rId7" Type="http://schemas.openxmlformats.org/officeDocument/2006/relationships/image" Target="../media/image88.png"/><Relationship Id="rId12" Type="http://schemas.openxmlformats.org/officeDocument/2006/relationships/image" Target="../media/image93.png"/><Relationship Id="rId17" Type="http://schemas.openxmlformats.org/officeDocument/2006/relationships/image" Target="../media/image98.png"/><Relationship Id="rId2" Type="http://schemas.openxmlformats.org/officeDocument/2006/relationships/image" Target="../media/image69.png"/><Relationship Id="rId16"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5" Type="http://schemas.openxmlformats.org/officeDocument/2006/relationships/image" Target="../media/image9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 Id="rId14" Type="http://schemas.openxmlformats.org/officeDocument/2006/relationships/image" Target="../media/image9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40.png"/><Relationship Id="rId2" Type="http://schemas.openxmlformats.org/officeDocument/2006/relationships/image" Target="../media/image480.png"/><Relationship Id="rId1" Type="http://schemas.openxmlformats.org/officeDocument/2006/relationships/slideLayout" Target="../slideLayouts/slideLayout7.xml"/><Relationship Id="rId5" Type="http://schemas.openxmlformats.org/officeDocument/2006/relationships/image" Target="../media/image720.png"/><Relationship Id="rId4" Type="http://schemas.openxmlformats.org/officeDocument/2006/relationships/image" Target="../media/image321.png"/></Relationships>
</file>

<file path=ppt/slides/_rels/slide48.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49.xml.rels><?xml version="1.0" encoding="UTF-8" standalone="yes"?>
<Relationships xmlns="http://schemas.openxmlformats.org/package/2006/relationships"><Relationship Id="rId3" Type="http://schemas.openxmlformats.org/officeDocument/2006/relationships/image" Target="../media/image8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30.png"/><Relationship Id="rId4" Type="http://schemas.openxmlformats.org/officeDocument/2006/relationships/image" Target="../media/image8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900.png"/><Relationship Id="rId3" Type="http://schemas.openxmlformats.org/officeDocument/2006/relationships/image" Target="../media/image850.png"/><Relationship Id="rId7" Type="http://schemas.openxmlformats.org/officeDocument/2006/relationships/image" Target="../media/image890.png"/><Relationship Id="rId2" Type="http://schemas.openxmlformats.org/officeDocument/2006/relationships/image" Target="../media/image840.png"/><Relationship Id="rId1" Type="http://schemas.openxmlformats.org/officeDocument/2006/relationships/slideLayout" Target="../slideLayouts/slideLayout7.xml"/><Relationship Id="rId6" Type="http://schemas.openxmlformats.org/officeDocument/2006/relationships/image" Target="../media/image880.png"/><Relationship Id="rId5" Type="http://schemas.openxmlformats.org/officeDocument/2006/relationships/image" Target="../media/image870.png"/><Relationship Id="rId4" Type="http://schemas.openxmlformats.org/officeDocument/2006/relationships/image" Target="../media/image860.png"/><Relationship Id="rId9" Type="http://schemas.openxmlformats.org/officeDocument/2006/relationships/image" Target="../media/image910.png"/></Relationships>
</file>

<file path=ppt/slides/_rels/slide51.xml.rels><?xml version="1.0" encoding="UTF-8" standalone="yes"?>
<Relationships xmlns="http://schemas.openxmlformats.org/package/2006/relationships"><Relationship Id="rId3" Type="http://schemas.openxmlformats.org/officeDocument/2006/relationships/image" Target="../media/image930.png"/><Relationship Id="rId7" Type="http://schemas.openxmlformats.org/officeDocument/2006/relationships/image" Target="../media/image970.png"/><Relationship Id="rId2" Type="http://schemas.openxmlformats.org/officeDocument/2006/relationships/image" Target="../media/image920.png"/><Relationship Id="rId1" Type="http://schemas.openxmlformats.org/officeDocument/2006/relationships/slideLayout" Target="../slideLayouts/slideLayout7.xml"/><Relationship Id="rId6" Type="http://schemas.openxmlformats.org/officeDocument/2006/relationships/image" Target="../media/image960.png"/><Relationship Id="rId5" Type="http://schemas.openxmlformats.org/officeDocument/2006/relationships/image" Target="../media/image950.png"/><Relationship Id="rId4" Type="http://schemas.openxmlformats.org/officeDocument/2006/relationships/image" Target="../media/image940.png"/></Relationships>
</file>

<file path=ppt/slides/_rels/slide52.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09.png"/><Relationship Id="rId7" Type="http://schemas.openxmlformats.org/officeDocument/2006/relationships/image" Target="../media/image970.png"/><Relationship Id="rId2" Type="http://schemas.openxmlformats.org/officeDocument/2006/relationships/image" Target="../media/image108.png"/><Relationship Id="rId1" Type="http://schemas.openxmlformats.org/officeDocument/2006/relationships/slideLayout" Target="../slideLayouts/slideLayout7.xml"/><Relationship Id="rId6" Type="http://schemas.openxmlformats.org/officeDocument/2006/relationships/image" Target="../media/image960.png"/><Relationship Id="rId5" Type="http://schemas.openxmlformats.org/officeDocument/2006/relationships/image" Target="../media/image950.png"/><Relationship Id="rId4" Type="http://schemas.openxmlformats.org/officeDocument/2006/relationships/image" Target="../media/image111.png"/></Relationships>
</file>

<file path=ppt/slides/_rels/slide54.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image" Target="../media/image113.png"/><Relationship Id="rId1" Type="http://schemas.openxmlformats.org/officeDocument/2006/relationships/slideLayout" Target="../slideLayouts/slideLayout7.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5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3.png"/><Relationship Id="rId4" Type="http://schemas.openxmlformats.org/officeDocument/2006/relationships/image" Target="../media/image12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90.png"/><Relationship Id="rId7" Type="http://schemas.openxmlformats.org/officeDocument/2006/relationships/image" Target="../media/image1040.png"/><Relationship Id="rId2" Type="http://schemas.openxmlformats.org/officeDocument/2006/relationships/image" Target="../media/image980.png"/><Relationship Id="rId1" Type="http://schemas.openxmlformats.org/officeDocument/2006/relationships/slideLayout" Target="../slideLayouts/slideLayout7.xml"/><Relationship Id="rId6" Type="http://schemas.openxmlformats.org/officeDocument/2006/relationships/image" Target="../media/image1030.png"/><Relationship Id="rId5" Type="http://schemas.openxmlformats.org/officeDocument/2006/relationships/image" Target="../media/image1020.png"/><Relationship Id="rId4" Type="http://schemas.openxmlformats.org/officeDocument/2006/relationships/image" Target="../media/image1010.png"/></Relationships>
</file>

<file path=ppt/slides/_rels/slide59.xml.rels><?xml version="1.0" encoding="UTF-8" standalone="yes"?>
<Relationships xmlns="http://schemas.openxmlformats.org/package/2006/relationships"><Relationship Id="rId3" Type="http://schemas.openxmlformats.org/officeDocument/2006/relationships/image" Target="../media/image1060.png"/><Relationship Id="rId2" Type="http://schemas.openxmlformats.org/officeDocument/2006/relationships/image" Target="../media/image1050.png"/><Relationship Id="rId1" Type="http://schemas.openxmlformats.org/officeDocument/2006/relationships/slideLayout" Target="../slideLayouts/slideLayout7.xml"/><Relationship Id="rId5" Type="http://schemas.openxmlformats.org/officeDocument/2006/relationships/image" Target="../media/image1080.png"/><Relationship Id="rId4" Type="http://schemas.openxmlformats.org/officeDocument/2006/relationships/image" Target="../media/image1070.png"/></Relationships>
</file>

<file path=ppt/slides/_rels/slide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110.png"/><Relationship Id="rId2" Type="http://schemas.openxmlformats.org/officeDocument/2006/relationships/image" Target="../media/image1090.png"/><Relationship Id="rId1" Type="http://schemas.openxmlformats.org/officeDocument/2006/relationships/slideLayout" Target="../slideLayouts/slideLayout7.xml"/><Relationship Id="rId5" Type="http://schemas.openxmlformats.org/officeDocument/2006/relationships/image" Target="../media/image1130.png"/><Relationship Id="rId4" Type="http://schemas.openxmlformats.org/officeDocument/2006/relationships/image" Target="../media/image1120.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110.png"/><Relationship Id="rId4" Type="http://schemas.openxmlformats.org/officeDocument/2006/relationships/image" Target="../media/image100.png"/></Relationships>
</file>

<file path=ppt/slides/_rels/slide8.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30.png"/><Relationship Id="rId7" Type="http://schemas.openxmlformats.org/officeDocument/2006/relationships/image" Target="../media/image170.png"/><Relationship Id="rId2" Type="http://schemas.openxmlformats.org/officeDocument/2006/relationships/image" Target="../media/image120.png"/><Relationship Id="rId1" Type="http://schemas.openxmlformats.org/officeDocument/2006/relationships/slideLayout" Target="../slideLayouts/slideLayout7.xml"/><Relationship Id="rId6" Type="http://schemas.openxmlformats.org/officeDocument/2006/relationships/image" Target="../media/image160.png"/><Relationship Id="rId5" Type="http://schemas.openxmlformats.org/officeDocument/2006/relationships/image" Target="../media/image150.png"/><Relationship Id="rId4" Type="http://schemas.openxmlformats.org/officeDocument/2006/relationships/image" Target="../media/image140.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4"/>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3316" name="Rectangle 3"/>
          <p:cNvSpPr txBox="1">
            <a:spLocks noChangeArrowheads="1"/>
          </p:cNvSpPr>
          <p:nvPr/>
        </p:nvSpPr>
        <p:spPr bwMode="auto">
          <a:xfrm>
            <a:off x="8963025" y="96838"/>
            <a:ext cx="3157538" cy="295275"/>
          </a:xfrm>
          <a:prstGeom prst="rect">
            <a:avLst/>
          </a:prstGeom>
          <a:noFill/>
          <a:ln w="9525">
            <a:noFill/>
            <a:miter lim="800000"/>
            <a:headEnd/>
            <a:tailEnd/>
          </a:ln>
        </p:spPr>
        <p:txBody>
          <a:bodyPr/>
          <a:lstStyle/>
          <a:p>
            <a:pPr marL="228600" indent="-228600" eaLnBrk="0" hangingPunct="0">
              <a:lnSpc>
                <a:spcPct val="80000"/>
              </a:lnSpc>
              <a:spcBef>
                <a:spcPts val="1000"/>
              </a:spcBef>
              <a:buFont typeface="Arial" charset="0"/>
              <a:buChar char="•"/>
            </a:pPr>
            <a:r>
              <a:rPr lang="cs-CZ" altLang="en-US" dirty="0">
                <a:solidFill>
                  <a:schemeClr val="bg1"/>
                </a:solidFill>
                <a:latin typeface="Calibri" pitchFamily="34" charset="0"/>
              </a:rPr>
              <a:t>Žitný </a:t>
            </a:r>
            <a:r>
              <a:rPr lang="cs-CZ" altLang="en-US" dirty="0" smtClean="0">
                <a:solidFill>
                  <a:schemeClr val="bg1"/>
                </a:solidFill>
                <a:latin typeface="Calibri" pitchFamily="34" charset="0"/>
              </a:rPr>
              <a:t>BC </a:t>
            </a:r>
            <a:r>
              <a:rPr lang="cs-CZ" altLang="en-US" dirty="0" err="1" smtClean="0">
                <a:solidFill>
                  <a:schemeClr val="bg1"/>
                </a:solidFill>
                <a:latin typeface="Calibri" pitchFamily="34" charset="0"/>
              </a:rPr>
              <a:t>project</a:t>
            </a:r>
            <a:r>
              <a:rPr lang="cs-CZ" altLang="en-US" dirty="0" smtClean="0">
                <a:solidFill>
                  <a:schemeClr val="bg1"/>
                </a:solidFill>
                <a:latin typeface="Calibri" pitchFamily="34" charset="0"/>
              </a:rPr>
              <a:t> </a:t>
            </a:r>
            <a:r>
              <a:rPr lang="cs-CZ" altLang="en-US" dirty="0" err="1" smtClean="0">
                <a:solidFill>
                  <a:schemeClr val="bg1"/>
                </a:solidFill>
                <a:latin typeface="Calibri" pitchFamily="34" charset="0"/>
              </a:rPr>
              <a:t>for</a:t>
            </a:r>
            <a:r>
              <a:rPr lang="cs-CZ" altLang="en-US" dirty="0" smtClean="0">
                <a:solidFill>
                  <a:schemeClr val="bg1"/>
                </a:solidFill>
                <a:latin typeface="Calibri" pitchFamily="34" charset="0"/>
              </a:rPr>
              <a:t> Glasgow </a:t>
            </a:r>
            <a:r>
              <a:rPr lang="cs-CZ" altLang="en-US" dirty="0" err="1" smtClean="0">
                <a:solidFill>
                  <a:schemeClr val="bg1"/>
                </a:solidFill>
                <a:latin typeface="Calibri" pitchFamily="34" charset="0"/>
              </a:rPr>
              <a:t>students</a:t>
            </a:r>
            <a:r>
              <a:rPr lang="cs-CZ" altLang="en-US" dirty="0" smtClean="0">
                <a:solidFill>
                  <a:schemeClr val="bg1"/>
                </a:solidFill>
                <a:latin typeface="Calibri" pitchFamily="34" charset="0"/>
              </a:rPr>
              <a:t> 2015 (</a:t>
            </a:r>
            <a:r>
              <a:rPr lang="cs-CZ" altLang="en-US" dirty="0" err="1" smtClean="0">
                <a:solidFill>
                  <a:schemeClr val="bg1"/>
                </a:solidFill>
                <a:latin typeface="Calibri" pitchFamily="34" charset="0"/>
              </a:rPr>
              <a:t>frozen</a:t>
            </a:r>
            <a:r>
              <a:rPr lang="cs-CZ" altLang="en-US" dirty="0" smtClean="0">
                <a:solidFill>
                  <a:schemeClr val="bg1"/>
                </a:solidFill>
                <a:latin typeface="Calibri" pitchFamily="34" charset="0"/>
              </a:rPr>
              <a:t> </a:t>
            </a:r>
            <a:r>
              <a:rPr lang="cs-CZ" altLang="en-US" dirty="0" err="1" smtClean="0">
                <a:solidFill>
                  <a:schemeClr val="bg1"/>
                </a:solidFill>
                <a:latin typeface="Calibri" pitchFamily="34" charset="0"/>
              </a:rPr>
              <a:t>since</a:t>
            </a:r>
            <a:r>
              <a:rPr lang="cs-CZ" altLang="en-US" dirty="0" smtClean="0">
                <a:solidFill>
                  <a:schemeClr val="bg1"/>
                </a:solidFill>
                <a:latin typeface="Calibri" pitchFamily="34" charset="0"/>
              </a:rPr>
              <a:t> </a:t>
            </a:r>
            <a:r>
              <a:rPr lang="cs-CZ" altLang="en-US" dirty="0" err="1" smtClean="0">
                <a:solidFill>
                  <a:schemeClr val="bg1"/>
                </a:solidFill>
                <a:latin typeface="Calibri" pitchFamily="34" charset="0"/>
              </a:rPr>
              <a:t>September</a:t>
            </a:r>
            <a:r>
              <a:rPr lang="cs-CZ" altLang="en-US" dirty="0" smtClean="0">
                <a:solidFill>
                  <a:schemeClr val="bg1"/>
                </a:solidFill>
                <a:latin typeface="Calibri" pitchFamily="34" charset="0"/>
              </a:rPr>
              <a:t> 2015)</a:t>
            </a:r>
            <a:endParaRPr lang="cs-CZ" altLang="en-US" dirty="0">
              <a:solidFill>
                <a:schemeClr val="bg1"/>
              </a:solidFill>
              <a:latin typeface="Calibri" pitchFamily="34" charset="0"/>
            </a:endParaRPr>
          </a:p>
        </p:txBody>
      </p:sp>
      <p:sp>
        <p:nvSpPr>
          <p:cNvPr id="5" name="TextovéPole 2"/>
          <p:cNvSpPr txBox="1"/>
          <p:nvPr/>
        </p:nvSpPr>
        <p:spPr>
          <a:xfrm>
            <a:off x="144758" y="0"/>
            <a:ext cx="1635490" cy="707886"/>
          </a:xfrm>
          <a:prstGeom prst="rect">
            <a:avLst/>
          </a:prstGeom>
          <a:solidFill>
            <a:schemeClr val="tx1"/>
          </a:solid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cs-CZ" sz="4000" b="1" dirty="0" smtClean="0">
                <a:solidFill>
                  <a:schemeClr val="bg1"/>
                </a:solidFill>
              </a:rPr>
              <a:t>RZ10</a:t>
            </a:r>
            <a:endParaRPr lang="en-US" sz="4000" b="1" dirty="0">
              <a:solidFill>
                <a:schemeClr val="bg1"/>
              </a:solidFill>
            </a:endParaRPr>
          </a:p>
        </p:txBody>
      </p:sp>
      <p:sp>
        <p:nvSpPr>
          <p:cNvPr id="13315" name="Rectangle 2"/>
          <p:cNvSpPr txBox="1">
            <a:spLocks noChangeArrowheads="1"/>
          </p:cNvSpPr>
          <p:nvPr/>
        </p:nvSpPr>
        <p:spPr bwMode="auto">
          <a:xfrm>
            <a:off x="2097741" y="1570131"/>
            <a:ext cx="9785537" cy="1470025"/>
          </a:xfrm>
          <a:prstGeom prst="rect">
            <a:avLst/>
          </a:prstGeom>
          <a:noFill/>
          <a:ln w="9525">
            <a:noFill/>
            <a:miter lim="800000"/>
            <a:headEnd/>
            <a:tailEnd/>
          </a:ln>
        </p:spPr>
        <p:txBody>
          <a:bodyPr anchor="ctr"/>
          <a:lstStyle/>
          <a:p>
            <a:pPr eaLnBrk="0" hangingPunct="0">
              <a:lnSpc>
                <a:spcPct val="90000"/>
              </a:lnSpc>
            </a:pPr>
            <a:r>
              <a:rPr lang="cs-CZ" altLang="en-US" sz="7200" b="1" dirty="0" err="1" smtClean="0">
                <a:solidFill>
                  <a:schemeClr val="bg1"/>
                </a:solidFill>
                <a:latin typeface="Calibri Light"/>
              </a:rPr>
              <a:t>Metzner</a:t>
            </a:r>
            <a:r>
              <a:rPr lang="cs-CZ" altLang="en-US" sz="7200" b="1" dirty="0" smtClean="0">
                <a:solidFill>
                  <a:schemeClr val="bg1"/>
                </a:solidFill>
                <a:latin typeface="Calibri Light"/>
              </a:rPr>
              <a:t> </a:t>
            </a:r>
            <a:r>
              <a:rPr lang="cs-CZ" altLang="en-US" sz="7200" b="1" dirty="0" err="1" smtClean="0">
                <a:solidFill>
                  <a:schemeClr val="bg1"/>
                </a:solidFill>
                <a:latin typeface="Calibri Light"/>
              </a:rPr>
              <a:t>White</a:t>
            </a:r>
            <a:r>
              <a:rPr lang="cs-CZ" altLang="en-US" sz="7200" b="1" dirty="0" smtClean="0">
                <a:solidFill>
                  <a:schemeClr val="bg1"/>
                </a:solidFill>
                <a:latin typeface="Calibri Light"/>
              </a:rPr>
              <a:t> </a:t>
            </a:r>
            <a:r>
              <a:rPr lang="cs-CZ" altLang="en-US" sz="7200" b="1" dirty="0" err="1" smtClean="0">
                <a:solidFill>
                  <a:schemeClr val="bg1"/>
                </a:solidFill>
                <a:latin typeface="Calibri Light"/>
              </a:rPr>
              <a:t>convergent</a:t>
            </a:r>
            <a:r>
              <a:rPr lang="cs-CZ" altLang="en-US" sz="7200" b="1" dirty="0" smtClean="0">
                <a:solidFill>
                  <a:schemeClr val="bg1"/>
                </a:solidFill>
                <a:latin typeface="Calibri Light"/>
              </a:rPr>
              <a:t>/</a:t>
            </a:r>
            <a:r>
              <a:rPr lang="cs-CZ" altLang="en-US" sz="7200" b="1" dirty="0" err="1" smtClean="0">
                <a:solidFill>
                  <a:schemeClr val="bg1"/>
                </a:solidFill>
                <a:latin typeface="Calibri Light"/>
              </a:rPr>
              <a:t>divergent</a:t>
            </a:r>
            <a:r>
              <a:rPr lang="cs-CZ" altLang="en-US" sz="7200" b="1" dirty="0" smtClean="0">
                <a:solidFill>
                  <a:schemeClr val="bg1"/>
                </a:solidFill>
                <a:latin typeface="Calibri Light"/>
              </a:rPr>
              <a:t> Gauss </a:t>
            </a:r>
            <a:r>
              <a:rPr lang="cs-CZ" altLang="en-US" sz="7200" b="1" dirty="0" err="1" smtClean="0">
                <a:solidFill>
                  <a:schemeClr val="bg1"/>
                </a:solidFill>
                <a:latin typeface="Calibri Light"/>
              </a:rPr>
              <a:t>planar</a:t>
            </a:r>
            <a:r>
              <a:rPr lang="cs-CZ" altLang="en-US" sz="7200" b="1" dirty="0" smtClean="0">
                <a:solidFill>
                  <a:schemeClr val="bg1"/>
                </a:solidFill>
                <a:latin typeface="Calibri Light"/>
              </a:rPr>
              <a:t> </a:t>
            </a:r>
            <a:r>
              <a:rPr lang="cs-CZ" altLang="en-US" sz="7200" b="1" dirty="0" err="1" smtClean="0">
                <a:solidFill>
                  <a:schemeClr val="bg1"/>
                </a:solidFill>
                <a:latin typeface="Calibri Light"/>
              </a:rPr>
              <a:t>channel</a:t>
            </a:r>
            <a:r>
              <a:rPr lang="cs-CZ" altLang="en-US" sz="7200" b="1" dirty="0" smtClean="0">
                <a:solidFill>
                  <a:schemeClr val="bg1"/>
                </a:solidFill>
                <a:latin typeface="Calibri Light"/>
              </a:rPr>
              <a:t> </a:t>
            </a:r>
            <a:r>
              <a:rPr lang="cs-CZ" altLang="en-US" sz="7200" b="1" dirty="0" err="1" smtClean="0">
                <a:solidFill>
                  <a:schemeClr val="bg1"/>
                </a:solidFill>
                <a:latin typeface="Calibri Light"/>
              </a:rPr>
              <a:t>flow</a:t>
            </a:r>
            <a:endParaRPr lang="cs-CZ" altLang="en-US" sz="7200" b="1" dirty="0" smtClean="0">
              <a:solidFill>
                <a:schemeClr val="bg1"/>
              </a:solidFill>
              <a:latin typeface="Calibri Light"/>
            </a:endParaRPr>
          </a:p>
          <a:p>
            <a:pPr eaLnBrk="0" hangingPunct="0">
              <a:lnSpc>
                <a:spcPct val="90000"/>
              </a:lnSpc>
            </a:pPr>
            <a:r>
              <a:rPr lang="cs-CZ" altLang="en-US" sz="2400" b="1" dirty="0" smtClean="0">
                <a:solidFill>
                  <a:schemeClr val="bg1"/>
                </a:solidFill>
                <a:latin typeface="Calibri Light"/>
              </a:rPr>
              <a:t>GAČR = kolagen </a:t>
            </a:r>
            <a:endParaRPr lang="en-US" altLang="en-US" sz="2400" b="1" dirty="0">
              <a:solidFill>
                <a:schemeClr val="bg1"/>
              </a:solidFill>
              <a:latin typeface="Calibri Light"/>
            </a:endParaRPr>
          </a:p>
        </p:txBody>
      </p:sp>
      <p:sp>
        <p:nvSpPr>
          <p:cNvPr id="7" name="TextovéPole 6"/>
          <p:cNvSpPr txBox="1"/>
          <p:nvPr/>
        </p:nvSpPr>
        <p:spPr>
          <a:xfrm>
            <a:off x="6398835" y="4210414"/>
            <a:ext cx="5589006" cy="1754326"/>
          </a:xfrm>
          <a:prstGeom prst="rect">
            <a:avLst/>
          </a:prstGeom>
          <a:noFill/>
          <a:ln>
            <a:noFill/>
          </a:ln>
        </p:spPr>
        <p:txBody>
          <a:bodyPr wrap="square" rtlCol="0">
            <a:spAutoFit/>
          </a:bodyPr>
          <a:lstStyle/>
          <a:p>
            <a:r>
              <a:rPr lang="cs-CZ" dirty="0" smtClean="0">
                <a:solidFill>
                  <a:schemeClr val="bg1"/>
                </a:solidFill>
              </a:rPr>
              <a:t>Motto: </a:t>
            </a:r>
            <a:r>
              <a:rPr lang="en-US" dirty="0"/>
              <a:t>It is a big mistake for teachers that </a:t>
            </a:r>
            <a:r>
              <a:rPr lang="cs-CZ" dirty="0" err="1" smtClean="0"/>
              <a:t>they</a:t>
            </a:r>
            <a:r>
              <a:rPr lang="cs-CZ" dirty="0" smtClean="0"/>
              <a:t> </a:t>
            </a:r>
            <a:r>
              <a:rPr lang="en-US" dirty="0" smtClean="0"/>
              <a:t>do </a:t>
            </a:r>
            <a:r>
              <a:rPr lang="en-US" dirty="0"/>
              <a:t>not </a:t>
            </a:r>
            <a:r>
              <a:rPr lang="en-US" dirty="0" smtClean="0"/>
              <a:t>ask</a:t>
            </a:r>
            <a:r>
              <a:rPr lang="cs-CZ" dirty="0" smtClean="0"/>
              <a:t> </a:t>
            </a:r>
            <a:r>
              <a:rPr lang="cs-CZ" dirty="0" err="1" smtClean="0"/>
              <a:t>students</a:t>
            </a:r>
            <a:r>
              <a:rPr lang="en-US" dirty="0" smtClean="0"/>
              <a:t> </a:t>
            </a:r>
            <a:r>
              <a:rPr lang="en-US" dirty="0"/>
              <a:t>about </a:t>
            </a:r>
            <a:r>
              <a:rPr lang="en-US" dirty="0" smtClean="0"/>
              <a:t>their </a:t>
            </a:r>
            <a:r>
              <a:rPr lang="en-US" dirty="0"/>
              <a:t>dreams and ideas before </a:t>
            </a:r>
            <a:r>
              <a:rPr lang="en-US" dirty="0" smtClean="0"/>
              <a:t>creative genes of pure-minded students </a:t>
            </a:r>
            <a:r>
              <a:rPr lang="en-US" dirty="0"/>
              <a:t>came under the tutelage of tutors. And an even bigger mistake is when the students afraid to </a:t>
            </a:r>
            <a:r>
              <a:rPr lang="en-US" dirty="0" smtClean="0"/>
              <a:t>talk about </a:t>
            </a:r>
            <a:r>
              <a:rPr lang="en-US" dirty="0"/>
              <a:t>their crazy </a:t>
            </a:r>
            <a:r>
              <a:rPr lang="en-US" dirty="0" smtClean="0"/>
              <a:t>ideas.</a:t>
            </a:r>
            <a:endParaRPr lang="cs-CZ" dirty="0">
              <a:solidFill>
                <a:schemeClr val="bg1"/>
              </a:solidFill>
            </a:endParaRPr>
          </a:p>
        </p:txBody>
      </p:sp>
      <p:sp>
        <p:nvSpPr>
          <p:cNvPr id="4" name="Zástupný symbol pro číslo snímku 3"/>
          <p:cNvSpPr>
            <a:spLocks noGrp="1"/>
          </p:cNvSpPr>
          <p:nvPr>
            <p:ph type="sldNum" sz="quarter" idx="12"/>
          </p:nvPr>
        </p:nvSpPr>
        <p:spPr/>
        <p:txBody>
          <a:bodyPr/>
          <a:lstStyle/>
          <a:p>
            <a:pPr>
              <a:defRPr/>
            </a:pPr>
            <a:fld id="{FEB71AD7-304A-4E08-A2D0-0B7FF3CA99BD}"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t>    </a:t>
            </a:r>
            <a:r>
              <a:rPr lang="en-US" sz="2400" b="1" dirty="0"/>
              <a:t>Power law approximation of </a:t>
            </a:r>
            <a:r>
              <a:rPr lang="en-US" sz="2400" b="1" dirty="0" smtClean="0"/>
              <a:t>viscosity</a:t>
            </a:r>
            <a:endParaRPr lang="cs-CZ" sz="2400" b="1" dirty="0">
              <a:sym typeface="Symbol" pitchFamily="18" charset="2"/>
            </a:endParaRPr>
          </a:p>
        </p:txBody>
      </p:sp>
      <mc:AlternateContent xmlns:mc="http://schemas.openxmlformats.org/markup-compatibility/2006" xmlns:a14="http://schemas.microsoft.com/office/drawing/2010/main">
        <mc:Choice Requires="a14">
          <p:sp>
            <p:nvSpPr>
              <p:cNvPr id="5" name="TextovéPole 4"/>
              <p:cNvSpPr txBox="1"/>
              <p:nvPr/>
            </p:nvSpPr>
            <p:spPr>
              <a:xfrm>
                <a:off x="1424345" y="2009844"/>
                <a:ext cx="5727722" cy="9589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𝐼𝐼</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m:t>
                      </m:r>
                      <m:sSup>
                        <m:sSupPr>
                          <m:ctrlPr>
                            <a:rPr lang="en-US" b="0" i="1" smtClean="0">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ad>
                                <m:radPr>
                                  <m:degHide m:val="on"/>
                                  <m:ctrlPr>
                                    <a:rPr lang="en-US" i="1" smtClean="0">
                                      <a:latin typeface="Cambria Math" panose="02040503050406030204" pitchFamily="18" charset="0"/>
                                      <a:ea typeface="Cambria Math" panose="02040503050406030204" pitchFamily="18" charset="0"/>
                                    </a:rPr>
                                  </m:ctrlPr>
                                </m:radPr>
                                <m:deg/>
                                <m:e>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d>
                                        <m:dPr>
                                          <m:ctrlPr>
                                            <a:rPr lang="en-US" i="1" smtClean="0">
                                              <a:latin typeface="Cambria Math" panose="02040503050406030204" pitchFamily="18" charset="0"/>
                                              <a:ea typeface="Cambria Math" panose="02040503050406030204" pitchFamily="18" charset="0"/>
                                            </a:rPr>
                                          </m:ctrlPr>
                                        </m:dPr>
                                        <m:e>
                                          <m:f>
                                            <m:fPr>
                                              <m:ctrlPr>
                                                <a:rPr lang="en-US" i="1" smtClean="0">
                                                  <a:latin typeface="Cambria Math" panose="02040503050406030204" pitchFamily="18" charset="0"/>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𝑢</m:t>
                                                  </m:r>
                                                </m:e>
                                                <m:sub>
                                                  <m:r>
                                                    <a:rPr lang="en-US" b="0" i="1" smtClean="0">
                                                      <a:latin typeface="Cambria Math" panose="02040503050406030204" pitchFamily="18" charset="0"/>
                                                      <a:ea typeface="Cambria Math" panose="02040503050406030204" pitchFamily="18" charset="0"/>
                                                    </a:rPr>
                                                    <m:t>𝑥</m:t>
                                                  </m:r>
                                                </m:sub>
                                              </m:sSub>
                                            </m:num>
                                            <m:den>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𝑥</m:t>
                                              </m:r>
                                            </m:den>
                                          </m:f>
                                        </m:e>
                                      </m:d>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+2</m:t>
                                  </m:r>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𝑢</m:t>
                                                  </m:r>
                                                </m:e>
                                                <m:sub>
                                                  <m:r>
                                                    <a:rPr lang="en-US" b="0" i="1" smtClean="0">
                                                      <a:latin typeface="Cambria Math" panose="02040503050406030204" pitchFamily="18" charset="0"/>
                                                      <a:ea typeface="Cambria Math" panose="02040503050406030204" pitchFamily="18" charset="0"/>
                                                    </a:rPr>
                                                    <m:t>𝑦</m:t>
                                                  </m:r>
                                                </m:sub>
                                              </m:sSub>
                                            </m:num>
                                            <m:den>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den>
                                          </m:f>
                                        </m:e>
                                      </m:d>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𝑢</m:t>
                                                  </m:r>
                                                </m:e>
                                                <m:sub>
                                                  <m:r>
                                                    <a:rPr lang="en-US" b="0" i="1" smtClean="0">
                                                      <a:latin typeface="Cambria Math" panose="02040503050406030204" pitchFamily="18" charset="0"/>
                                                      <a:ea typeface="Cambria Math" panose="02040503050406030204" pitchFamily="18" charset="0"/>
                                                    </a:rPr>
                                                    <m:t>𝑥</m:t>
                                                  </m:r>
                                                </m:sub>
                                              </m:sSub>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den>
                                          </m:f>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𝑢</m:t>
                                                  </m:r>
                                                </m:e>
                                                <m:sub>
                                                  <m:r>
                                                    <a:rPr lang="en-US" b="0" i="1" smtClean="0">
                                                      <a:latin typeface="Cambria Math" panose="02040503050406030204" pitchFamily="18" charset="0"/>
                                                      <a:ea typeface="Cambria Math" panose="02040503050406030204" pitchFamily="18" charset="0"/>
                                                    </a:rPr>
                                                    <m:t>𝑦</m:t>
                                                  </m:r>
                                                </m:sub>
                                              </m:sSub>
                                            </m:num>
                                            <m:den>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den>
                                          </m:f>
                                        </m:e>
                                      </m:d>
                                    </m:e>
                                    <m:sup>
                                      <m:r>
                                        <a:rPr lang="en-US" i="1">
                                          <a:latin typeface="Cambria Math" panose="02040503050406030204" pitchFamily="18" charset="0"/>
                                          <a:ea typeface="Cambria Math" panose="02040503050406030204" pitchFamily="18" charset="0"/>
                                        </a:rPr>
                                        <m:t>2</m:t>
                                      </m:r>
                                    </m:sup>
                                  </m:sSup>
                                </m:e>
                              </m:rad>
                            </m:e>
                          </m:d>
                        </m:e>
                        <m:sup>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sup>
                      </m:sSup>
                    </m:oMath>
                  </m:oMathPara>
                </a14:m>
                <a:endParaRPr lang="en-US" dirty="0"/>
              </a:p>
            </p:txBody>
          </p:sp>
        </mc:Choice>
        <mc:Fallback xmlns="">
          <p:sp>
            <p:nvSpPr>
              <p:cNvPr id="5" name="TextovéPole 4"/>
              <p:cNvSpPr txBox="1">
                <a:spLocks noRot="1" noChangeAspect="1" noMove="1" noResize="1" noEditPoints="1" noAdjustHandles="1" noChangeArrowheads="1" noChangeShapeType="1" noTextEdit="1"/>
              </p:cNvSpPr>
              <p:nvPr/>
            </p:nvSpPr>
            <p:spPr>
              <a:xfrm>
                <a:off x="1424345" y="2009844"/>
                <a:ext cx="5727722" cy="95898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ovéPole 18"/>
              <p:cNvSpPr txBox="1"/>
              <p:nvPr/>
            </p:nvSpPr>
            <p:spPr>
              <a:xfrm>
                <a:off x="2343667" y="4074414"/>
                <a:ext cx="3414524"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𝑥</m:t>
                              </m:r>
                            </m:sub>
                          </m:sSub>
                        </m:num>
                        <m:den>
                          <m:r>
                            <a:rPr lang="en-US" i="1" smtClean="0">
                              <a:latin typeface="Cambria Math"/>
                            </a:rPr>
                            <m:t>𝜕</m:t>
                          </m:r>
                          <m:r>
                            <a:rPr lang="en-US" i="1" smtClean="0">
                              <a:latin typeface="Cambria Math"/>
                            </a:rPr>
                            <m:t>𝑥</m:t>
                          </m:r>
                        </m:den>
                      </m:f>
                      <m:r>
                        <a:rPr lang="cs-CZ" b="0" i="1" smtClean="0">
                          <a:latin typeface="Cambria Math"/>
                        </a:rPr>
                        <m:t>=</m:t>
                      </m:r>
                      <m:f>
                        <m:fPr>
                          <m:ctrlPr>
                            <a:rPr lang="cs-CZ" i="1">
                              <a:latin typeface="Cambria Math" panose="02040503050406030204" pitchFamily="18" charset="0"/>
                            </a:rPr>
                          </m:ctrlPr>
                        </m:fPr>
                        <m:num>
                          <m:r>
                            <a:rPr lang="en-US" i="1">
                              <a:latin typeface="Cambria Math"/>
                            </a:rPr>
                            <m:t>1</m:t>
                          </m:r>
                        </m:num>
                        <m:den>
                          <m:r>
                            <a:rPr lang="cs-CZ" i="1">
                              <a:latin typeface="Cambria Math"/>
                              <a:sym typeface="Symbol"/>
                            </a:rPr>
                            <m:t></m:t>
                          </m:r>
                          <m:r>
                            <a:rPr lang="en-US" i="1">
                              <a:latin typeface="Cambria Math"/>
                              <a:sym typeface="Symbol"/>
                            </a:rPr>
                            <m:t>𝐿</m:t>
                          </m:r>
                        </m:den>
                      </m:f>
                      <m:d>
                        <m:dPr>
                          <m:ctrlPr>
                            <a:rPr lang="en-US" i="1" smtClean="0">
                              <a:latin typeface="Cambria Math" panose="02040503050406030204" pitchFamily="18" charset="0"/>
                              <a:sym typeface="Symbol"/>
                            </a:rPr>
                          </m:ctrlPr>
                        </m:dPr>
                        <m:e>
                          <m:f>
                            <m:fPr>
                              <m:ctrlPr>
                                <a:rPr lang="cs-CZ" i="1">
                                  <a:latin typeface="Cambria Math" panose="02040503050406030204" pitchFamily="18" charset="0"/>
                                </a:rPr>
                              </m:ctrlPr>
                            </m:fPr>
                            <m:num>
                              <m:r>
                                <a:rPr lang="cs-CZ" i="1">
                                  <a:latin typeface="Cambria Math"/>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𝑥</m:t>
                                  </m:r>
                                </m:sub>
                              </m:sSub>
                            </m:num>
                            <m:den>
                              <m:r>
                                <a:rPr lang="cs-CZ" i="1">
                                  <a:latin typeface="Cambria Math"/>
                                </a:rPr>
                                <m:t>𝜕</m:t>
                              </m:r>
                              <m:r>
                                <a:rPr lang="en-US" i="1">
                                  <a:latin typeface="Cambria Math"/>
                                  <a:sym typeface="Symbol"/>
                                </a:rPr>
                                <m:t></m:t>
                              </m:r>
                            </m:den>
                          </m:f>
                          <m:r>
                            <a:rPr lang="cs-CZ" i="1">
                              <a:latin typeface="Cambria Math" panose="02040503050406030204" pitchFamily="18" charset="0"/>
                              <a:sym typeface="Symbol"/>
                            </a:rPr>
                            <m:t>−</m:t>
                          </m:r>
                          <m:f>
                            <m:fPr>
                              <m:ctrlPr>
                                <a:rPr lang="cs-CZ" i="1">
                                  <a:latin typeface="Cambria Math" panose="02040503050406030204" pitchFamily="18" charset="0"/>
                                </a:rPr>
                              </m:ctrlPr>
                            </m:fPr>
                            <m:num>
                              <m:r>
                                <a:rPr lang="en-US" i="1">
                                  <a:latin typeface="Cambria Math"/>
                                  <a:sym typeface="Symbol"/>
                                </a:rPr>
                                <m:t></m:t>
                              </m:r>
                              <m:r>
                                <a:rPr lang="en-US" i="1">
                                  <a:latin typeface="Cambria Math"/>
                                  <a:sym typeface="Symbol" panose="05050102010706020507" pitchFamily="18" charset="2"/>
                                </a:rPr>
                                <m:t></m:t>
                              </m:r>
                            </m:num>
                            <m:den>
                              <m:d>
                                <m:dPr>
                                  <m:ctrlPr>
                                    <a:rPr lang="en-US" i="1">
                                      <a:latin typeface="Cambria Math" panose="02040503050406030204" pitchFamily="18" charset="0"/>
                                      <a:sym typeface="Symbol"/>
                                    </a:rPr>
                                  </m:ctrlPr>
                                </m:dPr>
                                <m:e>
                                  <m:r>
                                    <a:rPr lang="en-US" i="1">
                                      <a:latin typeface="Cambria Math" panose="02040503050406030204" pitchFamily="18" charset="0"/>
                                      <a:sym typeface="Symbol"/>
                                    </a:rPr>
                                    <m:t>1+</m:t>
                                  </m:r>
                                  <m:r>
                                    <a:rPr lang="en-US" i="1">
                                      <a:latin typeface="Cambria Math"/>
                                      <a:sym typeface="Symbol" panose="05050102010706020507" pitchFamily="18" charset="2"/>
                                    </a:rPr>
                                    <m:t></m:t>
                                  </m:r>
                                  <m:r>
                                    <a:rPr lang="en-US" i="1">
                                      <a:latin typeface="Cambria Math" panose="02040503050406030204" pitchFamily="18" charset="0"/>
                                      <a:sym typeface="Symbol" panose="05050102010706020507" pitchFamily="18" charset="2"/>
                                    </a:rPr>
                                    <m:t></m:t>
                                  </m:r>
                                </m:e>
                              </m:d>
                            </m:den>
                          </m:f>
                          <m:f>
                            <m:fPr>
                              <m:ctrlPr>
                                <a:rPr lang="cs-CZ" i="1">
                                  <a:latin typeface="Cambria Math" panose="02040503050406030204" pitchFamily="18" charset="0"/>
                                </a:rPr>
                              </m:ctrlPr>
                            </m:fPr>
                            <m:num>
                              <m:r>
                                <a:rPr lang="cs-CZ" i="1">
                                  <a:latin typeface="Cambria Math"/>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𝑥</m:t>
                                  </m:r>
                                </m:sub>
                              </m:sSub>
                            </m:num>
                            <m:den>
                              <m:r>
                                <a:rPr lang="cs-CZ" i="1">
                                  <a:latin typeface="Cambria Math"/>
                                </a:rPr>
                                <m:t>𝜕</m:t>
                              </m:r>
                              <m:r>
                                <a:rPr lang="en-US" i="1">
                                  <a:latin typeface="Cambria Math"/>
                                  <a:sym typeface="Symbol"/>
                                </a:rPr>
                                <m:t></m:t>
                              </m:r>
                            </m:den>
                          </m:f>
                        </m:e>
                      </m:d>
                    </m:oMath>
                  </m:oMathPara>
                </a14:m>
                <a:endParaRPr lang="en-US" dirty="0"/>
              </a:p>
            </p:txBody>
          </p:sp>
        </mc:Choice>
        <mc:Fallback xmlns="">
          <p:sp>
            <p:nvSpPr>
              <p:cNvPr id="19" name="TextovéPole 18"/>
              <p:cNvSpPr txBox="1">
                <a:spLocks noRot="1" noChangeAspect="1" noMove="1" noResize="1" noEditPoints="1" noAdjustHandles="1" noChangeArrowheads="1" noChangeShapeType="1" noTextEdit="1"/>
              </p:cNvSpPr>
              <p:nvPr/>
            </p:nvSpPr>
            <p:spPr>
              <a:xfrm>
                <a:off x="2343667" y="4074414"/>
                <a:ext cx="3414524" cy="71468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ovéPole 19"/>
              <p:cNvSpPr txBox="1"/>
              <p:nvPr/>
            </p:nvSpPr>
            <p:spPr>
              <a:xfrm>
                <a:off x="2236265" y="4917477"/>
                <a:ext cx="3521926"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𝑦</m:t>
                              </m:r>
                            </m:sub>
                          </m:sSub>
                        </m:num>
                        <m:den>
                          <m:r>
                            <a:rPr lang="en-US" i="1" smtClean="0">
                              <a:latin typeface="Cambria Math"/>
                            </a:rPr>
                            <m:t>𝜕</m:t>
                          </m:r>
                          <m:r>
                            <a:rPr lang="en-US" i="1" smtClean="0">
                              <a:latin typeface="Cambria Math"/>
                            </a:rPr>
                            <m:t>𝑥</m:t>
                          </m:r>
                        </m:den>
                      </m:f>
                      <m:r>
                        <a:rPr lang="cs-CZ" b="0" i="1" smtClean="0">
                          <a:latin typeface="Cambria Math"/>
                        </a:rPr>
                        <m:t>=</m:t>
                      </m:r>
                      <m:f>
                        <m:fPr>
                          <m:ctrlPr>
                            <a:rPr lang="cs-CZ" i="1">
                              <a:latin typeface="Cambria Math" panose="02040503050406030204" pitchFamily="18" charset="0"/>
                            </a:rPr>
                          </m:ctrlPr>
                        </m:fPr>
                        <m:num>
                          <m:r>
                            <a:rPr lang="en-US" i="1">
                              <a:latin typeface="Cambria Math"/>
                            </a:rPr>
                            <m:t>1</m:t>
                          </m:r>
                        </m:num>
                        <m:den>
                          <m:r>
                            <a:rPr lang="cs-CZ" i="1">
                              <a:latin typeface="Cambria Math"/>
                              <a:sym typeface="Symbol"/>
                            </a:rPr>
                            <m:t></m:t>
                          </m:r>
                          <m:r>
                            <a:rPr lang="en-US" i="1">
                              <a:latin typeface="Cambria Math"/>
                              <a:sym typeface="Symbol"/>
                            </a:rPr>
                            <m:t>𝐿</m:t>
                          </m:r>
                        </m:den>
                      </m:f>
                      <m:d>
                        <m:dPr>
                          <m:ctrlPr>
                            <a:rPr lang="en-US" i="1" smtClean="0">
                              <a:latin typeface="Cambria Math" panose="02040503050406030204" pitchFamily="18" charset="0"/>
                              <a:sym typeface="Symbol"/>
                            </a:rPr>
                          </m:ctrlPr>
                        </m:dPr>
                        <m:e>
                          <m:f>
                            <m:fPr>
                              <m:ctrlPr>
                                <a:rPr lang="cs-CZ" i="1">
                                  <a:latin typeface="Cambria Math" panose="02040503050406030204" pitchFamily="18" charset="0"/>
                                </a:rPr>
                              </m:ctrlPr>
                            </m:fPr>
                            <m:num>
                              <m:r>
                                <a:rPr lang="cs-CZ" i="1">
                                  <a:latin typeface="Cambria Math"/>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𝑦</m:t>
                                  </m:r>
                                </m:sub>
                              </m:sSub>
                            </m:num>
                            <m:den>
                              <m:r>
                                <a:rPr lang="cs-CZ" i="1">
                                  <a:latin typeface="Cambria Math"/>
                                </a:rPr>
                                <m:t>𝜕</m:t>
                              </m:r>
                              <m:r>
                                <a:rPr lang="en-US" i="1">
                                  <a:latin typeface="Cambria Math"/>
                                  <a:sym typeface="Symbol"/>
                                </a:rPr>
                                <m:t></m:t>
                              </m:r>
                            </m:den>
                          </m:f>
                          <m:r>
                            <a:rPr lang="cs-CZ" i="1">
                              <a:latin typeface="Cambria Math" panose="02040503050406030204" pitchFamily="18" charset="0"/>
                              <a:sym typeface="Symbol"/>
                            </a:rPr>
                            <m:t>−</m:t>
                          </m:r>
                          <m:f>
                            <m:fPr>
                              <m:ctrlPr>
                                <a:rPr lang="cs-CZ" i="1">
                                  <a:latin typeface="Cambria Math" panose="02040503050406030204" pitchFamily="18" charset="0"/>
                                </a:rPr>
                              </m:ctrlPr>
                            </m:fPr>
                            <m:num>
                              <m:r>
                                <a:rPr lang="en-US" i="1">
                                  <a:latin typeface="Cambria Math"/>
                                  <a:sym typeface="Symbol"/>
                                </a:rPr>
                                <m:t></m:t>
                              </m:r>
                              <m:r>
                                <a:rPr lang="en-US" i="1">
                                  <a:latin typeface="Cambria Math"/>
                                  <a:sym typeface="Symbol" panose="05050102010706020507" pitchFamily="18" charset="2"/>
                                </a:rPr>
                                <m:t></m:t>
                              </m:r>
                            </m:num>
                            <m:den>
                              <m:d>
                                <m:dPr>
                                  <m:ctrlPr>
                                    <a:rPr lang="en-US" i="1">
                                      <a:latin typeface="Cambria Math" panose="02040503050406030204" pitchFamily="18" charset="0"/>
                                      <a:sym typeface="Symbol"/>
                                    </a:rPr>
                                  </m:ctrlPr>
                                </m:dPr>
                                <m:e>
                                  <m:r>
                                    <a:rPr lang="en-US" i="1">
                                      <a:latin typeface="Cambria Math" panose="02040503050406030204" pitchFamily="18" charset="0"/>
                                      <a:sym typeface="Symbol"/>
                                    </a:rPr>
                                    <m:t>1+</m:t>
                                  </m:r>
                                  <m:r>
                                    <a:rPr lang="en-US" i="1">
                                      <a:latin typeface="Cambria Math"/>
                                      <a:sym typeface="Symbol" panose="05050102010706020507" pitchFamily="18" charset="2"/>
                                    </a:rPr>
                                    <m:t></m:t>
                                  </m:r>
                                  <m:r>
                                    <a:rPr lang="en-US" i="1">
                                      <a:latin typeface="Cambria Math" panose="02040503050406030204" pitchFamily="18" charset="0"/>
                                      <a:sym typeface="Symbol" panose="05050102010706020507" pitchFamily="18" charset="2"/>
                                    </a:rPr>
                                    <m:t></m:t>
                                  </m:r>
                                </m:e>
                              </m:d>
                            </m:den>
                          </m:f>
                          <m:f>
                            <m:fPr>
                              <m:ctrlPr>
                                <a:rPr lang="cs-CZ" i="1">
                                  <a:latin typeface="Cambria Math" panose="02040503050406030204" pitchFamily="18" charset="0"/>
                                </a:rPr>
                              </m:ctrlPr>
                            </m:fPr>
                            <m:num>
                              <m:r>
                                <a:rPr lang="cs-CZ" i="1">
                                  <a:latin typeface="Cambria Math"/>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𝑦</m:t>
                                  </m:r>
                                </m:sub>
                              </m:sSub>
                            </m:num>
                            <m:den>
                              <m:r>
                                <a:rPr lang="cs-CZ" i="1">
                                  <a:latin typeface="Cambria Math"/>
                                </a:rPr>
                                <m:t>𝜕</m:t>
                              </m:r>
                              <m:r>
                                <a:rPr lang="en-US" i="1">
                                  <a:latin typeface="Cambria Math"/>
                                  <a:sym typeface="Symbol"/>
                                </a:rPr>
                                <m:t></m:t>
                              </m:r>
                            </m:den>
                          </m:f>
                        </m:e>
                      </m:d>
                    </m:oMath>
                  </m:oMathPara>
                </a14:m>
                <a:endParaRPr lang="en-US" dirty="0"/>
              </a:p>
            </p:txBody>
          </p:sp>
        </mc:Choice>
        <mc:Fallback xmlns="">
          <p:sp>
            <p:nvSpPr>
              <p:cNvPr id="20" name="TextovéPole 19"/>
              <p:cNvSpPr txBox="1">
                <a:spLocks noRot="1" noChangeAspect="1" noMove="1" noResize="1" noEditPoints="1" noAdjustHandles="1" noChangeArrowheads="1" noChangeShapeType="1" noTextEdit="1"/>
              </p:cNvSpPr>
              <p:nvPr/>
            </p:nvSpPr>
            <p:spPr>
              <a:xfrm>
                <a:off x="2236265" y="4917477"/>
                <a:ext cx="3521926" cy="71468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ovéPole 20"/>
              <p:cNvSpPr txBox="1"/>
              <p:nvPr/>
            </p:nvSpPr>
            <p:spPr>
              <a:xfrm>
                <a:off x="6126641" y="4074414"/>
                <a:ext cx="2551211" cy="6670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𝑥</m:t>
                              </m:r>
                            </m:sub>
                          </m:sSub>
                        </m:num>
                        <m:den>
                          <m:r>
                            <a:rPr lang="en-US" i="1" smtClean="0">
                              <a:latin typeface="Cambria Math"/>
                            </a:rPr>
                            <m:t>𝜕</m:t>
                          </m:r>
                          <m:r>
                            <a:rPr lang="en-US" b="0" i="1" smtClean="0">
                              <a:latin typeface="Cambria Math" panose="02040503050406030204" pitchFamily="18" charset="0"/>
                            </a:rPr>
                            <m:t>𝑦</m:t>
                          </m:r>
                        </m:den>
                      </m:f>
                      <m:r>
                        <a:rPr lang="cs-CZ" b="0" i="1" smtClean="0">
                          <a:latin typeface="Cambria Math"/>
                        </a:rPr>
                        <m:t>=</m:t>
                      </m:r>
                      <m:f>
                        <m:fPr>
                          <m:ctrlPr>
                            <a:rPr lang="cs-CZ" i="1">
                              <a:latin typeface="Cambria Math" panose="02040503050406030204" pitchFamily="18" charset="0"/>
                            </a:rPr>
                          </m:ctrlPr>
                        </m:fPr>
                        <m:num>
                          <m:r>
                            <a:rPr lang="en-US" i="1">
                              <a:latin typeface="Cambria Math" panose="02040503050406030204" pitchFamily="18" charset="0"/>
                            </a:rPr>
                            <m:t>1</m:t>
                          </m:r>
                        </m:num>
                        <m:den>
                          <m:r>
                            <a:rPr lang="cs-CZ" i="1">
                              <a:latin typeface="Cambria Math"/>
                              <a:sym typeface="Symbol"/>
                            </a:rPr>
                            <m:t></m:t>
                          </m:r>
                          <m:r>
                            <a:rPr lang="en-US" i="1">
                              <a:latin typeface="Cambria Math"/>
                              <a:sym typeface="Symbol"/>
                            </a:rPr>
                            <m:t>𝐿</m:t>
                          </m:r>
                          <m:r>
                            <a:rPr lang="en-US" i="1" smtClean="0">
                              <a:latin typeface="Cambria Math" panose="02040503050406030204" pitchFamily="18" charset="0"/>
                              <a:sym typeface="Symbol" panose="05050102010706020507" pitchFamily="18" charset="2"/>
                            </a:rPr>
                            <m:t></m:t>
                          </m:r>
                          <m:d>
                            <m:dPr>
                              <m:ctrlPr>
                                <a:rPr lang="en-US" i="1">
                                  <a:latin typeface="Cambria Math" panose="02040503050406030204" pitchFamily="18" charset="0"/>
                                  <a:sym typeface="Symbol"/>
                                </a:rPr>
                              </m:ctrlPr>
                            </m:dPr>
                            <m:e>
                              <m:r>
                                <a:rPr lang="en-US" i="1">
                                  <a:latin typeface="Cambria Math" panose="02040503050406030204" pitchFamily="18" charset="0"/>
                                  <a:sym typeface="Symbol"/>
                                </a:rPr>
                                <m:t>1+</m:t>
                              </m:r>
                              <m:r>
                                <a:rPr lang="en-US" i="1">
                                  <a:latin typeface="Cambria Math"/>
                                  <a:sym typeface="Symbol" panose="05050102010706020507" pitchFamily="18" charset="2"/>
                                </a:rPr>
                                <m:t></m:t>
                              </m:r>
                              <m:r>
                                <a:rPr lang="en-US" i="1">
                                  <a:latin typeface="Cambria Math" panose="02040503050406030204" pitchFamily="18" charset="0"/>
                                  <a:sym typeface="Symbol" panose="05050102010706020507" pitchFamily="18" charset="2"/>
                                </a:rPr>
                                <m:t></m:t>
                              </m:r>
                            </m:e>
                          </m:d>
                        </m:den>
                      </m:f>
                      <m:f>
                        <m:fPr>
                          <m:ctrlPr>
                            <a:rPr lang="cs-CZ" i="1">
                              <a:latin typeface="Cambria Math" panose="02040503050406030204" pitchFamily="18" charset="0"/>
                            </a:rPr>
                          </m:ctrlPr>
                        </m:fPr>
                        <m:num>
                          <m:r>
                            <a:rPr lang="cs-CZ" i="1">
                              <a:latin typeface="Cambria Math"/>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𝑥</m:t>
                              </m:r>
                            </m:sub>
                          </m:sSub>
                        </m:num>
                        <m:den>
                          <m:r>
                            <a:rPr lang="cs-CZ" i="1">
                              <a:latin typeface="Cambria Math"/>
                            </a:rPr>
                            <m:t>𝜕</m:t>
                          </m:r>
                          <m:r>
                            <a:rPr lang="en-US" i="1">
                              <a:latin typeface="Cambria Math"/>
                              <a:sym typeface="Symbol"/>
                            </a:rPr>
                            <m:t></m:t>
                          </m:r>
                        </m:den>
                      </m:f>
                    </m:oMath>
                  </m:oMathPara>
                </a14:m>
                <a:endParaRPr lang="en-US" dirty="0"/>
              </a:p>
            </p:txBody>
          </p:sp>
        </mc:Choice>
        <mc:Fallback xmlns="">
          <p:sp>
            <p:nvSpPr>
              <p:cNvPr id="21" name="TextovéPole 20"/>
              <p:cNvSpPr txBox="1">
                <a:spLocks noRot="1" noChangeAspect="1" noMove="1" noResize="1" noEditPoints="1" noAdjustHandles="1" noChangeArrowheads="1" noChangeShapeType="1" noTextEdit="1"/>
              </p:cNvSpPr>
              <p:nvPr/>
            </p:nvSpPr>
            <p:spPr>
              <a:xfrm>
                <a:off x="6126641" y="4074414"/>
                <a:ext cx="2551211" cy="66704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ovéPole 21"/>
              <p:cNvSpPr txBox="1"/>
              <p:nvPr/>
            </p:nvSpPr>
            <p:spPr>
              <a:xfrm>
                <a:off x="6126640" y="4965118"/>
                <a:ext cx="2658613" cy="6746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𝑦</m:t>
                              </m:r>
                            </m:sub>
                          </m:sSub>
                        </m:num>
                        <m:den>
                          <m:r>
                            <a:rPr lang="en-US" i="1" smtClean="0">
                              <a:latin typeface="Cambria Math"/>
                            </a:rPr>
                            <m:t>𝜕</m:t>
                          </m:r>
                          <m:r>
                            <a:rPr lang="en-US" b="0" i="1" smtClean="0">
                              <a:latin typeface="Cambria Math" panose="02040503050406030204" pitchFamily="18" charset="0"/>
                            </a:rPr>
                            <m:t>𝑦</m:t>
                          </m:r>
                        </m:den>
                      </m:f>
                      <m:r>
                        <a:rPr lang="cs-CZ" b="0" i="1" smtClean="0">
                          <a:latin typeface="Cambria Math"/>
                        </a:rPr>
                        <m:t>=</m:t>
                      </m:r>
                      <m:f>
                        <m:fPr>
                          <m:ctrlPr>
                            <a:rPr lang="cs-CZ" i="1">
                              <a:latin typeface="Cambria Math" panose="02040503050406030204" pitchFamily="18" charset="0"/>
                            </a:rPr>
                          </m:ctrlPr>
                        </m:fPr>
                        <m:num>
                          <m:r>
                            <a:rPr lang="en-US" i="1">
                              <a:latin typeface="Cambria Math" panose="02040503050406030204" pitchFamily="18" charset="0"/>
                            </a:rPr>
                            <m:t>1</m:t>
                          </m:r>
                        </m:num>
                        <m:den>
                          <m:r>
                            <a:rPr lang="cs-CZ" i="1">
                              <a:latin typeface="Cambria Math"/>
                              <a:sym typeface="Symbol"/>
                            </a:rPr>
                            <m:t></m:t>
                          </m:r>
                          <m:r>
                            <a:rPr lang="en-US" i="1">
                              <a:latin typeface="Cambria Math"/>
                              <a:sym typeface="Symbol"/>
                            </a:rPr>
                            <m:t>𝐿</m:t>
                          </m:r>
                          <m:r>
                            <a:rPr lang="en-US" i="1" smtClean="0">
                              <a:latin typeface="Cambria Math" panose="02040503050406030204" pitchFamily="18" charset="0"/>
                              <a:sym typeface="Symbol" panose="05050102010706020507" pitchFamily="18" charset="2"/>
                            </a:rPr>
                            <m:t></m:t>
                          </m:r>
                          <m:d>
                            <m:dPr>
                              <m:ctrlPr>
                                <a:rPr lang="en-US" i="1">
                                  <a:latin typeface="Cambria Math" panose="02040503050406030204" pitchFamily="18" charset="0"/>
                                  <a:sym typeface="Symbol"/>
                                </a:rPr>
                              </m:ctrlPr>
                            </m:dPr>
                            <m:e>
                              <m:r>
                                <a:rPr lang="en-US" i="1">
                                  <a:latin typeface="Cambria Math" panose="02040503050406030204" pitchFamily="18" charset="0"/>
                                  <a:sym typeface="Symbol"/>
                                </a:rPr>
                                <m:t>1+</m:t>
                              </m:r>
                              <m:r>
                                <a:rPr lang="en-US" i="1">
                                  <a:latin typeface="Cambria Math"/>
                                  <a:sym typeface="Symbol" panose="05050102010706020507" pitchFamily="18" charset="2"/>
                                </a:rPr>
                                <m:t></m:t>
                              </m:r>
                              <m:r>
                                <a:rPr lang="en-US" i="1">
                                  <a:latin typeface="Cambria Math" panose="02040503050406030204" pitchFamily="18" charset="0"/>
                                  <a:sym typeface="Symbol" panose="05050102010706020507" pitchFamily="18" charset="2"/>
                                </a:rPr>
                                <m:t></m:t>
                              </m:r>
                            </m:e>
                          </m:d>
                        </m:den>
                      </m:f>
                      <m:f>
                        <m:fPr>
                          <m:ctrlPr>
                            <a:rPr lang="cs-CZ" i="1">
                              <a:latin typeface="Cambria Math" panose="02040503050406030204" pitchFamily="18" charset="0"/>
                            </a:rPr>
                          </m:ctrlPr>
                        </m:fPr>
                        <m:num>
                          <m:r>
                            <a:rPr lang="cs-CZ" i="1">
                              <a:latin typeface="Cambria Math"/>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𝑦</m:t>
                              </m:r>
                            </m:sub>
                          </m:sSub>
                        </m:num>
                        <m:den>
                          <m:r>
                            <a:rPr lang="cs-CZ" i="1">
                              <a:latin typeface="Cambria Math"/>
                            </a:rPr>
                            <m:t>𝜕</m:t>
                          </m:r>
                          <m:r>
                            <a:rPr lang="en-US" i="1">
                              <a:latin typeface="Cambria Math"/>
                              <a:sym typeface="Symbol"/>
                            </a:rPr>
                            <m:t></m:t>
                          </m:r>
                        </m:den>
                      </m:f>
                    </m:oMath>
                  </m:oMathPara>
                </a14:m>
                <a:endParaRPr lang="en-US" dirty="0"/>
              </a:p>
            </p:txBody>
          </p:sp>
        </mc:Choice>
        <mc:Fallback xmlns="">
          <p:sp>
            <p:nvSpPr>
              <p:cNvPr id="22" name="TextovéPole 21"/>
              <p:cNvSpPr txBox="1">
                <a:spLocks noRot="1" noChangeAspect="1" noMove="1" noResize="1" noEditPoints="1" noAdjustHandles="1" noChangeArrowheads="1" noChangeShapeType="1" noTextEdit="1"/>
              </p:cNvSpPr>
              <p:nvPr/>
            </p:nvSpPr>
            <p:spPr>
              <a:xfrm>
                <a:off x="6126640" y="4965118"/>
                <a:ext cx="2658613" cy="674608"/>
              </a:xfrm>
              <a:prstGeom prst="rect">
                <a:avLst/>
              </a:prstGeom>
              <a:blipFill rotWithShape="0">
                <a:blip r:embed="rId6"/>
                <a:stretch>
                  <a:fillRect/>
                </a:stretch>
              </a:blipFill>
            </p:spPr>
            <p:txBody>
              <a:bodyPr/>
              <a:lstStyle/>
              <a:p>
                <a:r>
                  <a:rPr lang="en-US">
                    <a:noFill/>
                  </a:rPr>
                  <a:t> </a:t>
                </a:r>
              </a:p>
            </p:txBody>
          </p:sp>
        </mc:Fallback>
      </mc:AlternateContent>
      <p:sp>
        <p:nvSpPr>
          <p:cNvPr id="2" name="TextovéPole 1"/>
          <p:cNvSpPr txBox="1"/>
          <p:nvPr/>
        </p:nvSpPr>
        <p:spPr>
          <a:xfrm>
            <a:off x="744071" y="1317812"/>
            <a:ext cx="6553200" cy="369332"/>
          </a:xfrm>
          <a:prstGeom prst="rect">
            <a:avLst/>
          </a:prstGeom>
          <a:noFill/>
        </p:spPr>
        <p:txBody>
          <a:bodyPr wrap="square" rtlCol="0">
            <a:spAutoFit/>
          </a:bodyPr>
          <a:lstStyle/>
          <a:p>
            <a:r>
              <a:rPr lang="en-US" dirty="0"/>
              <a:t>Viscosity as a power function of the second invariant</a:t>
            </a:r>
          </a:p>
        </p:txBody>
      </p:sp>
      <p:sp>
        <p:nvSpPr>
          <p:cNvPr id="3" name="TextovéPole 2"/>
          <p:cNvSpPr txBox="1"/>
          <p:nvPr/>
        </p:nvSpPr>
        <p:spPr>
          <a:xfrm>
            <a:off x="744071" y="3478306"/>
            <a:ext cx="10730753" cy="369332"/>
          </a:xfrm>
          <a:prstGeom prst="rect">
            <a:avLst/>
          </a:prstGeom>
          <a:noFill/>
        </p:spPr>
        <p:txBody>
          <a:bodyPr wrap="square" rtlCol="0">
            <a:spAutoFit/>
          </a:bodyPr>
          <a:lstStyle/>
          <a:p>
            <a:r>
              <a:rPr lang="en-US" dirty="0" smtClean="0"/>
              <a:t>Rate of </a:t>
            </a:r>
            <a:r>
              <a:rPr lang="en-US" dirty="0"/>
              <a:t>deformation in the dimensionless coordinates </a:t>
            </a:r>
            <a:r>
              <a:rPr lang="cs-CZ" dirty="0" smtClean="0">
                <a:sym typeface="Symbol"/>
              </a:rPr>
              <a:t>(0,1), (0,1)</a:t>
            </a:r>
            <a:endParaRPr lang="en-US" dirty="0"/>
          </a:p>
        </p:txBody>
      </p:sp>
      <p:sp>
        <p:nvSpPr>
          <p:cNvPr id="4" name="Zástupný symbol pro číslo snímku 3"/>
          <p:cNvSpPr>
            <a:spLocks noGrp="1"/>
          </p:cNvSpPr>
          <p:nvPr>
            <p:ph type="sldNum" sz="quarter" idx="12"/>
          </p:nvPr>
        </p:nvSpPr>
        <p:spPr/>
        <p:txBody>
          <a:bodyPr/>
          <a:lstStyle/>
          <a:p>
            <a:pPr>
              <a:defRPr/>
            </a:pPr>
            <a:fld id="{B5B76BE2-068B-4195-97D5-A58FFC9B4249}" type="slidenum">
              <a:rPr lang="en-US" smtClean="0"/>
              <a:pPr>
                <a:defRPr/>
              </a:pPr>
              <a:t>10</a:t>
            </a:fld>
            <a:endParaRPr lang="en-US"/>
          </a:p>
        </p:txBody>
      </p:sp>
      <p:sp>
        <p:nvSpPr>
          <p:cNvPr id="13" name="TextovéPole 12"/>
          <p:cNvSpPr txBox="1"/>
          <p:nvPr/>
        </p:nvSpPr>
        <p:spPr>
          <a:xfrm>
            <a:off x="10429336" y="58155"/>
            <a:ext cx="1762664" cy="307777"/>
          </a:xfrm>
          <a:prstGeom prst="rect">
            <a:avLst/>
          </a:prstGeom>
          <a:solidFill>
            <a:schemeClr val="bg1"/>
          </a:solidFill>
          <a:ln w="28575">
            <a:solidFill>
              <a:srgbClr val="FF0000"/>
            </a:solidFill>
          </a:ln>
        </p:spPr>
        <p:txBody>
          <a:bodyPr wrap="square" rtlCol="0">
            <a:spAutoFit/>
          </a:bodyPr>
          <a:lstStyle/>
          <a:p>
            <a:r>
              <a:rPr lang="cs-CZ" sz="1400" dirty="0" smtClean="0"/>
              <a:t>Kontroloval FROUZ</a:t>
            </a:r>
            <a:endParaRPr lang="cs-CZ" sz="1400" dirty="0"/>
          </a:p>
        </p:txBody>
      </p:sp>
      <p:sp>
        <p:nvSpPr>
          <p:cNvPr id="15" name="TextovéPole 14"/>
          <p:cNvSpPr txBox="1"/>
          <p:nvPr/>
        </p:nvSpPr>
        <p:spPr>
          <a:xfrm>
            <a:off x="6271404" y="603511"/>
            <a:ext cx="5354127" cy="400110"/>
          </a:xfrm>
          <a:prstGeom prst="rect">
            <a:avLst/>
          </a:prstGeom>
          <a:solidFill>
            <a:schemeClr val="bg1">
              <a:lumMod val="95000"/>
            </a:schemeClr>
          </a:solidFill>
        </p:spPr>
        <p:txBody>
          <a:bodyPr wrap="square" rtlCol="0">
            <a:spAutoFit/>
          </a:bodyPr>
          <a:lstStyle/>
          <a:p>
            <a:r>
              <a:rPr lang="en-US" sz="2000" b="1" dirty="0" smtClean="0">
                <a:solidFill>
                  <a:srgbClr val="FF0000"/>
                </a:solidFill>
              </a:rPr>
              <a:t>Only</a:t>
            </a:r>
            <a:r>
              <a:rPr lang="cs-CZ" sz="2000" b="1" dirty="0" smtClean="0">
                <a:solidFill>
                  <a:srgbClr val="FF0000"/>
                </a:solidFill>
              </a:rPr>
              <a:t> INFO </a:t>
            </a:r>
            <a:r>
              <a:rPr lang="en-US" sz="2000" b="1" dirty="0" smtClean="0">
                <a:solidFill>
                  <a:srgbClr val="FF0000"/>
                </a:solidFill>
              </a:rPr>
              <a:t>old presentation</a:t>
            </a:r>
            <a:r>
              <a:rPr lang="cs-CZ" sz="2000" b="1" dirty="0" smtClean="0">
                <a:solidFill>
                  <a:srgbClr val="FF0000"/>
                </a:solidFill>
              </a:rPr>
              <a:t> RZ8 (</a:t>
            </a:r>
            <a:r>
              <a:rPr lang="en-US" sz="2000" b="1" dirty="0" smtClean="0">
                <a:solidFill>
                  <a:srgbClr val="FF0000"/>
                </a:solidFill>
              </a:rPr>
              <a:t>skip</a:t>
            </a:r>
            <a:r>
              <a:rPr lang="cs-CZ" sz="2000" b="1" dirty="0" smtClean="0">
                <a:solidFill>
                  <a:srgbClr val="FF0000"/>
                </a:solidFill>
              </a:rPr>
              <a:t>)</a:t>
            </a:r>
            <a:endParaRPr lang="en-US" sz="2000" b="1" dirty="0">
              <a:solidFill>
                <a:srgbClr val="FF0000"/>
              </a:solidFill>
            </a:endParaRPr>
          </a:p>
        </p:txBody>
      </p:sp>
    </p:spTree>
    <p:extLst>
      <p:ext uri="{BB962C8B-B14F-4D97-AF65-F5344CB8AC3E}">
        <p14:creationId xmlns:p14="http://schemas.microsoft.com/office/powerpoint/2010/main" val="1432362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a:t>
            </a:r>
            <a:r>
              <a:rPr lang="en-US" sz="2400" b="1" dirty="0" smtClean="0">
                <a:sym typeface="Symbol" pitchFamily="18" charset="2"/>
              </a:rPr>
              <a:t>Constitutive equation </a:t>
            </a:r>
            <a:r>
              <a:rPr lang="cs-CZ" sz="2400" b="1" dirty="0" err="1" smtClean="0">
                <a:sym typeface="Symbol" pitchFamily="18" charset="2"/>
              </a:rPr>
              <a:t>White</a:t>
            </a:r>
            <a:r>
              <a:rPr lang="cs-CZ" sz="2400" b="1" dirty="0" smtClean="0">
                <a:sym typeface="Symbol" pitchFamily="18" charset="2"/>
              </a:rPr>
              <a:t> </a:t>
            </a:r>
            <a:r>
              <a:rPr lang="cs-CZ" sz="2400" b="1" dirty="0" err="1" smtClean="0">
                <a:sym typeface="Symbol" pitchFamily="18" charset="2"/>
              </a:rPr>
              <a:t>Metzner</a:t>
            </a:r>
            <a:endParaRPr lang="cs-CZ" sz="2400" b="1" dirty="0">
              <a:sym typeface="Symbol" pitchFamily="18" charset="2"/>
            </a:endParaRPr>
          </a:p>
        </p:txBody>
      </p:sp>
      <mc:AlternateContent xmlns:mc="http://schemas.openxmlformats.org/markup-compatibility/2006" xmlns:a14="http://schemas.microsoft.com/office/drawing/2010/main">
        <mc:Choice Requires="a14">
          <p:sp>
            <p:nvSpPr>
              <p:cNvPr id="25" name="Obdélník 24"/>
              <p:cNvSpPr/>
              <p:nvPr/>
            </p:nvSpPr>
            <p:spPr>
              <a:xfrm>
                <a:off x="890458" y="2712979"/>
                <a:ext cx="7137595"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𝑥𝑥</m:t>
                          </m:r>
                        </m:sub>
                      </m:sSub>
                      <m:r>
                        <a:rPr lang="cs-CZ" b="0" i="1" smtClean="0">
                          <a:latin typeface="Cambria Math" panose="02040503050406030204" pitchFamily="18" charset="0"/>
                        </a:rPr>
                        <m:t>+</m:t>
                      </m:r>
                      <m:f>
                        <m:fPr>
                          <m:ctrlPr>
                            <a:rPr lang="cs-CZ" b="0" i="1" smtClean="0">
                              <a:latin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𝜇</m:t>
                          </m:r>
                          <m:d>
                            <m:dPr>
                              <m:ctrlPr>
                                <a:rPr lang="cs-CZ" b="0" i="1" smtClean="0">
                                  <a:latin typeface="Cambria Math" panose="02040503050406030204" pitchFamily="18" charset="0"/>
                                  <a:ea typeface="Cambria Math" panose="02040503050406030204" pitchFamily="18" charset="0"/>
                                </a:rPr>
                              </m:ctrlPr>
                            </m:dPr>
                            <m:e>
                              <m:r>
                                <a:rPr lang="cs-CZ" b="0" i="1" smtClean="0">
                                  <a:latin typeface="Cambria Math" panose="02040503050406030204" pitchFamily="18" charset="0"/>
                                  <a:ea typeface="Cambria Math" panose="02040503050406030204" pitchFamily="18" charset="0"/>
                                </a:rPr>
                                <m:t>𝐼𝐼</m:t>
                              </m:r>
                            </m:e>
                          </m:d>
                        </m:num>
                        <m:den>
                          <m:r>
                            <a:rPr lang="cs-CZ" b="0" i="1" smtClean="0">
                              <a:latin typeface="Cambria Math" panose="02040503050406030204" pitchFamily="18" charset="0"/>
                            </a:rPr>
                            <m:t>𝐺</m:t>
                          </m:r>
                        </m:den>
                      </m:f>
                      <m:d>
                        <m:dPr>
                          <m:ctrlPr>
                            <a:rPr lang="cs-CZ" b="0" i="1" smtClean="0">
                              <a:latin typeface="Cambria Math" panose="02040503050406030204" pitchFamily="18" charset="0"/>
                            </a:rPr>
                          </m:ctrlPr>
                        </m:dPr>
                        <m:e>
                          <m:sSub>
                            <m:sSubPr>
                              <m:ctrlPr>
                                <a:rPr lang="cs-CZ" b="0" i="1" smtClean="0">
                                  <a:latin typeface="Cambria Math" panose="02040503050406030204" pitchFamily="18" charset="0"/>
                                </a:rPr>
                              </m:ctrlPr>
                            </m:sSubPr>
                            <m:e>
                              <m:r>
                                <a:rPr lang="cs-CZ" b="0" i="1" smtClean="0">
                                  <a:latin typeface="Cambria Math" panose="02040503050406030204" pitchFamily="18" charset="0"/>
                                </a:rPr>
                                <m:t>𝑢</m:t>
                              </m:r>
                            </m:e>
                            <m:sub>
                              <m:r>
                                <a:rPr lang="en-US" b="0" i="1" smtClean="0">
                                  <a:latin typeface="Cambria Math" panose="02040503050406030204" pitchFamily="18" charset="0"/>
                                </a:rPr>
                                <m:t>𝑥</m:t>
                              </m:r>
                            </m:sub>
                          </m:sSub>
                          <m:f>
                            <m:fPr>
                              <m:ctrlPr>
                                <a:rPr lang="cs-CZ" b="0" i="1" smtClean="0">
                                  <a:latin typeface="Cambria Math" panose="02040503050406030204" pitchFamily="18" charset="0"/>
                                </a:rPr>
                              </m:ctrlPr>
                            </m:fPr>
                            <m:num>
                              <m:r>
                                <a:rPr lang="cs-CZ" b="0" i="1" smtClean="0">
                                  <a:latin typeface="Cambria Math" panose="02040503050406030204" pitchFamily="18" charset="0"/>
                                </a:rPr>
                                <m:t>𝜕</m:t>
                              </m:r>
                              <m:sSub>
                                <m:sSubPr>
                                  <m:ctrlPr>
                                    <a:rPr lang="cs-CZ" b="0" i="1" smtClean="0">
                                      <a:latin typeface="Cambria Math" panose="02040503050406030204" pitchFamily="18" charset="0"/>
                                    </a:rPr>
                                  </m:ctrlPr>
                                </m:sSubPr>
                                <m:e>
                                  <m:r>
                                    <a:rPr lang="cs-CZ" b="0"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𝑥𝑥</m:t>
                                  </m:r>
                                </m:sub>
                              </m:sSub>
                            </m:num>
                            <m:den>
                              <m:r>
                                <a:rPr lang="cs-CZ" b="0" i="1" smtClean="0">
                                  <a:latin typeface="Cambria Math" panose="02040503050406030204" pitchFamily="18" charset="0"/>
                                </a:rPr>
                                <m:t>𝜕</m:t>
                              </m:r>
                              <m:r>
                                <a:rPr lang="en-US" b="0" i="1" smtClean="0">
                                  <a:latin typeface="Cambria Math" panose="02040503050406030204" pitchFamily="18" charset="0"/>
                                </a:rPr>
                                <m:t>𝑥</m:t>
                              </m:r>
                            </m:den>
                          </m:f>
                          <m:r>
                            <a:rPr lang="en-US" b="0" i="1" smtClean="0">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𝑢</m:t>
                              </m:r>
                            </m:e>
                            <m:sub>
                              <m:r>
                                <a:rPr lang="en-US" b="0" i="1" smtClean="0">
                                  <a:latin typeface="Cambria Math" panose="02040503050406030204" pitchFamily="18" charset="0"/>
                                </a:rPr>
                                <m:t>𝑦</m:t>
                              </m:r>
                            </m:sub>
                          </m:sSub>
                          <m:f>
                            <m:fPr>
                              <m:ctrlPr>
                                <a:rPr lang="cs-CZ" i="1">
                                  <a:latin typeface="Cambria Math" panose="02040503050406030204" pitchFamily="18" charset="0"/>
                                </a:rPr>
                              </m:ctrlPr>
                            </m:fPr>
                            <m:num>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𝜏</m:t>
                                  </m:r>
                                </m:e>
                                <m:sub>
                                  <m:r>
                                    <a:rPr lang="en-US" i="1">
                                      <a:latin typeface="Cambria Math" panose="02040503050406030204" pitchFamily="18" charset="0"/>
                                      <a:ea typeface="Cambria Math" panose="02040503050406030204" pitchFamily="18" charset="0"/>
                                    </a:rPr>
                                    <m:t>𝑥𝑥</m:t>
                                  </m:r>
                                </m:sub>
                              </m:sSub>
                            </m:num>
                            <m:den>
                              <m:r>
                                <a:rPr lang="cs-CZ" i="1">
                                  <a:latin typeface="Cambria Math" panose="02040503050406030204" pitchFamily="18" charset="0"/>
                                </a:rPr>
                                <m:t>𝜕</m:t>
                              </m:r>
                              <m:r>
                                <a:rPr lang="en-US" b="0" i="1" smtClean="0">
                                  <a:latin typeface="Cambria Math" panose="02040503050406030204" pitchFamily="18" charset="0"/>
                                </a:rPr>
                                <m:t>𝑦</m:t>
                              </m:r>
                            </m:den>
                          </m:f>
                          <m:r>
                            <a:rPr lang="cs-CZ" b="0" i="1" smtClean="0">
                              <a:latin typeface="Cambria Math" panose="02040503050406030204" pitchFamily="18" charset="0"/>
                            </a:rPr>
                            <m:t>−</m:t>
                          </m:r>
                          <m:r>
                            <a:rPr lang="en-US" b="0" i="1" smtClean="0">
                              <a:latin typeface="Cambria Math" panose="02040503050406030204" pitchFamily="18" charset="0"/>
                            </a:rPr>
                            <m:t>2</m:t>
                          </m:r>
                          <m:f>
                            <m:fPr>
                              <m:ctrlPr>
                                <a:rPr lang="cs-CZ" b="0" i="1" smtClean="0">
                                  <a:latin typeface="Cambria Math" panose="02040503050406030204" pitchFamily="18" charset="0"/>
                                </a:rPr>
                              </m:ctrlPr>
                            </m:fPr>
                            <m:num>
                              <m:r>
                                <a:rPr lang="cs-CZ" b="0" i="1" smtClean="0">
                                  <a:latin typeface="Cambria Math" panose="02040503050406030204" pitchFamily="18" charset="0"/>
                                </a:rPr>
                                <m:t>𝜕</m:t>
                              </m:r>
                              <m:sSub>
                                <m:sSubPr>
                                  <m:ctrlPr>
                                    <a:rPr lang="cs-CZ" b="0" i="1" smtClean="0">
                                      <a:latin typeface="Cambria Math" panose="02040503050406030204" pitchFamily="18" charset="0"/>
                                    </a:rPr>
                                  </m:ctrlPr>
                                </m:sSubPr>
                                <m:e>
                                  <m:r>
                                    <a:rPr lang="cs-CZ" b="0" i="1" smtClean="0">
                                      <a:latin typeface="Cambria Math" panose="02040503050406030204" pitchFamily="18" charset="0"/>
                                    </a:rPr>
                                    <m:t>𝑢</m:t>
                                  </m:r>
                                </m:e>
                                <m:sub>
                                  <m:r>
                                    <a:rPr lang="en-US" b="0" i="1" smtClean="0">
                                      <a:latin typeface="Cambria Math" panose="02040503050406030204" pitchFamily="18" charset="0"/>
                                    </a:rPr>
                                    <m:t>𝑥</m:t>
                                  </m:r>
                                </m:sub>
                              </m:sSub>
                            </m:num>
                            <m:den>
                              <m:r>
                                <a:rPr lang="cs-CZ" b="0" i="1" smtClean="0">
                                  <a:latin typeface="Cambria Math" panose="02040503050406030204" pitchFamily="18" charset="0"/>
                                </a:rPr>
                                <m:t>𝜕</m:t>
                              </m:r>
                              <m:r>
                                <a:rPr lang="en-US" b="0" i="1" smtClean="0">
                                  <a:latin typeface="Cambria Math" panose="02040503050406030204" pitchFamily="18" charset="0"/>
                                </a:rPr>
                                <m:t>𝑥</m:t>
                              </m:r>
                            </m:den>
                          </m:f>
                          <m:sSub>
                            <m:sSubPr>
                              <m:ctrlPr>
                                <a:rPr lang="cs-CZ" b="0" i="1" smtClean="0">
                                  <a:latin typeface="Cambria Math" panose="02040503050406030204" pitchFamily="18" charset="0"/>
                                </a:rPr>
                              </m:ctrlPr>
                            </m:sSubPr>
                            <m:e>
                              <m:r>
                                <a:rPr lang="cs-CZ" b="0"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rPr>
                                <m:t>𝑥</m:t>
                              </m:r>
                            </m:sub>
                          </m:sSub>
                          <m:r>
                            <a:rPr lang="cs-CZ" b="0" i="1" smtClean="0">
                              <a:latin typeface="Cambria Math" panose="02040503050406030204" pitchFamily="18" charset="0"/>
                            </a:rPr>
                            <m:t>−</m:t>
                          </m:r>
                          <m:r>
                            <a:rPr lang="en-US" b="0" i="1" smtClean="0">
                              <a:latin typeface="Cambria Math" panose="02040503050406030204" pitchFamily="18" charset="0"/>
                            </a:rPr>
                            <m:t>2</m:t>
                          </m:r>
                          <m:f>
                            <m:fPr>
                              <m:ctrlPr>
                                <a:rPr lang="cs-CZ" i="1">
                                  <a:latin typeface="Cambria Math" panose="02040503050406030204" pitchFamily="18" charset="0"/>
                                </a:rPr>
                              </m:ctrlPr>
                            </m:fPr>
                            <m:num>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𝑢</m:t>
                                  </m:r>
                                </m:e>
                                <m:sub>
                                  <m:r>
                                    <a:rPr lang="en-US" b="0" i="1" smtClean="0">
                                      <a:latin typeface="Cambria Math" panose="02040503050406030204" pitchFamily="18" charset="0"/>
                                    </a:rPr>
                                    <m:t>𝑥</m:t>
                                  </m:r>
                                </m:sub>
                              </m:sSub>
                            </m:num>
                            <m:den>
                              <m:r>
                                <a:rPr lang="cs-CZ" i="1">
                                  <a:latin typeface="Cambria Math" panose="02040503050406030204" pitchFamily="18" charset="0"/>
                                </a:rPr>
                                <m:t>𝜕</m:t>
                              </m:r>
                              <m:r>
                                <a:rPr lang="en-US" b="0" i="1" smtClean="0">
                                  <a:latin typeface="Cambria Math" panose="02040503050406030204" pitchFamily="18" charset="0"/>
                                </a:rPr>
                                <m:t>𝑦</m:t>
                              </m:r>
                            </m:den>
                          </m:f>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𝑥𝑦</m:t>
                              </m:r>
                            </m:sub>
                          </m:sSub>
                        </m:e>
                      </m:d>
                      <m:r>
                        <a:rPr lang="cs-CZ" b="0" i="0" smtClean="0">
                          <a:latin typeface="Cambria Math" panose="02040503050406030204" pitchFamily="18" charset="0"/>
                        </a:rPr>
                        <m:t>=</m:t>
                      </m:r>
                      <m:r>
                        <a:rPr lang="en-US" b="0" i="1" smtClean="0">
                          <a:latin typeface="Cambria Math" panose="02040503050406030204" pitchFamily="18" charset="0"/>
                        </a:rPr>
                        <m:t>2</m:t>
                      </m:r>
                      <m:r>
                        <a:rPr lang="cs-CZ" i="1">
                          <a:latin typeface="Cambria Math" panose="02040503050406030204" pitchFamily="18" charset="0"/>
                          <a:ea typeface="Cambria Math" panose="02040503050406030204" pitchFamily="18" charset="0"/>
                        </a:rPr>
                        <m:t>𝜇</m:t>
                      </m:r>
                      <m:d>
                        <m:dPr>
                          <m:ctrlPr>
                            <a:rPr lang="cs-CZ" i="1">
                              <a:latin typeface="Cambria Math" panose="02040503050406030204" pitchFamily="18" charset="0"/>
                              <a:ea typeface="Cambria Math" panose="02040503050406030204" pitchFamily="18" charset="0"/>
                            </a:rPr>
                          </m:ctrlPr>
                        </m:dPr>
                        <m:e>
                          <m:r>
                            <a:rPr lang="cs-CZ" i="1">
                              <a:latin typeface="Cambria Math" panose="02040503050406030204" pitchFamily="18" charset="0"/>
                              <a:ea typeface="Cambria Math" panose="02040503050406030204" pitchFamily="18" charset="0"/>
                            </a:rPr>
                            <m:t>𝐼𝐼</m:t>
                          </m:r>
                        </m:e>
                      </m:d>
                      <m:f>
                        <m:fPr>
                          <m:ctrlPr>
                            <a:rPr lang="cs-CZ" i="1">
                              <a:latin typeface="Cambria Math" panose="02040503050406030204" pitchFamily="18" charset="0"/>
                            </a:rPr>
                          </m:ctrlPr>
                        </m:fPr>
                        <m:num>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𝑢</m:t>
                              </m:r>
                            </m:e>
                            <m:sub>
                              <m:r>
                                <a:rPr lang="en-US" b="0" i="1" smtClean="0">
                                  <a:latin typeface="Cambria Math" panose="02040503050406030204" pitchFamily="18" charset="0"/>
                                </a:rPr>
                                <m:t>𝑥</m:t>
                              </m:r>
                            </m:sub>
                          </m:sSub>
                        </m:num>
                        <m:den>
                          <m:r>
                            <a:rPr lang="cs-CZ" i="1">
                              <a:latin typeface="Cambria Math" panose="02040503050406030204" pitchFamily="18" charset="0"/>
                            </a:rPr>
                            <m:t>𝜕</m:t>
                          </m:r>
                          <m:r>
                            <a:rPr lang="en-US" b="0" i="1" smtClean="0">
                              <a:latin typeface="Cambria Math" panose="02040503050406030204" pitchFamily="18" charset="0"/>
                            </a:rPr>
                            <m:t>𝑥</m:t>
                          </m:r>
                        </m:den>
                      </m:f>
                    </m:oMath>
                  </m:oMathPara>
                </a14:m>
                <a:endParaRPr lang="en-US" dirty="0"/>
              </a:p>
            </p:txBody>
          </p:sp>
        </mc:Choice>
        <mc:Fallback xmlns="">
          <p:sp>
            <p:nvSpPr>
              <p:cNvPr id="25" name="Obdélník 24"/>
              <p:cNvSpPr>
                <a:spLocks noRot="1" noChangeAspect="1" noMove="1" noResize="1" noEditPoints="1" noAdjustHandles="1" noChangeArrowheads="1" noChangeShapeType="1" noTextEdit="1"/>
              </p:cNvSpPr>
              <p:nvPr/>
            </p:nvSpPr>
            <p:spPr>
              <a:xfrm>
                <a:off x="890458" y="2712979"/>
                <a:ext cx="7137595" cy="71468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Obdélník 25"/>
              <p:cNvSpPr/>
              <p:nvPr/>
            </p:nvSpPr>
            <p:spPr>
              <a:xfrm>
                <a:off x="847722" y="4048386"/>
                <a:ext cx="7223068"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𝑦𝑦</m:t>
                          </m:r>
                        </m:sub>
                      </m:sSub>
                      <m:r>
                        <a:rPr lang="cs-CZ" b="0" i="1" smtClean="0">
                          <a:latin typeface="Cambria Math" panose="02040503050406030204" pitchFamily="18" charset="0"/>
                        </a:rPr>
                        <m:t>+</m:t>
                      </m:r>
                      <m:f>
                        <m:fPr>
                          <m:ctrlPr>
                            <a:rPr lang="cs-CZ" b="0" i="1" smtClean="0">
                              <a:latin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𝜇</m:t>
                          </m:r>
                          <m:d>
                            <m:dPr>
                              <m:ctrlPr>
                                <a:rPr lang="cs-CZ" b="0" i="1" smtClean="0">
                                  <a:latin typeface="Cambria Math" panose="02040503050406030204" pitchFamily="18" charset="0"/>
                                  <a:ea typeface="Cambria Math" panose="02040503050406030204" pitchFamily="18" charset="0"/>
                                </a:rPr>
                              </m:ctrlPr>
                            </m:dPr>
                            <m:e>
                              <m:r>
                                <a:rPr lang="cs-CZ" b="0" i="1" smtClean="0">
                                  <a:latin typeface="Cambria Math" panose="02040503050406030204" pitchFamily="18" charset="0"/>
                                  <a:ea typeface="Cambria Math" panose="02040503050406030204" pitchFamily="18" charset="0"/>
                                </a:rPr>
                                <m:t>𝐼𝐼</m:t>
                              </m:r>
                            </m:e>
                          </m:d>
                        </m:num>
                        <m:den>
                          <m:r>
                            <a:rPr lang="cs-CZ" b="0" i="1" smtClean="0">
                              <a:latin typeface="Cambria Math" panose="02040503050406030204" pitchFamily="18" charset="0"/>
                            </a:rPr>
                            <m:t>𝐺</m:t>
                          </m:r>
                        </m:den>
                      </m:f>
                      <m:d>
                        <m:dPr>
                          <m:ctrlPr>
                            <a:rPr lang="cs-CZ" b="0" i="1" smtClean="0">
                              <a:latin typeface="Cambria Math" panose="02040503050406030204" pitchFamily="18" charset="0"/>
                            </a:rPr>
                          </m:ctrlPr>
                        </m:dPr>
                        <m:e>
                          <m:sSub>
                            <m:sSubPr>
                              <m:ctrlPr>
                                <a:rPr lang="cs-CZ" b="0" i="1" smtClean="0">
                                  <a:latin typeface="Cambria Math" panose="02040503050406030204" pitchFamily="18" charset="0"/>
                                </a:rPr>
                              </m:ctrlPr>
                            </m:sSubPr>
                            <m:e>
                              <m:r>
                                <a:rPr lang="cs-CZ" b="0" i="1" smtClean="0">
                                  <a:latin typeface="Cambria Math" panose="02040503050406030204" pitchFamily="18" charset="0"/>
                                </a:rPr>
                                <m:t>𝑢</m:t>
                              </m:r>
                            </m:e>
                            <m:sub>
                              <m:r>
                                <a:rPr lang="en-US" b="0" i="1" smtClean="0">
                                  <a:latin typeface="Cambria Math" panose="02040503050406030204" pitchFamily="18" charset="0"/>
                                </a:rPr>
                                <m:t>𝑥</m:t>
                              </m:r>
                            </m:sub>
                          </m:sSub>
                          <m:f>
                            <m:fPr>
                              <m:ctrlPr>
                                <a:rPr lang="cs-CZ" b="0" i="1" smtClean="0">
                                  <a:latin typeface="Cambria Math" panose="02040503050406030204" pitchFamily="18" charset="0"/>
                                </a:rPr>
                              </m:ctrlPr>
                            </m:fPr>
                            <m:num>
                              <m:r>
                                <a:rPr lang="cs-CZ" b="0" i="1" smtClean="0">
                                  <a:latin typeface="Cambria Math" panose="02040503050406030204" pitchFamily="18" charset="0"/>
                                </a:rPr>
                                <m:t>𝜕</m:t>
                              </m:r>
                              <m:sSub>
                                <m:sSubPr>
                                  <m:ctrlPr>
                                    <a:rPr lang="cs-CZ" b="0" i="1" smtClean="0">
                                      <a:latin typeface="Cambria Math" panose="02040503050406030204" pitchFamily="18" charset="0"/>
                                    </a:rPr>
                                  </m:ctrlPr>
                                </m:sSubPr>
                                <m:e>
                                  <m:r>
                                    <a:rPr lang="cs-CZ" b="0"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𝑦𝑦</m:t>
                                  </m:r>
                                </m:sub>
                              </m:sSub>
                            </m:num>
                            <m:den>
                              <m:r>
                                <a:rPr lang="cs-CZ" b="0" i="1" smtClean="0">
                                  <a:latin typeface="Cambria Math" panose="02040503050406030204" pitchFamily="18" charset="0"/>
                                </a:rPr>
                                <m:t>𝜕</m:t>
                              </m:r>
                              <m:r>
                                <a:rPr lang="en-US" b="0" i="1" smtClean="0">
                                  <a:latin typeface="Cambria Math" panose="02040503050406030204" pitchFamily="18" charset="0"/>
                                </a:rPr>
                                <m:t>𝑥</m:t>
                              </m:r>
                            </m:den>
                          </m:f>
                          <m:r>
                            <a:rPr lang="en-US" b="0" i="1" smtClean="0">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𝑢</m:t>
                              </m:r>
                            </m:e>
                            <m:sub>
                              <m:r>
                                <a:rPr lang="en-US" b="0" i="1" smtClean="0">
                                  <a:latin typeface="Cambria Math" panose="02040503050406030204" pitchFamily="18" charset="0"/>
                                </a:rPr>
                                <m:t>𝑦</m:t>
                              </m:r>
                            </m:sub>
                          </m:sSub>
                          <m:f>
                            <m:fPr>
                              <m:ctrlPr>
                                <a:rPr lang="cs-CZ" i="1">
                                  <a:latin typeface="Cambria Math" panose="02040503050406030204" pitchFamily="18" charset="0"/>
                                </a:rPr>
                              </m:ctrlPr>
                            </m:fPr>
                            <m:num>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𝑦𝑦</m:t>
                                  </m:r>
                                </m:sub>
                              </m:sSub>
                            </m:num>
                            <m:den>
                              <m:r>
                                <a:rPr lang="cs-CZ" i="1">
                                  <a:latin typeface="Cambria Math" panose="02040503050406030204" pitchFamily="18" charset="0"/>
                                </a:rPr>
                                <m:t>𝜕</m:t>
                              </m:r>
                              <m:r>
                                <a:rPr lang="en-US" b="0" i="1" smtClean="0">
                                  <a:latin typeface="Cambria Math" panose="02040503050406030204" pitchFamily="18" charset="0"/>
                                </a:rPr>
                                <m:t>𝑦</m:t>
                              </m:r>
                            </m:den>
                          </m:f>
                          <m:r>
                            <a:rPr lang="cs-CZ" b="0" i="1" smtClean="0">
                              <a:latin typeface="Cambria Math" panose="02040503050406030204" pitchFamily="18" charset="0"/>
                            </a:rPr>
                            <m:t>−</m:t>
                          </m:r>
                          <m:r>
                            <a:rPr lang="en-US" b="0" i="1" smtClean="0">
                              <a:latin typeface="Cambria Math" panose="02040503050406030204" pitchFamily="18" charset="0"/>
                            </a:rPr>
                            <m:t>2</m:t>
                          </m:r>
                          <m:f>
                            <m:fPr>
                              <m:ctrlPr>
                                <a:rPr lang="cs-CZ" b="0" i="1" smtClean="0">
                                  <a:latin typeface="Cambria Math" panose="02040503050406030204" pitchFamily="18" charset="0"/>
                                </a:rPr>
                              </m:ctrlPr>
                            </m:fPr>
                            <m:num>
                              <m:r>
                                <a:rPr lang="cs-CZ" b="0" i="1" smtClean="0">
                                  <a:latin typeface="Cambria Math" panose="02040503050406030204" pitchFamily="18" charset="0"/>
                                </a:rPr>
                                <m:t>𝜕</m:t>
                              </m:r>
                              <m:sSub>
                                <m:sSubPr>
                                  <m:ctrlPr>
                                    <a:rPr lang="cs-CZ" b="0" i="1" smtClean="0">
                                      <a:latin typeface="Cambria Math" panose="02040503050406030204" pitchFamily="18" charset="0"/>
                                    </a:rPr>
                                  </m:ctrlPr>
                                </m:sSubPr>
                                <m:e>
                                  <m:r>
                                    <a:rPr lang="cs-CZ" b="0" i="1" smtClean="0">
                                      <a:latin typeface="Cambria Math" panose="02040503050406030204" pitchFamily="18" charset="0"/>
                                    </a:rPr>
                                    <m:t>𝑢</m:t>
                                  </m:r>
                                </m:e>
                                <m:sub>
                                  <m:r>
                                    <a:rPr lang="en-US" b="0" i="1" smtClean="0">
                                      <a:latin typeface="Cambria Math" panose="02040503050406030204" pitchFamily="18" charset="0"/>
                                    </a:rPr>
                                    <m:t>𝑦</m:t>
                                  </m:r>
                                </m:sub>
                              </m:sSub>
                            </m:num>
                            <m:den>
                              <m:r>
                                <a:rPr lang="cs-CZ" b="0" i="1" smtClean="0">
                                  <a:latin typeface="Cambria Math" panose="02040503050406030204" pitchFamily="18" charset="0"/>
                                </a:rPr>
                                <m:t>𝜕</m:t>
                              </m:r>
                              <m:r>
                                <a:rPr lang="en-US" b="0" i="1" smtClean="0">
                                  <a:latin typeface="Cambria Math" panose="02040503050406030204" pitchFamily="18" charset="0"/>
                                </a:rPr>
                                <m:t>𝑥</m:t>
                              </m:r>
                            </m:den>
                          </m:f>
                          <m:sSub>
                            <m:sSubPr>
                              <m:ctrlPr>
                                <a:rPr lang="cs-CZ" b="0" i="1" smtClean="0">
                                  <a:latin typeface="Cambria Math" panose="02040503050406030204" pitchFamily="18" charset="0"/>
                                </a:rPr>
                              </m:ctrlPr>
                            </m:sSubPr>
                            <m:e>
                              <m:r>
                                <a:rPr lang="cs-CZ" b="0"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𝑥𝑦</m:t>
                              </m:r>
                            </m:sub>
                          </m:sSub>
                          <m:r>
                            <a:rPr lang="cs-CZ" b="0" i="1" smtClean="0">
                              <a:latin typeface="Cambria Math" panose="02040503050406030204" pitchFamily="18" charset="0"/>
                            </a:rPr>
                            <m:t>−</m:t>
                          </m:r>
                          <m:r>
                            <a:rPr lang="en-US" b="0" i="1" smtClean="0">
                              <a:latin typeface="Cambria Math" panose="02040503050406030204" pitchFamily="18" charset="0"/>
                            </a:rPr>
                            <m:t>2</m:t>
                          </m:r>
                          <m:f>
                            <m:fPr>
                              <m:ctrlPr>
                                <a:rPr lang="cs-CZ" i="1">
                                  <a:latin typeface="Cambria Math" panose="02040503050406030204" pitchFamily="18" charset="0"/>
                                </a:rPr>
                              </m:ctrlPr>
                            </m:fPr>
                            <m:num>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𝑢</m:t>
                                  </m:r>
                                </m:e>
                                <m:sub>
                                  <m:r>
                                    <a:rPr lang="en-US" b="0" i="1" smtClean="0">
                                      <a:latin typeface="Cambria Math" panose="02040503050406030204" pitchFamily="18" charset="0"/>
                                    </a:rPr>
                                    <m:t>𝑦</m:t>
                                  </m:r>
                                </m:sub>
                              </m:sSub>
                            </m:num>
                            <m:den>
                              <m:r>
                                <a:rPr lang="cs-CZ" i="1">
                                  <a:latin typeface="Cambria Math" panose="02040503050406030204" pitchFamily="18" charset="0"/>
                                </a:rPr>
                                <m:t>𝜕</m:t>
                              </m:r>
                              <m:r>
                                <a:rPr lang="en-US" b="0" i="1" smtClean="0">
                                  <a:latin typeface="Cambria Math" panose="02040503050406030204" pitchFamily="18" charset="0"/>
                                </a:rPr>
                                <m:t>𝑦</m:t>
                              </m:r>
                            </m:den>
                          </m:f>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𝑦𝑦</m:t>
                              </m:r>
                            </m:sub>
                          </m:sSub>
                        </m:e>
                      </m:d>
                      <m:r>
                        <a:rPr lang="cs-CZ" b="0" i="0" smtClean="0">
                          <a:latin typeface="Cambria Math" panose="02040503050406030204" pitchFamily="18" charset="0"/>
                        </a:rPr>
                        <m:t>=</m:t>
                      </m:r>
                      <m:r>
                        <a:rPr lang="en-US" b="0" i="1" smtClean="0">
                          <a:latin typeface="Cambria Math" panose="02040503050406030204" pitchFamily="18" charset="0"/>
                        </a:rPr>
                        <m:t>2</m:t>
                      </m:r>
                      <m:r>
                        <a:rPr lang="cs-CZ" i="1">
                          <a:latin typeface="Cambria Math" panose="02040503050406030204" pitchFamily="18" charset="0"/>
                          <a:ea typeface="Cambria Math" panose="02040503050406030204" pitchFamily="18" charset="0"/>
                        </a:rPr>
                        <m:t>𝜇</m:t>
                      </m:r>
                      <m:d>
                        <m:dPr>
                          <m:ctrlPr>
                            <a:rPr lang="cs-CZ" i="1">
                              <a:latin typeface="Cambria Math" panose="02040503050406030204" pitchFamily="18" charset="0"/>
                              <a:ea typeface="Cambria Math" panose="02040503050406030204" pitchFamily="18" charset="0"/>
                            </a:rPr>
                          </m:ctrlPr>
                        </m:dPr>
                        <m:e>
                          <m:r>
                            <a:rPr lang="cs-CZ" i="1">
                              <a:latin typeface="Cambria Math" panose="02040503050406030204" pitchFamily="18" charset="0"/>
                              <a:ea typeface="Cambria Math" panose="02040503050406030204" pitchFamily="18" charset="0"/>
                            </a:rPr>
                            <m:t>𝐼𝐼</m:t>
                          </m:r>
                        </m:e>
                      </m:d>
                      <m:f>
                        <m:fPr>
                          <m:ctrlPr>
                            <a:rPr lang="cs-CZ" i="1">
                              <a:latin typeface="Cambria Math" panose="02040503050406030204" pitchFamily="18" charset="0"/>
                            </a:rPr>
                          </m:ctrlPr>
                        </m:fPr>
                        <m:num>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𝑢</m:t>
                              </m:r>
                            </m:e>
                            <m:sub>
                              <m:r>
                                <a:rPr lang="en-US" b="0" i="1" smtClean="0">
                                  <a:latin typeface="Cambria Math" panose="02040503050406030204" pitchFamily="18" charset="0"/>
                                </a:rPr>
                                <m:t>𝑦</m:t>
                              </m:r>
                            </m:sub>
                          </m:sSub>
                        </m:num>
                        <m:den>
                          <m:r>
                            <a:rPr lang="cs-CZ" i="1">
                              <a:latin typeface="Cambria Math" panose="02040503050406030204" pitchFamily="18" charset="0"/>
                            </a:rPr>
                            <m:t>𝜕</m:t>
                          </m:r>
                          <m:r>
                            <a:rPr lang="en-US" b="0" i="1" smtClean="0">
                              <a:latin typeface="Cambria Math" panose="02040503050406030204" pitchFamily="18" charset="0"/>
                            </a:rPr>
                            <m:t>𝑦</m:t>
                          </m:r>
                        </m:den>
                      </m:f>
                    </m:oMath>
                  </m:oMathPara>
                </a14:m>
                <a:endParaRPr lang="en-US" dirty="0"/>
              </a:p>
            </p:txBody>
          </p:sp>
        </mc:Choice>
        <mc:Fallback xmlns="">
          <p:sp>
            <p:nvSpPr>
              <p:cNvPr id="26" name="Obdélník 25"/>
              <p:cNvSpPr>
                <a:spLocks noRot="1" noChangeAspect="1" noMove="1" noResize="1" noEditPoints="1" noAdjustHandles="1" noChangeArrowheads="1" noChangeShapeType="1" noTextEdit="1"/>
              </p:cNvSpPr>
              <p:nvPr/>
            </p:nvSpPr>
            <p:spPr>
              <a:xfrm>
                <a:off x="847722" y="4048386"/>
                <a:ext cx="7223068" cy="71468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Obdélník 26"/>
              <p:cNvSpPr/>
              <p:nvPr/>
            </p:nvSpPr>
            <p:spPr>
              <a:xfrm>
                <a:off x="847722" y="5289835"/>
                <a:ext cx="7669145"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cs-CZ"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𝑦</m:t>
                          </m:r>
                        </m:sub>
                      </m:sSub>
                      <m:r>
                        <a:rPr lang="cs-CZ" b="0" i="1" smtClean="0">
                          <a:latin typeface="Cambria Math" panose="02040503050406030204" pitchFamily="18" charset="0"/>
                        </a:rPr>
                        <m:t>+</m:t>
                      </m:r>
                      <m:f>
                        <m:fPr>
                          <m:ctrlPr>
                            <a:rPr lang="cs-CZ" b="0" i="1" smtClean="0">
                              <a:latin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𝜇</m:t>
                          </m:r>
                          <m:d>
                            <m:dPr>
                              <m:ctrlPr>
                                <a:rPr lang="cs-CZ" b="0" i="1" smtClean="0">
                                  <a:latin typeface="Cambria Math" panose="02040503050406030204" pitchFamily="18" charset="0"/>
                                  <a:ea typeface="Cambria Math" panose="02040503050406030204" pitchFamily="18" charset="0"/>
                                </a:rPr>
                              </m:ctrlPr>
                            </m:dPr>
                            <m:e>
                              <m:r>
                                <a:rPr lang="cs-CZ" b="0" i="1" smtClean="0">
                                  <a:latin typeface="Cambria Math" panose="02040503050406030204" pitchFamily="18" charset="0"/>
                                  <a:ea typeface="Cambria Math" panose="02040503050406030204" pitchFamily="18" charset="0"/>
                                </a:rPr>
                                <m:t>𝐼𝐼</m:t>
                              </m:r>
                            </m:e>
                          </m:d>
                        </m:num>
                        <m:den>
                          <m:r>
                            <a:rPr lang="cs-CZ" b="0" i="1" smtClean="0">
                              <a:latin typeface="Cambria Math" panose="02040503050406030204" pitchFamily="18" charset="0"/>
                            </a:rPr>
                            <m:t>𝐺</m:t>
                          </m:r>
                        </m:den>
                      </m:f>
                      <m:d>
                        <m:dPr>
                          <m:ctrlPr>
                            <a:rPr lang="cs-CZ" b="0" i="1" smtClean="0">
                              <a:latin typeface="Cambria Math" panose="02040503050406030204" pitchFamily="18" charset="0"/>
                            </a:rPr>
                          </m:ctrlPr>
                        </m:dPr>
                        <m:e>
                          <m:sSub>
                            <m:sSubPr>
                              <m:ctrlPr>
                                <a:rPr lang="cs-CZ" b="0" i="1" smtClean="0">
                                  <a:latin typeface="Cambria Math" panose="02040503050406030204" pitchFamily="18" charset="0"/>
                                </a:rPr>
                              </m:ctrlPr>
                            </m:sSubPr>
                            <m:e>
                              <m:r>
                                <a:rPr lang="cs-CZ" b="0" i="1" smtClean="0">
                                  <a:latin typeface="Cambria Math" panose="02040503050406030204" pitchFamily="18" charset="0"/>
                                </a:rPr>
                                <m:t>𝑢</m:t>
                              </m:r>
                            </m:e>
                            <m:sub>
                              <m:r>
                                <a:rPr lang="en-US" b="0" i="1" smtClean="0">
                                  <a:latin typeface="Cambria Math" panose="02040503050406030204" pitchFamily="18" charset="0"/>
                                </a:rPr>
                                <m:t>𝑥</m:t>
                              </m:r>
                            </m:sub>
                          </m:sSub>
                          <m:f>
                            <m:fPr>
                              <m:ctrlPr>
                                <a:rPr lang="cs-CZ" b="0" i="1" smtClean="0">
                                  <a:latin typeface="Cambria Math" panose="02040503050406030204" pitchFamily="18" charset="0"/>
                                </a:rPr>
                              </m:ctrlPr>
                            </m:fPr>
                            <m:num>
                              <m:r>
                                <a:rPr lang="cs-CZ" b="0" i="1" smtClean="0">
                                  <a:latin typeface="Cambria Math" panose="02040503050406030204" pitchFamily="18" charset="0"/>
                                </a:rPr>
                                <m:t>𝜕</m:t>
                              </m:r>
                              <m:sSub>
                                <m:sSubPr>
                                  <m:ctrlPr>
                                    <a:rPr lang="cs-CZ" b="0" i="1" smtClean="0">
                                      <a:latin typeface="Cambria Math" panose="02040503050406030204" pitchFamily="18" charset="0"/>
                                    </a:rPr>
                                  </m:ctrlPr>
                                </m:sSubPr>
                                <m:e>
                                  <m:r>
                                    <a:rPr lang="cs-CZ" b="0" i="1" smtClean="0">
                                      <a:latin typeface="Cambria Math" panose="02040503050406030204" pitchFamily="18" charset="0"/>
                                      <a:ea typeface="Cambria Math" panose="02040503050406030204" pitchFamily="18" charset="0"/>
                                    </a:rPr>
                                    <m:t>𝜏</m:t>
                                  </m:r>
                                </m:e>
                                <m:sub>
                                  <m:r>
                                    <a:rPr lang="cs-CZ"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𝑦</m:t>
                                  </m:r>
                                </m:sub>
                              </m:sSub>
                            </m:num>
                            <m:den>
                              <m:r>
                                <a:rPr lang="cs-CZ" b="0" i="1" smtClean="0">
                                  <a:latin typeface="Cambria Math" panose="02040503050406030204" pitchFamily="18" charset="0"/>
                                </a:rPr>
                                <m:t>𝜕</m:t>
                              </m:r>
                              <m:r>
                                <a:rPr lang="en-US" b="0" i="1" smtClean="0">
                                  <a:latin typeface="Cambria Math" panose="02040503050406030204" pitchFamily="18" charset="0"/>
                                </a:rPr>
                                <m:t>𝑥</m:t>
                              </m:r>
                            </m:den>
                          </m:f>
                          <m:r>
                            <a:rPr lang="en-US" b="0" i="1" smtClean="0">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𝑢</m:t>
                              </m:r>
                            </m:e>
                            <m:sub>
                              <m:r>
                                <a:rPr lang="en-US" b="0" i="1" smtClean="0">
                                  <a:latin typeface="Cambria Math" panose="02040503050406030204" pitchFamily="18" charset="0"/>
                                </a:rPr>
                                <m:t>𝑦</m:t>
                              </m:r>
                            </m:sub>
                          </m:sSub>
                          <m:f>
                            <m:fPr>
                              <m:ctrlPr>
                                <a:rPr lang="cs-CZ" i="1">
                                  <a:latin typeface="Cambria Math" panose="02040503050406030204" pitchFamily="18" charset="0"/>
                                </a:rPr>
                              </m:ctrlPr>
                            </m:fPr>
                            <m:num>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𝜏</m:t>
                                  </m:r>
                                </m:e>
                                <m:sub>
                                  <m:r>
                                    <a:rPr lang="cs-CZ"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𝑦</m:t>
                                  </m:r>
                                </m:sub>
                              </m:sSub>
                            </m:num>
                            <m:den>
                              <m:r>
                                <a:rPr lang="cs-CZ" i="1">
                                  <a:latin typeface="Cambria Math" panose="02040503050406030204" pitchFamily="18" charset="0"/>
                                </a:rPr>
                                <m:t>𝜕</m:t>
                              </m:r>
                              <m:r>
                                <a:rPr lang="en-US" b="0" i="1" smtClean="0">
                                  <a:latin typeface="Cambria Math" panose="02040503050406030204" pitchFamily="18" charset="0"/>
                                </a:rPr>
                                <m:t>𝑦</m:t>
                              </m:r>
                            </m:den>
                          </m:f>
                          <m:r>
                            <a:rPr lang="cs-CZ" b="0" i="1" smtClean="0">
                              <a:latin typeface="Cambria Math" panose="02040503050406030204" pitchFamily="18" charset="0"/>
                            </a:rPr>
                            <m:t>−</m:t>
                          </m:r>
                          <m:f>
                            <m:fPr>
                              <m:ctrlPr>
                                <a:rPr lang="cs-CZ" b="0" i="1" smtClean="0">
                                  <a:latin typeface="Cambria Math" panose="02040503050406030204" pitchFamily="18" charset="0"/>
                                </a:rPr>
                              </m:ctrlPr>
                            </m:fPr>
                            <m:num>
                              <m:r>
                                <a:rPr lang="cs-CZ" b="0" i="1" smtClean="0">
                                  <a:latin typeface="Cambria Math" panose="02040503050406030204" pitchFamily="18" charset="0"/>
                                </a:rPr>
                                <m:t>𝜕</m:t>
                              </m:r>
                              <m:sSub>
                                <m:sSubPr>
                                  <m:ctrlPr>
                                    <a:rPr lang="cs-CZ" b="0" i="1" smtClean="0">
                                      <a:latin typeface="Cambria Math" panose="02040503050406030204" pitchFamily="18" charset="0"/>
                                    </a:rPr>
                                  </m:ctrlPr>
                                </m:sSubPr>
                                <m:e>
                                  <m:r>
                                    <a:rPr lang="cs-CZ" b="0" i="1" smtClean="0">
                                      <a:latin typeface="Cambria Math" panose="02040503050406030204" pitchFamily="18" charset="0"/>
                                    </a:rPr>
                                    <m:t>𝑢</m:t>
                                  </m:r>
                                </m:e>
                                <m:sub>
                                  <m:r>
                                    <a:rPr lang="en-US" b="0" i="1" smtClean="0">
                                      <a:latin typeface="Cambria Math" panose="02040503050406030204" pitchFamily="18" charset="0"/>
                                    </a:rPr>
                                    <m:t>𝑦</m:t>
                                  </m:r>
                                </m:sub>
                              </m:sSub>
                            </m:num>
                            <m:den>
                              <m:r>
                                <a:rPr lang="cs-CZ" b="0" i="1" smtClean="0">
                                  <a:latin typeface="Cambria Math" panose="02040503050406030204" pitchFamily="18" charset="0"/>
                                </a:rPr>
                                <m:t>𝜕</m:t>
                              </m:r>
                              <m:r>
                                <a:rPr lang="en-US" b="0" i="1" smtClean="0">
                                  <a:latin typeface="Cambria Math" panose="02040503050406030204" pitchFamily="18" charset="0"/>
                                </a:rPr>
                                <m:t>𝑥</m:t>
                              </m:r>
                            </m:den>
                          </m:f>
                          <m:sSub>
                            <m:sSubPr>
                              <m:ctrlPr>
                                <a:rPr lang="cs-CZ" b="0" i="1" smtClean="0">
                                  <a:latin typeface="Cambria Math" panose="02040503050406030204" pitchFamily="18" charset="0"/>
                                </a:rPr>
                              </m:ctrlPr>
                            </m:sSubPr>
                            <m:e>
                              <m:r>
                                <a:rPr lang="cs-CZ" b="0"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𝑥𝑥</m:t>
                              </m:r>
                            </m:sub>
                          </m:sSub>
                          <m:r>
                            <a:rPr lang="cs-CZ" b="0" i="1" smtClean="0">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𝑢</m:t>
                                  </m:r>
                                </m:e>
                                <m:sub>
                                  <m:r>
                                    <a:rPr lang="cs-CZ" b="0" i="1" smtClean="0">
                                      <a:latin typeface="Cambria Math" panose="02040503050406030204" pitchFamily="18" charset="0"/>
                                    </a:rPr>
                                    <m:t>𝑥</m:t>
                                  </m:r>
                                </m:sub>
                              </m:sSub>
                            </m:num>
                            <m:den>
                              <m:r>
                                <a:rPr lang="cs-CZ" i="1">
                                  <a:latin typeface="Cambria Math" panose="02040503050406030204" pitchFamily="18" charset="0"/>
                                </a:rPr>
                                <m:t>𝜕</m:t>
                              </m:r>
                              <m:r>
                                <a:rPr lang="en-US" b="0" i="1" smtClean="0">
                                  <a:latin typeface="Cambria Math" panose="02040503050406030204" pitchFamily="18" charset="0"/>
                                </a:rPr>
                                <m:t>𝑦</m:t>
                              </m:r>
                            </m:den>
                          </m:f>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𝑦𝑦</m:t>
                              </m:r>
                            </m:sub>
                          </m:sSub>
                        </m:e>
                      </m:d>
                      <m:r>
                        <a:rPr lang="cs-CZ" b="0" i="0" smtClean="0">
                          <a:latin typeface="Cambria Math" panose="02040503050406030204" pitchFamily="18" charset="0"/>
                        </a:rPr>
                        <m:t>=</m:t>
                      </m:r>
                      <m:r>
                        <a:rPr lang="cs-CZ" i="1">
                          <a:latin typeface="Cambria Math" panose="02040503050406030204" pitchFamily="18" charset="0"/>
                          <a:ea typeface="Cambria Math" panose="02040503050406030204" pitchFamily="18" charset="0"/>
                        </a:rPr>
                        <m:t>𝜇</m:t>
                      </m:r>
                      <m:d>
                        <m:dPr>
                          <m:ctrlPr>
                            <a:rPr lang="cs-CZ" i="1">
                              <a:latin typeface="Cambria Math" panose="02040503050406030204" pitchFamily="18" charset="0"/>
                              <a:ea typeface="Cambria Math" panose="02040503050406030204" pitchFamily="18" charset="0"/>
                            </a:rPr>
                          </m:ctrlPr>
                        </m:dPr>
                        <m:e>
                          <m:r>
                            <a:rPr lang="cs-CZ" i="1">
                              <a:latin typeface="Cambria Math" panose="02040503050406030204" pitchFamily="18" charset="0"/>
                              <a:ea typeface="Cambria Math" panose="02040503050406030204" pitchFamily="18" charset="0"/>
                            </a:rPr>
                            <m:t>𝐼𝐼</m:t>
                          </m:r>
                        </m:e>
                      </m:d>
                      <m:d>
                        <m:dPr>
                          <m:ctrlPr>
                            <a:rPr lang="cs-CZ" i="1" smtClean="0">
                              <a:latin typeface="Cambria Math" panose="02040503050406030204" pitchFamily="18" charset="0"/>
                              <a:ea typeface="Cambria Math" panose="02040503050406030204" pitchFamily="18" charset="0"/>
                            </a:rPr>
                          </m:ctrlPr>
                        </m:dPr>
                        <m:e>
                          <m:f>
                            <m:fPr>
                              <m:ctrlPr>
                                <a:rPr lang="cs-CZ" i="1">
                                  <a:latin typeface="Cambria Math" panose="02040503050406030204" pitchFamily="18" charset="0"/>
                                </a:rPr>
                              </m:ctrlPr>
                            </m:fPr>
                            <m:num>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𝑢</m:t>
                                  </m:r>
                                </m:e>
                                <m:sub>
                                  <m:r>
                                    <a:rPr lang="cs-CZ" b="0" i="1" smtClean="0">
                                      <a:latin typeface="Cambria Math"/>
                                    </a:rPr>
                                    <m:t>𝑥</m:t>
                                  </m:r>
                                </m:sub>
                              </m:sSub>
                            </m:num>
                            <m:den>
                              <m:r>
                                <a:rPr lang="cs-CZ" i="1">
                                  <a:latin typeface="Cambria Math" panose="02040503050406030204" pitchFamily="18" charset="0"/>
                                </a:rPr>
                                <m:t>𝜕</m:t>
                              </m:r>
                              <m:r>
                                <a:rPr lang="en-US" i="1">
                                  <a:latin typeface="Cambria Math" panose="02040503050406030204" pitchFamily="18" charset="0"/>
                                </a:rPr>
                                <m:t>𝑦</m:t>
                              </m:r>
                            </m:den>
                          </m:f>
                          <m:r>
                            <a:rPr lang="cs-CZ" b="0" i="1" smtClean="0">
                              <a:latin typeface="Cambria Math"/>
                            </a:rPr>
                            <m:t>+</m:t>
                          </m:r>
                          <m:f>
                            <m:fPr>
                              <m:ctrlPr>
                                <a:rPr lang="cs-CZ" i="1">
                                  <a:latin typeface="Cambria Math" panose="02040503050406030204" pitchFamily="18" charset="0"/>
                                </a:rPr>
                              </m:ctrlPr>
                            </m:fPr>
                            <m:num>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𝑢</m:t>
                                  </m:r>
                                </m:e>
                                <m:sub>
                                  <m:r>
                                    <a:rPr lang="en-US" i="1">
                                      <a:latin typeface="Cambria Math" panose="02040503050406030204" pitchFamily="18" charset="0"/>
                                    </a:rPr>
                                    <m:t>𝑦</m:t>
                                  </m:r>
                                </m:sub>
                              </m:sSub>
                            </m:num>
                            <m:den>
                              <m:r>
                                <a:rPr lang="cs-CZ" i="1">
                                  <a:latin typeface="Cambria Math" panose="02040503050406030204" pitchFamily="18" charset="0"/>
                                </a:rPr>
                                <m:t>𝜕</m:t>
                              </m:r>
                              <m:r>
                                <a:rPr lang="cs-CZ" b="0" i="1" smtClean="0">
                                  <a:latin typeface="Cambria Math"/>
                                </a:rPr>
                                <m:t>𝑥</m:t>
                              </m:r>
                            </m:den>
                          </m:f>
                        </m:e>
                      </m:d>
                    </m:oMath>
                  </m:oMathPara>
                </a14:m>
                <a:endParaRPr lang="en-US" dirty="0"/>
              </a:p>
            </p:txBody>
          </p:sp>
        </mc:Choice>
        <mc:Fallback xmlns="">
          <p:sp>
            <p:nvSpPr>
              <p:cNvPr id="27" name="Obdélník 26"/>
              <p:cNvSpPr>
                <a:spLocks noRot="1" noChangeAspect="1" noMove="1" noResize="1" noEditPoints="1" noAdjustHandles="1" noChangeArrowheads="1" noChangeShapeType="1" noTextEdit="1"/>
              </p:cNvSpPr>
              <p:nvPr/>
            </p:nvSpPr>
            <p:spPr>
              <a:xfrm>
                <a:off x="847722" y="5289835"/>
                <a:ext cx="7669145" cy="71468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ovéPole 1"/>
              <p:cNvSpPr txBox="1"/>
              <p:nvPr/>
            </p:nvSpPr>
            <p:spPr>
              <a:xfrm>
                <a:off x="971043" y="900754"/>
                <a:ext cx="16499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sym typeface="Symbol" panose="05050102010706020507" pitchFamily="18" charset="2"/>
                            </a:rPr>
                            <m:t></m:t>
                          </m:r>
                        </m:e>
                        <m:sub>
                          <m:r>
                            <a:rPr lang="cs-CZ" b="0" i="1" smtClean="0">
                              <a:latin typeface="Cambria Math" panose="02040503050406030204" pitchFamily="18" charset="0"/>
                            </a:rPr>
                            <m:t>𝑥𝑥</m:t>
                          </m:r>
                        </m:sub>
                      </m:sSub>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smtClean="0">
                              <a:latin typeface="Cambria Math" panose="02040503050406030204" pitchFamily="18" charset="0"/>
                              <a:sym typeface="Symbol" panose="05050102010706020507" pitchFamily="18" charset="2"/>
                            </a:rPr>
                            <m:t></m:t>
                          </m:r>
                        </m:e>
                        <m:sub>
                          <m:r>
                            <a:rPr lang="cs-CZ" i="1">
                              <a:latin typeface="Cambria Math" panose="02040503050406030204" pitchFamily="18" charset="0"/>
                            </a:rPr>
                            <m:t>𝑥𝑥</m:t>
                          </m:r>
                        </m:sub>
                      </m:sSub>
                    </m:oMath>
                  </m:oMathPara>
                </a14:m>
                <a:endParaRPr lang="en-US" dirty="0"/>
              </a:p>
            </p:txBody>
          </p:sp>
        </mc:Choice>
        <mc:Fallback xmlns="">
          <p:sp>
            <p:nvSpPr>
              <p:cNvPr id="2" name="TextovéPole 1"/>
              <p:cNvSpPr txBox="1">
                <a:spLocks noRot="1" noChangeAspect="1" noMove="1" noResize="1" noEditPoints="1" noAdjustHandles="1" noChangeArrowheads="1" noChangeShapeType="1" noTextEdit="1"/>
              </p:cNvSpPr>
              <p:nvPr/>
            </p:nvSpPr>
            <p:spPr>
              <a:xfrm>
                <a:off x="971043" y="900754"/>
                <a:ext cx="1649939" cy="276999"/>
              </a:xfrm>
              <a:prstGeom prst="rect">
                <a:avLst/>
              </a:prstGeom>
              <a:blipFill rotWithShape="0">
                <a:blip r:embed="rId5"/>
                <a:stretch>
                  <a:fillRect b="-2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ovéPole 10"/>
              <p:cNvSpPr txBox="1"/>
              <p:nvPr/>
            </p:nvSpPr>
            <p:spPr>
              <a:xfrm>
                <a:off x="971042" y="1379640"/>
                <a:ext cx="1642757" cy="2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sym typeface="Symbol" panose="05050102010706020507" pitchFamily="18" charset="2"/>
                            </a:rPr>
                            <m:t></m:t>
                          </m:r>
                        </m:e>
                        <m:sub>
                          <m:r>
                            <a:rPr lang="en-US" b="0" i="1" smtClean="0">
                              <a:latin typeface="Cambria Math" panose="02040503050406030204" pitchFamily="18" charset="0"/>
                            </a:rPr>
                            <m:t>𝑦𝑦</m:t>
                          </m:r>
                        </m:sub>
                      </m:sSub>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smtClean="0">
                              <a:latin typeface="Cambria Math" panose="02040503050406030204" pitchFamily="18" charset="0"/>
                              <a:sym typeface="Symbol" panose="05050102010706020507" pitchFamily="18" charset="2"/>
                            </a:rPr>
                            <m:t></m:t>
                          </m:r>
                        </m:e>
                        <m:sub>
                          <m:r>
                            <a:rPr lang="en-US" b="0" i="1" smtClean="0">
                              <a:latin typeface="Cambria Math" panose="02040503050406030204" pitchFamily="18" charset="0"/>
                            </a:rPr>
                            <m:t>𝑦𝑦</m:t>
                          </m:r>
                        </m:sub>
                      </m:sSub>
                    </m:oMath>
                  </m:oMathPara>
                </a14:m>
                <a:endParaRPr lang="en-US" dirty="0"/>
              </a:p>
            </p:txBody>
          </p:sp>
        </mc:Choice>
        <mc:Fallback xmlns="">
          <p:sp>
            <p:nvSpPr>
              <p:cNvPr id="11" name="TextovéPole 10"/>
              <p:cNvSpPr txBox="1">
                <a:spLocks noRot="1" noChangeAspect="1" noMove="1" noResize="1" noEditPoints="1" noAdjustHandles="1" noChangeArrowheads="1" noChangeShapeType="1" noTextEdit="1"/>
              </p:cNvSpPr>
              <p:nvPr/>
            </p:nvSpPr>
            <p:spPr>
              <a:xfrm>
                <a:off x="971042" y="1379640"/>
                <a:ext cx="1642757" cy="298928"/>
              </a:xfrm>
              <a:prstGeom prst="rect">
                <a:avLst/>
              </a:prstGeom>
              <a:blipFill rotWithShape="0">
                <a:blip r:embed="rId6"/>
                <a:stretch>
                  <a:fillRect l="-1111" r="-370" b="-20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ovéPole 14"/>
              <p:cNvSpPr txBox="1"/>
              <p:nvPr/>
            </p:nvSpPr>
            <p:spPr>
              <a:xfrm>
                <a:off x="971042" y="1887285"/>
                <a:ext cx="1046825" cy="2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sym typeface="Symbol" panose="05050102010706020507" pitchFamily="18" charset="2"/>
                            </a:rPr>
                            <m:t></m:t>
                          </m:r>
                        </m:e>
                        <m:sub>
                          <m:r>
                            <a:rPr lang="cs-CZ" b="0" i="1" smtClean="0">
                              <a:latin typeface="Cambria Math" panose="02040503050406030204" pitchFamily="18" charset="0"/>
                            </a:rPr>
                            <m:t>𝑥</m:t>
                          </m:r>
                          <m:r>
                            <a:rPr lang="en-US" b="0" i="1" smtClean="0">
                              <a:latin typeface="Cambria Math" panose="02040503050406030204" pitchFamily="18" charset="0"/>
                            </a:rPr>
                            <m:t>𝑦</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smtClean="0">
                              <a:latin typeface="Cambria Math" panose="02040503050406030204" pitchFamily="18" charset="0"/>
                              <a:sym typeface="Symbol" panose="05050102010706020507" pitchFamily="18" charset="2"/>
                            </a:rPr>
                            <m:t></m:t>
                          </m:r>
                        </m:e>
                        <m:sub>
                          <m:r>
                            <a:rPr lang="cs-CZ" i="1">
                              <a:latin typeface="Cambria Math" panose="02040503050406030204" pitchFamily="18" charset="0"/>
                            </a:rPr>
                            <m:t>𝑥</m:t>
                          </m:r>
                          <m:r>
                            <a:rPr lang="en-US" b="0" i="1" smtClean="0">
                              <a:latin typeface="Cambria Math" panose="02040503050406030204" pitchFamily="18" charset="0"/>
                            </a:rPr>
                            <m:t>𝑦</m:t>
                          </m:r>
                        </m:sub>
                      </m:sSub>
                    </m:oMath>
                  </m:oMathPara>
                </a14:m>
                <a:endParaRPr lang="en-US" dirty="0"/>
              </a:p>
            </p:txBody>
          </p:sp>
        </mc:Choice>
        <mc:Fallback xmlns="">
          <p:sp>
            <p:nvSpPr>
              <p:cNvPr id="15" name="TextovéPole 14"/>
              <p:cNvSpPr txBox="1">
                <a:spLocks noRot="1" noChangeAspect="1" noMove="1" noResize="1" noEditPoints="1" noAdjustHandles="1" noChangeArrowheads="1" noChangeShapeType="1" noTextEdit="1"/>
              </p:cNvSpPr>
              <p:nvPr/>
            </p:nvSpPr>
            <p:spPr>
              <a:xfrm>
                <a:off x="971042" y="1887285"/>
                <a:ext cx="1046825" cy="298928"/>
              </a:xfrm>
              <a:prstGeom prst="rect">
                <a:avLst/>
              </a:prstGeom>
              <a:blipFill rotWithShape="0">
                <a:blip r:embed="rId7"/>
                <a:stretch>
                  <a:fillRect l="-1744" r="-1163" b="-20408"/>
                </a:stretch>
              </a:blipFill>
            </p:spPr>
            <p:txBody>
              <a:bodyPr/>
              <a:lstStyle/>
              <a:p>
                <a:r>
                  <a:rPr lang="en-US">
                    <a:noFill/>
                  </a:rPr>
                  <a:t> </a:t>
                </a:r>
              </a:p>
            </p:txBody>
          </p:sp>
        </mc:Fallback>
      </mc:AlternateContent>
      <p:sp>
        <p:nvSpPr>
          <p:cNvPr id="16" name="TextovéPole 15"/>
          <p:cNvSpPr txBox="1"/>
          <p:nvPr/>
        </p:nvSpPr>
        <p:spPr>
          <a:xfrm>
            <a:off x="2969537" y="1113605"/>
            <a:ext cx="9222463" cy="830997"/>
          </a:xfrm>
          <a:prstGeom prst="rect">
            <a:avLst/>
          </a:prstGeom>
          <a:noFill/>
        </p:spPr>
        <p:txBody>
          <a:bodyPr wrap="square" rtlCol="0">
            <a:spAutoFit/>
          </a:bodyPr>
          <a:lstStyle/>
          <a:p>
            <a:r>
              <a:rPr lang="en-US" sz="2400" dirty="0"/>
              <a:t>An important conclusion: the lower flat plate is </a:t>
            </a:r>
            <a:r>
              <a:rPr lang="en-US" sz="2400" dirty="0" smtClean="0">
                <a:sym typeface="Symbol"/>
              </a:rPr>
              <a:t></a:t>
            </a:r>
            <a:r>
              <a:rPr lang="en-US" sz="2400" baseline="-25000" dirty="0" err="1" smtClean="0"/>
              <a:t>yy</a:t>
            </a:r>
            <a:r>
              <a:rPr lang="en-US" sz="2400" dirty="0" smtClean="0"/>
              <a:t> </a:t>
            </a:r>
            <a:r>
              <a:rPr lang="en-US" sz="2400" dirty="0"/>
              <a:t>= 0, which means that the pressure sensor measures the isotropic pressure p</a:t>
            </a:r>
            <a:endParaRPr lang="en-US" sz="2400" b="1" dirty="0"/>
          </a:p>
        </p:txBody>
      </p:sp>
      <p:sp>
        <p:nvSpPr>
          <p:cNvPr id="3" name="Zástupný symbol pro číslo snímku 2"/>
          <p:cNvSpPr>
            <a:spLocks noGrp="1"/>
          </p:cNvSpPr>
          <p:nvPr>
            <p:ph type="sldNum" sz="quarter" idx="12"/>
          </p:nvPr>
        </p:nvSpPr>
        <p:spPr/>
        <p:txBody>
          <a:bodyPr/>
          <a:lstStyle/>
          <a:p>
            <a:pPr>
              <a:defRPr/>
            </a:pPr>
            <a:fld id="{B5B76BE2-068B-4195-97D5-A58FFC9B4249}" type="slidenum">
              <a:rPr lang="en-US" smtClean="0"/>
              <a:pPr>
                <a:defRPr/>
              </a:pPr>
              <a:t>11</a:t>
            </a:fld>
            <a:endParaRPr lang="en-US"/>
          </a:p>
        </p:txBody>
      </p:sp>
      <p:sp>
        <p:nvSpPr>
          <p:cNvPr id="13" name="TextovéPole 12"/>
          <p:cNvSpPr txBox="1"/>
          <p:nvPr/>
        </p:nvSpPr>
        <p:spPr>
          <a:xfrm>
            <a:off x="10429336" y="58155"/>
            <a:ext cx="1762664" cy="307777"/>
          </a:xfrm>
          <a:prstGeom prst="rect">
            <a:avLst/>
          </a:prstGeom>
          <a:solidFill>
            <a:schemeClr val="bg1"/>
          </a:solidFill>
          <a:ln w="28575">
            <a:solidFill>
              <a:srgbClr val="FF0000"/>
            </a:solidFill>
          </a:ln>
        </p:spPr>
        <p:txBody>
          <a:bodyPr wrap="square" rtlCol="0">
            <a:spAutoFit/>
          </a:bodyPr>
          <a:lstStyle/>
          <a:p>
            <a:r>
              <a:rPr lang="cs-CZ" sz="1400" dirty="0" smtClean="0"/>
              <a:t>Kontroloval FROUZ</a:t>
            </a:r>
            <a:endParaRPr lang="cs-CZ" sz="1400" dirty="0"/>
          </a:p>
        </p:txBody>
      </p:sp>
      <p:sp>
        <p:nvSpPr>
          <p:cNvPr id="17" name="TextovéPole 16"/>
          <p:cNvSpPr txBox="1"/>
          <p:nvPr/>
        </p:nvSpPr>
        <p:spPr>
          <a:xfrm>
            <a:off x="6271404" y="603511"/>
            <a:ext cx="5354127" cy="400110"/>
          </a:xfrm>
          <a:prstGeom prst="rect">
            <a:avLst/>
          </a:prstGeom>
          <a:solidFill>
            <a:schemeClr val="bg1">
              <a:lumMod val="95000"/>
            </a:schemeClr>
          </a:solidFill>
        </p:spPr>
        <p:txBody>
          <a:bodyPr wrap="square" rtlCol="0">
            <a:spAutoFit/>
          </a:bodyPr>
          <a:lstStyle/>
          <a:p>
            <a:r>
              <a:rPr lang="en-US" sz="2000" b="1" dirty="0" smtClean="0">
                <a:solidFill>
                  <a:srgbClr val="FF0000"/>
                </a:solidFill>
              </a:rPr>
              <a:t>Only</a:t>
            </a:r>
            <a:r>
              <a:rPr lang="cs-CZ" sz="2000" b="1" dirty="0" smtClean="0">
                <a:solidFill>
                  <a:srgbClr val="FF0000"/>
                </a:solidFill>
              </a:rPr>
              <a:t> INFO </a:t>
            </a:r>
            <a:r>
              <a:rPr lang="en-US" sz="2000" b="1" dirty="0" smtClean="0">
                <a:solidFill>
                  <a:srgbClr val="FF0000"/>
                </a:solidFill>
              </a:rPr>
              <a:t>old presentation</a:t>
            </a:r>
            <a:r>
              <a:rPr lang="cs-CZ" sz="2000" b="1" dirty="0" smtClean="0">
                <a:solidFill>
                  <a:srgbClr val="FF0000"/>
                </a:solidFill>
              </a:rPr>
              <a:t> RZ8 (</a:t>
            </a:r>
            <a:r>
              <a:rPr lang="en-US" sz="2000" b="1" dirty="0" smtClean="0">
                <a:solidFill>
                  <a:srgbClr val="FF0000"/>
                </a:solidFill>
              </a:rPr>
              <a:t>skip</a:t>
            </a:r>
            <a:r>
              <a:rPr lang="cs-CZ" sz="2000" b="1" dirty="0" smtClean="0">
                <a:solidFill>
                  <a:srgbClr val="FF0000"/>
                </a:solidFill>
              </a:rPr>
              <a:t>)</a:t>
            </a:r>
            <a:endParaRPr lang="en-US" sz="2000" b="1" dirty="0">
              <a:solidFill>
                <a:srgbClr val="FF0000"/>
              </a:solidFill>
            </a:endParaRPr>
          </a:p>
        </p:txBody>
      </p:sp>
    </p:spTree>
    <p:extLst>
      <p:ext uri="{BB962C8B-B14F-4D97-AF65-F5344CB8AC3E}">
        <p14:creationId xmlns:p14="http://schemas.microsoft.com/office/powerpoint/2010/main" val="822065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145504" y="554466"/>
            <a:ext cx="4240775" cy="3184038"/>
          </a:xfrm>
          <a:prstGeom prst="rect">
            <a:avLst/>
          </a:prstGeom>
        </p:spPr>
      </p:pic>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wrap="square">
            <a:spAutoFit/>
          </a:bodyPr>
          <a:lstStyle/>
          <a:p>
            <a:pPr>
              <a:spcBef>
                <a:spcPct val="50000"/>
              </a:spcBef>
            </a:pPr>
            <a:r>
              <a:rPr lang="cs-CZ" sz="2400" b="1" dirty="0" smtClean="0">
                <a:sym typeface="Symbol" pitchFamily="18" charset="2"/>
              </a:rPr>
              <a:t>        P</a:t>
            </a:r>
            <a:r>
              <a:rPr lang="en-US" sz="2400" b="1" dirty="0" err="1" smtClean="0">
                <a:sym typeface="Symbol" pitchFamily="18" charset="2"/>
              </a:rPr>
              <a:t>ressure</a:t>
            </a:r>
            <a:r>
              <a:rPr lang="en-US" sz="2400" b="1" dirty="0" smtClean="0">
                <a:sym typeface="Symbol" pitchFamily="18" charset="2"/>
              </a:rPr>
              <a:t> distribution</a:t>
            </a:r>
            <a:r>
              <a:rPr lang="cs-CZ" sz="2400" b="1" dirty="0" smtClean="0">
                <a:sym typeface="Symbol" pitchFamily="18" charset="2"/>
              </a:rPr>
              <a:t> by</a:t>
            </a:r>
            <a:r>
              <a:rPr lang="en-US" sz="2400" b="1" dirty="0" smtClean="0">
                <a:sym typeface="Symbol" pitchFamily="18" charset="2"/>
              </a:rPr>
              <a:t> </a:t>
            </a:r>
            <a:r>
              <a:rPr lang="en-US" sz="2400" b="1" dirty="0">
                <a:sym typeface="Symbol" pitchFamily="18" charset="2"/>
              </a:rPr>
              <a:t>integration Cauchy equations </a:t>
            </a:r>
            <a:r>
              <a:rPr lang="en-US" sz="2400" b="1" dirty="0" smtClean="0">
                <a:sym typeface="Symbol" pitchFamily="18" charset="2"/>
              </a:rPr>
              <a:t>from left</a:t>
            </a:r>
            <a:r>
              <a:rPr lang="cs-CZ" sz="2400" b="1" dirty="0" smtClean="0">
                <a:sym typeface="Symbol" pitchFamily="18" charset="2"/>
              </a:rPr>
              <a:t>. </a:t>
            </a:r>
            <a:r>
              <a:rPr lang="en-US" sz="2400" b="1" dirty="0" smtClean="0">
                <a:sym typeface="Symbol" pitchFamily="18" charset="2"/>
              </a:rPr>
              <a:t>Results</a:t>
            </a:r>
            <a:endParaRPr lang="cs-CZ" sz="2400" b="1" dirty="0">
              <a:sym typeface="Symbol" pitchFamily="18" charset="2"/>
            </a:endParaRPr>
          </a:p>
        </p:txBody>
      </p:sp>
      <p:sp>
        <p:nvSpPr>
          <p:cNvPr id="2" name="TextovéPole 1"/>
          <p:cNvSpPr txBox="1"/>
          <p:nvPr/>
        </p:nvSpPr>
        <p:spPr>
          <a:xfrm>
            <a:off x="2548991" y="844096"/>
            <a:ext cx="4365724" cy="1169551"/>
          </a:xfrm>
          <a:prstGeom prst="rect">
            <a:avLst/>
          </a:prstGeom>
          <a:noFill/>
        </p:spPr>
        <p:txBody>
          <a:bodyPr wrap="square" rtlCol="0">
            <a:spAutoFit/>
          </a:bodyPr>
          <a:lstStyle/>
          <a:p>
            <a:r>
              <a:rPr lang="en-US" sz="1000" dirty="0"/>
              <a:t>% white </a:t>
            </a:r>
            <a:r>
              <a:rPr lang="en-US" sz="1000" dirty="0" err="1"/>
              <a:t>metzner</a:t>
            </a:r>
            <a:r>
              <a:rPr lang="en-US" sz="1000" dirty="0"/>
              <a:t>  - velocities</a:t>
            </a:r>
          </a:p>
          <a:p>
            <a:r>
              <a:rPr lang="en-US" sz="1000" dirty="0" smtClean="0"/>
              <a:t>% </a:t>
            </a:r>
            <a:r>
              <a:rPr lang="en-US" sz="1000" dirty="0" err="1"/>
              <a:t>rychlosti</a:t>
            </a:r>
            <a:r>
              <a:rPr lang="en-US" sz="1000" dirty="0"/>
              <a:t> </a:t>
            </a:r>
            <a:r>
              <a:rPr lang="en-US" sz="1000" dirty="0" err="1"/>
              <a:t>ux</a:t>
            </a:r>
            <a:r>
              <a:rPr lang="en-US" sz="1000" dirty="0"/>
              <a:t>(1:nx,1:ny),</a:t>
            </a:r>
            <a:r>
              <a:rPr lang="en-US" sz="1000" dirty="0" err="1"/>
              <a:t>uy</a:t>
            </a:r>
            <a:r>
              <a:rPr lang="en-US" sz="1000" dirty="0"/>
              <a:t>(1:nx,1:ny), </a:t>
            </a:r>
          </a:p>
          <a:p>
            <a:r>
              <a:rPr lang="en-US" sz="1000" dirty="0"/>
              <a:t>% </a:t>
            </a:r>
            <a:r>
              <a:rPr lang="en-US" sz="1000" dirty="0" err="1" smtClean="0"/>
              <a:t>derivac</a:t>
            </a:r>
            <a:r>
              <a:rPr lang="cs-CZ" sz="1000" dirty="0" smtClean="0"/>
              <a:t>e</a:t>
            </a:r>
            <a:r>
              <a:rPr lang="en-US" sz="1000" dirty="0" smtClean="0"/>
              <a:t> </a:t>
            </a:r>
            <a:r>
              <a:rPr lang="en-US" sz="1000" dirty="0" err="1"/>
              <a:t>duxdksi</a:t>
            </a:r>
            <a:r>
              <a:rPr lang="en-US" sz="1000" dirty="0"/>
              <a:t>(1:nx,1:ny), </a:t>
            </a:r>
            <a:r>
              <a:rPr lang="en-US" sz="1000" dirty="0" err="1"/>
              <a:t>duxdeta</a:t>
            </a:r>
            <a:r>
              <a:rPr lang="en-US" sz="1000" dirty="0"/>
              <a:t>(1:nx,1:ny), </a:t>
            </a:r>
            <a:r>
              <a:rPr lang="en-US" sz="1000" dirty="0" err="1"/>
              <a:t>duydksi</a:t>
            </a:r>
            <a:r>
              <a:rPr lang="en-US" sz="1000" dirty="0"/>
              <a:t>(1:nx,1:ny), </a:t>
            </a:r>
            <a:r>
              <a:rPr lang="en-US" sz="1000" dirty="0" err="1"/>
              <a:t>duydeta</a:t>
            </a:r>
            <a:r>
              <a:rPr lang="en-US" sz="1000" dirty="0"/>
              <a:t>(1:nx,1:ny)</a:t>
            </a:r>
          </a:p>
          <a:p>
            <a:r>
              <a:rPr lang="en-US" sz="1000" dirty="0"/>
              <a:t>% </a:t>
            </a:r>
            <a:r>
              <a:rPr lang="en-US" sz="1000" dirty="0" err="1" smtClean="0"/>
              <a:t>duxdx</a:t>
            </a:r>
            <a:r>
              <a:rPr lang="en-US" sz="1000" dirty="0" smtClean="0"/>
              <a:t>(1:nx,1:ny</a:t>
            </a:r>
            <a:r>
              <a:rPr lang="en-US" sz="1000" dirty="0"/>
              <a:t>), </a:t>
            </a:r>
            <a:r>
              <a:rPr lang="en-US" sz="1000" dirty="0" err="1"/>
              <a:t>duxdy</a:t>
            </a:r>
            <a:r>
              <a:rPr lang="en-US" sz="1000" dirty="0"/>
              <a:t>(1:nx,1:ny), </a:t>
            </a:r>
            <a:r>
              <a:rPr lang="en-US" sz="1000" dirty="0" err="1"/>
              <a:t>duydy</a:t>
            </a:r>
            <a:r>
              <a:rPr lang="en-US" sz="1000" dirty="0"/>
              <a:t>(1:nx,1:ny), </a:t>
            </a:r>
            <a:r>
              <a:rPr lang="en-US" sz="1000" dirty="0" err="1"/>
              <a:t>duydx</a:t>
            </a:r>
            <a:r>
              <a:rPr lang="en-US" sz="1000" dirty="0"/>
              <a:t>(1:nx,1:ny)</a:t>
            </a:r>
          </a:p>
          <a:p>
            <a:r>
              <a:rPr lang="en-US" sz="1000" dirty="0"/>
              <a:t>% </a:t>
            </a:r>
            <a:r>
              <a:rPr lang="en-US" sz="1000" dirty="0" err="1"/>
              <a:t>viskozity</a:t>
            </a:r>
            <a:r>
              <a:rPr lang="en-US" sz="1000" dirty="0"/>
              <a:t> </a:t>
            </a:r>
            <a:r>
              <a:rPr lang="en-US" sz="1000" dirty="0" err="1"/>
              <a:t>mju</a:t>
            </a:r>
            <a:r>
              <a:rPr lang="en-US" sz="1000" dirty="0"/>
              <a:t>(1:nx,1:ny)</a:t>
            </a:r>
          </a:p>
          <a:p>
            <a:r>
              <a:rPr lang="en-US" sz="1000" dirty="0" smtClean="0"/>
              <a:t>% </a:t>
            </a:r>
            <a:r>
              <a:rPr lang="en-US" sz="1000" dirty="0"/>
              <a:t>beta, dl, h0, n, </a:t>
            </a:r>
            <a:r>
              <a:rPr lang="en-US" sz="1000" dirty="0" err="1" smtClean="0"/>
              <a:t>vdot</a:t>
            </a:r>
            <a:r>
              <a:rPr lang="cs-CZ" sz="1000" dirty="0" smtClean="0"/>
              <a:t>, </a:t>
            </a:r>
            <a:r>
              <a:rPr lang="en-US" sz="1000" dirty="0" smtClean="0"/>
              <a:t>K </a:t>
            </a:r>
            <a:r>
              <a:rPr lang="en-US" sz="1000" dirty="0"/>
              <a:t>G </a:t>
            </a:r>
            <a:r>
              <a:rPr lang="en-US" sz="1000" dirty="0" err="1"/>
              <a:t>koeficient</a:t>
            </a:r>
            <a:r>
              <a:rPr lang="en-US" sz="1000" dirty="0"/>
              <a:t> </a:t>
            </a:r>
            <a:r>
              <a:rPr lang="en-US" sz="1000" dirty="0" err="1"/>
              <a:t>konzistence</a:t>
            </a:r>
            <a:r>
              <a:rPr lang="en-US" sz="1000" dirty="0"/>
              <a:t> a </a:t>
            </a:r>
            <a:r>
              <a:rPr lang="en-US" sz="1000" dirty="0" err="1"/>
              <a:t>modul</a:t>
            </a:r>
            <a:r>
              <a:rPr lang="en-US" sz="1000" dirty="0"/>
              <a:t> </a:t>
            </a:r>
            <a:r>
              <a:rPr lang="en-US" sz="1000" dirty="0" smtClean="0"/>
              <a:t>G</a:t>
            </a:r>
            <a:endParaRPr lang="cs-CZ" sz="1000" dirty="0" smtClean="0"/>
          </a:p>
        </p:txBody>
      </p:sp>
      <p:sp>
        <p:nvSpPr>
          <p:cNvPr id="5" name="TextovéPole 4"/>
          <p:cNvSpPr txBox="1"/>
          <p:nvPr/>
        </p:nvSpPr>
        <p:spPr>
          <a:xfrm>
            <a:off x="6789766" y="612513"/>
            <a:ext cx="2191996" cy="5940088"/>
          </a:xfrm>
          <a:prstGeom prst="rect">
            <a:avLst/>
          </a:prstGeom>
          <a:noFill/>
        </p:spPr>
        <p:txBody>
          <a:bodyPr wrap="square" rtlCol="0">
            <a:spAutoFit/>
          </a:bodyPr>
          <a:lstStyle/>
          <a:p>
            <a:r>
              <a:rPr lang="en-US" sz="1000" dirty="0"/>
              <a:t>%main white-</a:t>
            </a:r>
            <a:r>
              <a:rPr lang="en-US" sz="1000" dirty="0" err="1"/>
              <a:t>metzner</a:t>
            </a:r>
            <a:endParaRPr lang="en-US" sz="1000" dirty="0"/>
          </a:p>
          <a:p>
            <a:r>
              <a:rPr lang="en-US" sz="1000" dirty="0"/>
              <a:t>clear all;</a:t>
            </a:r>
          </a:p>
          <a:p>
            <a:r>
              <a:rPr lang="en-US" sz="1000" dirty="0" smtClean="0"/>
              <a:t>K=100</a:t>
            </a:r>
            <a:r>
              <a:rPr lang="en-US" sz="1000" dirty="0"/>
              <a:t>;</a:t>
            </a:r>
          </a:p>
          <a:p>
            <a:r>
              <a:rPr lang="en-US" sz="1000" dirty="0"/>
              <a:t>n=0.5;</a:t>
            </a:r>
          </a:p>
          <a:p>
            <a:r>
              <a:rPr lang="en-US" sz="1000" dirty="0" err="1"/>
              <a:t>nx</a:t>
            </a:r>
            <a:r>
              <a:rPr lang="en-US" sz="1000" dirty="0"/>
              <a:t>=59;</a:t>
            </a:r>
          </a:p>
          <a:p>
            <a:r>
              <a:rPr lang="en-US" sz="1000" dirty="0" err="1"/>
              <a:t>ny</a:t>
            </a:r>
            <a:r>
              <a:rPr lang="en-US" sz="1000" dirty="0"/>
              <a:t>=37;</a:t>
            </a:r>
          </a:p>
          <a:p>
            <a:r>
              <a:rPr lang="en-US" sz="1000" dirty="0"/>
              <a:t>dl=0.2;</a:t>
            </a:r>
          </a:p>
          <a:p>
            <a:r>
              <a:rPr lang="en-US" sz="1000" dirty="0"/>
              <a:t>h=0.005;</a:t>
            </a:r>
          </a:p>
          <a:p>
            <a:r>
              <a:rPr lang="en-US" sz="1000" dirty="0"/>
              <a:t>h0=h;</a:t>
            </a:r>
          </a:p>
          <a:p>
            <a:r>
              <a:rPr lang="en-US" sz="1000" dirty="0"/>
              <a:t>dh=0.004;</a:t>
            </a:r>
          </a:p>
          <a:p>
            <a:r>
              <a:rPr lang="en-US" sz="1000" dirty="0"/>
              <a:t>um=0.1;</a:t>
            </a:r>
          </a:p>
          <a:p>
            <a:r>
              <a:rPr lang="en-US" sz="1000" dirty="0" err="1"/>
              <a:t>vdot</a:t>
            </a:r>
            <a:r>
              <a:rPr lang="en-US" sz="1000" dirty="0"/>
              <a:t>=um*h0*(n+1)/(2*n+1)</a:t>
            </a:r>
          </a:p>
          <a:p>
            <a:r>
              <a:rPr lang="en-US" sz="1000" dirty="0" smtClean="0"/>
              <a:t>G=5000 </a:t>
            </a:r>
            <a:endParaRPr lang="en-US" sz="1000" dirty="0"/>
          </a:p>
          <a:p>
            <a:r>
              <a:rPr lang="en-US" sz="1000" dirty="0"/>
              <a:t>beta=0;</a:t>
            </a:r>
          </a:p>
          <a:p>
            <a:r>
              <a:rPr lang="en-US" sz="1000" dirty="0" err="1"/>
              <a:t>uxy</a:t>
            </a:r>
            <a:r>
              <a:rPr lang="en-US" sz="1000" dirty="0"/>
              <a:t>;</a:t>
            </a:r>
          </a:p>
          <a:p>
            <a:r>
              <a:rPr lang="en-US" sz="1000" dirty="0"/>
              <a:t>for </a:t>
            </a:r>
            <a:r>
              <a:rPr lang="en-US" sz="1000" dirty="0" err="1"/>
              <a:t>i</a:t>
            </a:r>
            <a:r>
              <a:rPr lang="en-US" sz="1000" dirty="0"/>
              <a:t>=1:nx</a:t>
            </a:r>
          </a:p>
          <a:p>
            <a:r>
              <a:rPr lang="en-US" sz="1000" dirty="0"/>
              <a:t>    pp(</a:t>
            </a:r>
            <a:r>
              <a:rPr lang="en-US" sz="1000" dirty="0" err="1"/>
              <a:t>i</a:t>
            </a:r>
            <a:r>
              <a:rPr lang="en-US" sz="1000" dirty="0"/>
              <a:t>)=</a:t>
            </a:r>
            <a:r>
              <a:rPr lang="en-US" sz="1000" dirty="0" err="1"/>
              <a:t>pav</a:t>
            </a:r>
            <a:r>
              <a:rPr lang="en-US" sz="1000" dirty="0"/>
              <a:t>(</a:t>
            </a:r>
            <a:r>
              <a:rPr lang="en-US" sz="1000" dirty="0" err="1"/>
              <a:t>i</a:t>
            </a:r>
            <a:r>
              <a:rPr lang="en-US" sz="1000" dirty="0"/>
              <a:t>);</a:t>
            </a:r>
          </a:p>
          <a:p>
            <a:r>
              <a:rPr lang="en-US" sz="1000" dirty="0"/>
              <a:t>    x(</a:t>
            </a:r>
            <a:r>
              <a:rPr lang="en-US" sz="1000" dirty="0" err="1"/>
              <a:t>i</a:t>
            </a:r>
            <a:r>
              <a:rPr lang="en-US" sz="1000" dirty="0"/>
              <a:t>)=(i-1)*dl/(nx-1);</a:t>
            </a:r>
          </a:p>
          <a:p>
            <a:r>
              <a:rPr lang="en-US" sz="1000" dirty="0"/>
              <a:t>end</a:t>
            </a:r>
          </a:p>
          <a:p>
            <a:r>
              <a:rPr lang="en-US" sz="1000" dirty="0"/>
              <a:t>beta=-dh/h0;</a:t>
            </a:r>
          </a:p>
          <a:p>
            <a:r>
              <a:rPr lang="en-US" sz="1000" dirty="0" err="1"/>
              <a:t>uxy</a:t>
            </a:r>
            <a:r>
              <a:rPr lang="en-US" sz="1000" dirty="0"/>
              <a:t>;</a:t>
            </a:r>
          </a:p>
          <a:p>
            <a:r>
              <a:rPr lang="en-US" sz="1000" dirty="0" err="1"/>
              <a:t>ig</a:t>
            </a:r>
            <a:r>
              <a:rPr lang="en-US" sz="1000" dirty="0"/>
              <a:t>=</a:t>
            </a:r>
            <a:r>
              <a:rPr lang="en-US" sz="1000" dirty="0" err="1"/>
              <a:t>nx</a:t>
            </a:r>
            <a:r>
              <a:rPr lang="en-US" sz="1000" dirty="0"/>
              <a:t>;</a:t>
            </a:r>
          </a:p>
          <a:p>
            <a:r>
              <a:rPr lang="en-US" sz="1000" dirty="0"/>
              <a:t>ig0=</a:t>
            </a:r>
            <a:r>
              <a:rPr lang="en-US" sz="1000" dirty="0" err="1"/>
              <a:t>ig</a:t>
            </a:r>
            <a:r>
              <a:rPr lang="en-US" sz="1000" dirty="0"/>
              <a:t>;</a:t>
            </a:r>
          </a:p>
          <a:p>
            <a:r>
              <a:rPr lang="en-US" sz="1000" dirty="0"/>
              <a:t>for </a:t>
            </a:r>
            <a:r>
              <a:rPr lang="en-US" sz="1000" dirty="0" err="1"/>
              <a:t>i</a:t>
            </a:r>
            <a:r>
              <a:rPr lang="en-US" sz="1000" dirty="0"/>
              <a:t>=2:nx</a:t>
            </a:r>
          </a:p>
          <a:p>
            <a:r>
              <a:rPr lang="en-US" sz="1000" dirty="0"/>
              <a:t>    </a:t>
            </a:r>
            <a:r>
              <a:rPr lang="en-US" sz="1000" dirty="0" err="1"/>
              <a:t>ig</a:t>
            </a:r>
            <a:r>
              <a:rPr lang="en-US" sz="1000" dirty="0"/>
              <a:t>=ig+1;</a:t>
            </a:r>
          </a:p>
          <a:p>
            <a:r>
              <a:rPr lang="en-US" sz="1000" dirty="0"/>
              <a:t>    pp(</a:t>
            </a:r>
            <a:r>
              <a:rPr lang="en-US" sz="1000" dirty="0" err="1"/>
              <a:t>ig</a:t>
            </a:r>
            <a:r>
              <a:rPr lang="en-US" sz="1000" dirty="0"/>
              <a:t>)=</a:t>
            </a:r>
            <a:r>
              <a:rPr lang="en-US" sz="1000" dirty="0" err="1"/>
              <a:t>pav</a:t>
            </a:r>
            <a:r>
              <a:rPr lang="en-US" sz="1000" dirty="0"/>
              <a:t>(</a:t>
            </a:r>
            <a:r>
              <a:rPr lang="en-US" sz="1000" dirty="0" err="1"/>
              <a:t>i</a:t>
            </a:r>
            <a:r>
              <a:rPr lang="en-US" sz="1000" dirty="0"/>
              <a:t>);</a:t>
            </a:r>
          </a:p>
          <a:p>
            <a:r>
              <a:rPr lang="en-US" sz="1000" dirty="0"/>
              <a:t>    x(</a:t>
            </a:r>
            <a:r>
              <a:rPr lang="en-US" sz="1000" dirty="0" err="1"/>
              <a:t>ig</a:t>
            </a:r>
            <a:r>
              <a:rPr lang="en-US" sz="1000" dirty="0"/>
              <a:t>)=(ig-1)*dl/(nx-1);</a:t>
            </a:r>
          </a:p>
          <a:p>
            <a:r>
              <a:rPr lang="en-US" sz="1000" dirty="0"/>
              <a:t>end</a:t>
            </a:r>
          </a:p>
          <a:p>
            <a:r>
              <a:rPr lang="en-US" sz="1000" dirty="0"/>
              <a:t>ig1=</a:t>
            </a:r>
            <a:r>
              <a:rPr lang="en-US" sz="1000" dirty="0" err="1"/>
              <a:t>ig</a:t>
            </a:r>
            <a:r>
              <a:rPr lang="en-US" sz="1000" dirty="0"/>
              <a:t>;</a:t>
            </a:r>
          </a:p>
          <a:p>
            <a:r>
              <a:rPr lang="en-US" sz="1000" dirty="0"/>
              <a:t>h0=h-dh;</a:t>
            </a:r>
          </a:p>
          <a:p>
            <a:r>
              <a:rPr lang="en-US" sz="1000" dirty="0"/>
              <a:t>beta=dh/h0;</a:t>
            </a:r>
          </a:p>
          <a:p>
            <a:r>
              <a:rPr lang="en-US" sz="1000" dirty="0" err="1"/>
              <a:t>uxy</a:t>
            </a:r>
            <a:r>
              <a:rPr lang="en-US" sz="1000" dirty="0"/>
              <a:t>;</a:t>
            </a:r>
          </a:p>
          <a:p>
            <a:r>
              <a:rPr lang="en-US" sz="1000" dirty="0"/>
              <a:t>for </a:t>
            </a:r>
            <a:r>
              <a:rPr lang="en-US" sz="1000" dirty="0" err="1"/>
              <a:t>i</a:t>
            </a:r>
            <a:r>
              <a:rPr lang="en-US" sz="1000" dirty="0"/>
              <a:t>=2:nx</a:t>
            </a:r>
          </a:p>
          <a:p>
            <a:r>
              <a:rPr lang="en-US" sz="1000" dirty="0"/>
              <a:t>    </a:t>
            </a:r>
            <a:r>
              <a:rPr lang="en-US" sz="1000" dirty="0" err="1"/>
              <a:t>ig</a:t>
            </a:r>
            <a:r>
              <a:rPr lang="en-US" sz="1000" dirty="0"/>
              <a:t>=ig+1;</a:t>
            </a:r>
          </a:p>
          <a:p>
            <a:r>
              <a:rPr lang="en-US" sz="1000" dirty="0"/>
              <a:t>    pp(</a:t>
            </a:r>
            <a:r>
              <a:rPr lang="en-US" sz="1000" dirty="0" err="1"/>
              <a:t>ig</a:t>
            </a:r>
            <a:r>
              <a:rPr lang="en-US" sz="1000" dirty="0"/>
              <a:t>)=</a:t>
            </a:r>
            <a:r>
              <a:rPr lang="en-US" sz="1000" dirty="0" err="1"/>
              <a:t>pav</a:t>
            </a:r>
            <a:r>
              <a:rPr lang="en-US" sz="1000" dirty="0"/>
              <a:t>(</a:t>
            </a:r>
            <a:r>
              <a:rPr lang="en-US" sz="1000" dirty="0" err="1"/>
              <a:t>i</a:t>
            </a:r>
            <a:r>
              <a:rPr lang="en-US" sz="1000" dirty="0"/>
              <a:t>);</a:t>
            </a:r>
          </a:p>
          <a:p>
            <a:r>
              <a:rPr lang="en-US" sz="1000" dirty="0"/>
              <a:t>    x(</a:t>
            </a:r>
            <a:r>
              <a:rPr lang="en-US" sz="1000" dirty="0" err="1"/>
              <a:t>ig</a:t>
            </a:r>
            <a:r>
              <a:rPr lang="en-US" sz="1000" dirty="0"/>
              <a:t>)=(ig-1)*dl/(nx-1);</a:t>
            </a:r>
          </a:p>
          <a:p>
            <a:r>
              <a:rPr lang="en-US" sz="1000" dirty="0"/>
              <a:t>end</a:t>
            </a:r>
          </a:p>
          <a:p>
            <a:r>
              <a:rPr lang="en-US" sz="1000" dirty="0"/>
              <a:t>ig2=</a:t>
            </a:r>
            <a:r>
              <a:rPr lang="en-US" sz="1000" dirty="0" err="1"/>
              <a:t>ig</a:t>
            </a:r>
            <a:r>
              <a:rPr lang="en-US" sz="1000" dirty="0" smtClean="0"/>
              <a:t>;</a:t>
            </a:r>
            <a:endParaRPr lang="en-US" sz="1000" dirty="0"/>
          </a:p>
        </p:txBody>
      </p:sp>
      <p:sp>
        <p:nvSpPr>
          <p:cNvPr id="11" name="TextovéPole 10"/>
          <p:cNvSpPr txBox="1"/>
          <p:nvPr/>
        </p:nvSpPr>
        <p:spPr>
          <a:xfrm>
            <a:off x="8464269" y="612513"/>
            <a:ext cx="3727731" cy="2400657"/>
          </a:xfrm>
          <a:prstGeom prst="rect">
            <a:avLst/>
          </a:prstGeom>
          <a:noFill/>
        </p:spPr>
        <p:txBody>
          <a:bodyPr wrap="square" rtlCol="0">
            <a:spAutoFit/>
          </a:bodyPr>
          <a:lstStyle/>
          <a:p>
            <a:r>
              <a:rPr lang="en-US" sz="1000" dirty="0"/>
              <a:t>figure(1)</a:t>
            </a:r>
          </a:p>
          <a:p>
            <a:r>
              <a:rPr lang="en-US" sz="1000" dirty="0"/>
              <a:t>plot(x(1:ig2),pp(1:ig2))</a:t>
            </a:r>
          </a:p>
          <a:p>
            <a:r>
              <a:rPr lang="en-US" sz="1000" dirty="0"/>
              <a:t>hold on</a:t>
            </a:r>
          </a:p>
          <a:p>
            <a:r>
              <a:rPr lang="en-US" sz="1000" dirty="0"/>
              <a:t>plot(x(ig0),pp(ig0),'</a:t>
            </a:r>
            <a:r>
              <a:rPr lang="en-US" sz="1000" dirty="0" err="1"/>
              <a:t>ro</a:t>
            </a:r>
            <a:r>
              <a:rPr lang="en-US" sz="1000" dirty="0"/>
              <a:t>')</a:t>
            </a:r>
          </a:p>
          <a:p>
            <a:r>
              <a:rPr lang="en-US" sz="1000" dirty="0"/>
              <a:t>plot(x(ig1),pp(ig1),'</a:t>
            </a:r>
            <a:r>
              <a:rPr lang="en-US" sz="1000" dirty="0" err="1"/>
              <a:t>ro</a:t>
            </a:r>
            <a:r>
              <a:rPr lang="en-US" sz="1000" dirty="0"/>
              <a:t>')</a:t>
            </a:r>
          </a:p>
          <a:p>
            <a:r>
              <a:rPr lang="en-US" sz="1000" dirty="0"/>
              <a:t>plot(x(ig2),pp(ig2),'</a:t>
            </a:r>
            <a:r>
              <a:rPr lang="en-US" sz="1000" dirty="0" err="1"/>
              <a:t>ro</a:t>
            </a:r>
            <a:r>
              <a:rPr lang="en-US" sz="1000" dirty="0"/>
              <a:t>')</a:t>
            </a:r>
          </a:p>
          <a:p>
            <a:r>
              <a:rPr lang="en-US" sz="1000" dirty="0"/>
              <a:t>d1=pp(ig0)-pp(ig1);</a:t>
            </a:r>
          </a:p>
          <a:p>
            <a:r>
              <a:rPr lang="en-US" sz="1000" dirty="0"/>
              <a:t>d2=pp(ig1)-pp(ig2);</a:t>
            </a:r>
          </a:p>
          <a:p>
            <a:r>
              <a:rPr lang="en-US" sz="1000" dirty="0" err="1"/>
              <a:t>drel</a:t>
            </a:r>
            <a:r>
              <a:rPr lang="en-US" sz="1000" dirty="0"/>
              <a:t>=(d1-d2)/max(abs(d1),abs(d2));</a:t>
            </a:r>
          </a:p>
          <a:p>
            <a:r>
              <a:rPr lang="en-US" sz="1000" dirty="0" err="1"/>
              <a:t>disp</a:t>
            </a:r>
            <a:r>
              <a:rPr lang="en-US" sz="1000" dirty="0"/>
              <a:t>(</a:t>
            </a:r>
            <a:r>
              <a:rPr lang="en-US" sz="1000" dirty="0" err="1"/>
              <a:t>sprintf</a:t>
            </a:r>
            <a:r>
              <a:rPr lang="en-US" sz="1000" dirty="0"/>
              <a:t>('</a:t>
            </a:r>
            <a:r>
              <a:rPr lang="en-US" sz="1000" dirty="0" err="1"/>
              <a:t>dp</a:t>
            </a:r>
            <a:r>
              <a:rPr lang="en-US" sz="1000" dirty="0"/>
              <a:t> </a:t>
            </a:r>
            <a:r>
              <a:rPr lang="en-US" sz="1000" dirty="0" err="1"/>
              <a:t>conv</a:t>
            </a:r>
            <a:r>
              <a:rPr lang="en-US" sz="1000" dirty="0"/>
              <a:t>=%0.5g  </a:t>
            </a:r>
            <a:r>
              <a:rPr lang="en-US" sz="1000" dirty="0" err="1"/>
              <a:t>dp</a:t>
            </a:r>
            <a:r>
              <a:rPr lang="en-US" sz="1000" dirty="0"/>
              <a:t> div=%0.5g   </a:t>
            </a:r>
            <a:r>
              <a:rPr lang="en-US" sz="1000" dirty="0" err="1"/>
              <a:t>dif</a:t>
            </a:r>
            <a:r>
              <a:rPr lang="en-US" sz="1000" dirty="0"/>
              <a:t>=%0.5g',d1,d2,drel));</a:t>
            </a:r>
          </a:p>
          <a:p>
            <a:r>
              <a:rPr lang="en-US" sz="1000" dirty="0"/>
              <a:t>title(</a:t>
            </a:r>
            <a:r>
              <a:rPr lang="en-US" sz="1000" dirty="0" err="1"/>
              <a:t>sprintf</a:t>
            </a:r>
            <a:r>
              <a:rPr lang="en-US" sz="1000" dirty="0"/>
              <a:t>('G=%0.5g    diff=%0.5g  </a:t>
            </a:r>
            <a:r>
              <a:rPr lang="en-US" sz="1000" dirty="0" err="1"/>
              <a:t>Vdot</a:t>
            </a:r>
            <a:r>
              <a:rPr lang="en-US" sz="1000" dirty="0"/>
              <a:t>=%0.3g',G,drel,vdot))</a:t>
            </a:r>
          </a:p>
          <a:p>
            <a:r>
              <a:rPr lang="en-US" sz="1000" dirty="0" err="1"/>
              <a:t>xlabel</a:t>
            </a:r>
            <a:r>
              <a:rPr lang="en-US" sz="1000" dirty="0"/>
              <a:t>('x [m]')</a:t>
            </a:r>
          </a:p>
          <a:p>
            <a:r>
              <a:rPr lang="en-US" sz="1000" dirty="0" err="1"/>
              <a:t>ylabel</a:t>
            </a:r>
            <a:r>
              <a:rPr lang="en-US" sz="1000" dirty="0"/>
              <a:t>('p [Pa]')</a:t>
            </a:r>
          </a:p>
          <a:p>
            <a:endParaRPr lang="en-US" sz="1000" dirty="0"/>
          </a:p>
        </p:txBody>
      </p:sp>
      <p:pic>
        <p:nvPicPr>
          <p:cNvPr id="12" name="Obrázek 11"/>
          <p:cNvPicPr>
            <a:picLocks noChangeAspect="1"/>
          </p:cNvPicPr>
          <p:nvPr/>
        </p:nvPicPr>
        <p:blipFill>
          <a:blip r:embed="rId3"/>
          <a:stretch>
            <a:fillRect/>
          </a:stretch>
        </p:blipFill>
        <p:spPr>
          <a:xfrm>
            <a:off x="194452" y="3681413"/>
            <a:ext cx="4230852" cy="3176587"/>
          </a:xfrm>
          <a:prstGeom prst="rect">
            <a:avLst/>
          </a:prstGeom>
        </p:spPr>
      </p:pic>
      <p:sp>
        <p:nvSpPr>
          <p:cNvPr id="3" name="TextovéPole 2"/>
          <p:cNvSpPr txBox="1"/>
          <p:nvPr/>
        </p:nvSpPr>
        <p:spPr>
          <a:xfrm>
            <a:off x="898217" y="5823315"/>
            <a:ext cx="5891550" cy="646331"/>
          </a:xfrm>
          <a:prstGeom prst="rect">
            <a:avLst/>
          </a:prstGeom>
          <a:solidFill>
            <a:schemeClr val="bg1"/>
          </a:solidFill>
        </p:spPr>
        <p:txBody>
          <a:bodyPr wrap="square" rtlCol="0">
            <a:spAutoFit/>
          </a:bodyPr>
          <a:lstStyle/>
          <a:p>
            <a:r>
              <a:rPr lang="en-US" dirty="0"/>
              <a:t>Peek pressure on the axis of the channel is about an approximation error</a:t>
            </a:r>
          </a:p>
        </p:txBody>
      </p:sp>
      <p:sp>
        <p:nvSpPr>
          <p:cNvPr id="6" name="Zástupný symbol pro číslo snímku 5"/>
          <p:cNvSpPr>
            <a:spLocks noGrp="1"/>
          </p:cNvSpPr>
          <p:nvPr>
            <p:ph type="sldNum" sz="quarter" idx="12"/>
          </p:nvPr>
        </p:nvSpPr>
        <p:spPr/>
        <p:txBody>
          <a:bodyPr/>
          <a:lstStyle/>
          <a:p>
            <a:pPr>
              <a:defRPr/>
            </a:pPr>
            <a:fld id="{B5B76BE2-068B-4195-97D5-A58FFC9B4249}" type="slidenum">
              <a:rPr lang="en-US" smtClean="0"/>
              <a:pPr>
                <a:defRPr/>
              </a:pPr>
              <a:t>12</a:t>
            </a:fld>
            <a:endParaRPr lang="en-US"/>
          </a:p>
        </p:txBody>
      </p:sp>
      <p:sp>
        <p:nvSpPr>
          <p:cNvPr id="14" name="TextovéPole 13"/>
          <p:cNvSpPr txBox="1"/>
          <p:nvPr/>
        </p:nvSpPr>
        <p:spPr>
          <a:xfrm>
            <a:off x="6271404" y="603511"/>
            <a:ext cx="5354127" cy="400110"/>
          </a:xfrm>
          <a:prstGeom prst="rect">
            <a:avLst/>
          </a:prstGeom>
          <a:solidFill>
            <a:schemeClr val="bg1">
              <a:lumMod val="95000"/>
            </a:schemeClr>
          </a:solidFill>
        </p:spPr>
        <p:txBody>
          <a:bodyPr wrap="square" rtlCol="0">
            <a:spAutoFit/>
          </a:bodyPr>
          <a:lstStyle/>
          <a:p>
            <a:r>
              <a:rPr lang="en-US" sz="2000" b="1" dirty="0" smtClean="0">
                <a:solidFill>
                  <a:srgbClr val="FF0000"/>
                </a:solidFill>
              </a:rPr>
              <a:t>Only</a:t>
            </a:r>
            <a:r>
              <a:rPr lang="cs-CZ" sz="2000" b="1" dirty="0" smtClean="0">
                <a:solidFill>
                  <a:srgbClr val="FF0000"/>
                </a:solidFill>
              </a:rPr>
              <a:t> INFO </a:t>
            </a:r>
            <a:r>
              <a:rPr lang="en-US" sz="2000" b="1" dirty="0" smtClean="0">
                <a:solidFill>
                  <a:srgbClr val="FF0000"/>
                </a:solidFill>
              </a:rPr>
              <a:t>old presentation</a:t>
            </a:r>
            <a:r>
              <a:rPr lang="cs-CZ" sz="2000" b="1" dirty="0" smtClean="0">
                <a:solidFill>
                  <a:srgbClr val="FF0000"/>
                </a:solidFill>
              </a:rPr>
              <a:t> RZ8 (</a:t>
            </a:r>
            <a:r>
              <a:rPr lang="en-US" sz="2000" b="1" dirty="0" smtClean="0">
                <a:solidFill>
                  <a:srgbClr val="FF0000"/>
                </a:solidFill>
              </a:rPr>
              <a:t>skip</a:t>
            </a:r>
            <a:r>
              <a:rPr lang="cs-CZ" sz="2000" b="1" dirty="0" smtClean="0">
                <a:solidFill>
                  <a:srgbClr val="FF0000"/>
                </a:solidFill>
              </a:rPr>
              <a:t>)</a:t>
            </a:r>
            <a:endParaRPr lang="en-US" sz="2000" b="1" dirty="0">
              <a:solidFill>
                <a:srgbClr val="FF0000"/>
              </a:solidFill>
            </a:endParaRPr>
          </a:p>
        </p:txBody>
      </p:sp>
    </p:spTree>
    <p:extLst>
      <p:ext uri="{BB962C8B-B14F-4D97-AF65-F5344CB8AC3E}">
        <p14:creationId xmlns:p14="http://schemas.microsoft.com/office/powerpoint/2010/main" val="3508584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wrap="square">
            <a:spAutoFit/>
          </a:bodyPr>
          <a:lstStyle/>
          <a:p>
            <a:pPr>
              <a:spcBef>
                <a:spcPct val="50000"/>
              </a:spcBef>
            </a:pPr>
            <a:r>
              <a:rPr lang="cs-CZ" sz="2400" b="1" dirty="0" smtClean="0">
                <a:sym typeface="Symbol" pitchFamily="18" charset="2"/>
              </a:rPr>
              <a:t>        </a:t>
            </a:r>
            <a:r>
              <a:rPr lang="cs-CZ" sz="2400" b="1" dirty="0" err="1" smtClean="0">
                <a:sym typeface="Symbol" pitchFamily="18" charset="2"/>
              </a:rPr>
              <a:t>Axi</a:t>
            </a:r>
            <a:r>
              <a:rPr lang="en-US" sz="2400" b="1" dirty="0" smtClean="0">
                <a:sym typeface="Symbol" pitchFamily="18" charset="2"/>
              </a:rPr>
              <a:t>al pressure profiles</a:t>
            </a:r>
            <a:r>
              <a:rPr lang="cs-CZ" sz="2400" b="1" dirty="0" smtClean="0">
                <a:sym typeface="Symbol" pitchFamily="18" charset="2"/>
              </a:rPr>
              <a:t> p(x)       </a:t>
            </a:r>
            <a:r>
              <a:rPr lang="cs-CZ" dirty="0" smtClean="0">
                <a:sym typeface="Symbol" pitchFamily="18" charset="2"/>
              </a:rPr>
              <a:t>(n</a:t>
            </a:r>
            <a:r>
              <a:rPr lang="en-US" dirty="0" smtClean="0">
                <a:sym typeface="Symbol" pitchFamily="18" charset="2"/>
              </a:rPr>
              <a:t>=0.5, K=100, V=0.000375 m</a:t>
            </a:r>
            <a:r>
              <a:rPr lang="en-US" baseline="30000" dirty="0">
                <a:sym typeface="Symbol" pitchFamily="18" charset="2"/>
              </a:rPr>
              <a:t>2</a:t>
            </a:r>
            <a:r>
              <a:rPr lang="en-US" dirty="0" smtClean="0">
                <a:sym typeface="Symbol" pitchFamily="18" charset="2"/>
              </a:rPr>
              <a:t>/s)</a:t>
            </a:r>
            <a:endParaRPr lang="cs-CZ" dirty="0">
              <a:sym typeface="Symbol" pitchFamily="18" charset="2"/>
            </a:endParaRPr>
          </a:p>
        </p:txBody>
      </p:sp>
      <p:pic>
        <p:nvPicPr>
          <p:cNvPr id="4" name="Obrázek 3"/>
          <p:cNvPicPr>
            <a:picLocks noChangeAspect="1"/>
          </p:cNvPicPr>
          <p:nvPr/>
        </p:nvPicPr>
        <p:blipFill>
          <a:blip r:embed="rId2"/>
          <a:stretch>
            <a:fillRect/>
          </a:stretch>
        </p:blipFill>
        <p:spPr>
          <a:xfrm>
            <a:off x="3990043" y="497375"/>
            <a:ext cx="4240775" cy="3184038"/>
          </a:xfrm>
          <a:prstGeom prst="rect">
            <a:avLst/>
          </a:prstGeom>
        </p:spPr>
      </p:pic>
      <p:pic>
        <p:nvPicPr>
          <p:cNvPr id="6" name="Obrázek 5"/>
          <p:cNvPicPr>
            <a:picLocks noChangeAspect="1"/>
          </p:cNvPicPr>
          <p:nvPr/>
        </p:nvPicPr>
        <p:blipFill>
          <a:blip r:embed="rId3"/>
          <a:stretch>
            <a:fillRect/>
          </a:stretch>
        </p:blipFill>
        <p:spPr>
          <a:xfrm>
            <a:off x="7912179" y="483663"/>
            <a:ext cx="4313055" cy="3238307"/>
          </a:xfrm>
          <a:prstGeom prst="rect">
            <a:avLst/>
          </a:prstGeom>
        </p:spPr>
      </p:pic>
      <p:pic>
        <p:nvPicPr>
          <p:cNvPr id="8" name="Obrázek 7"/>
          <p:cNvPicPr>
            <a:picLocks noChangeAspect="1"/>
          </p:cNvPicPr>
          <p:nvPr/>
        </p:nvPicPr>
        <p:blipFill>
          <a:blip r:embed="rId4"/>
          <a:stretch>
            <a:fillRect/>
          </a:stretch>
        </p:blipFill>
        <p:spPr>
          <a:xfrm>
            <a:off x="102620" y="3679393"/>
            <a:ext cx="4326542" cy="3248433"/>
          </a:xfrm>
          <a:prstGeom prst="rect">
            <a:avLst/>
          </a:prstGeom>
        </p:spPr>
      </p:pic>
      <p:pic>
        <p:nvPicPr>
          <p:cNvPr id="9" name="Obrázek 8"/>
          <p:cNvPicPr>
            <a:picLocks noChangeAspect="1"/>
          </p:cNvPicPr>
          <p:nvPr/>
        </p:nvPicPr>
        <p:blipFill>
          <a:blip r:embed="rId5"/>
          <a:stretch>
            <a:fillRect/>
          </a:stretch>
        </p:blipFill>
        <p:spPr>
          <a:xfrm>
            <a:off x="7817168" y="3681413"/>
            <a:ext cx="4290694" cy="3221518"/>
          </a:xfrm>
          <a:prstGeom prst="rect">
            <a:avLst/>
          </a:prstGeom>
        </p:spPr>
      </p:pic>
      <p:pic>
        <p:nvPicPr>
          <p:cNvPr id="3" name="Obrázek 2"/>
          <p:cNvPicPr>
            <a:picLocks noChangeAspect="1"/>
          </p:cNvPicPr>
          <p:nvPr/>
        </p:nvPicPr>
        <p:blipFill>
          <a:blip r:embed="rId6"/>
          <a:stretch>
            <a:fillRect/>
          </a:stretch>
        </p:blipFill>
        <p:spPr>
          <a:xfrm>
            <a:off x="3962227" y="3671497"/>
            <a:ext cx="4337058" cy="3256329"/>
          </a:xfrm>
          <a:prstGeom prst="rect">
            <a:avLst/>
          </a:prstGeom>
        </p:spPr>
      </p:pic>
      <p:pic>
        <p:nvPicPr>
          <p:cNvPr id="7" name="Obrázek 6"/>
          <p:cNvPicPr>
            <a:picLocks noChangeAspect="1"/>
          </p:cNvPicPr>
          <p:nvPr/>
        </p:nvPicPr>
        <p:blipFill>
          <a:blip r:embed="rId7"/>
          <a:stretch>
            <a:fillRect/>
          </a:stretch>
        </p:blipFill>
        <p:spPr>
          <a:xfrm>
            <a:off x="188713" y="491040"/>
            <a:ext cx="4249214" cy="3190374"/>
          </a:xfrm>
          <a:prstGeom prst="rect">
            <a:avLst/>
          </a:prstGeom>
        </p:spPr>
      </p:pic>
      <p:cxnSp>
        <p:nvCxnSpPr>
          <p:cNvPr id="12" name="Přímá spojnice 11"/>
          <p:cNvCxnSpPr/>
          <p:nvPr/>
        </p:nvCxnSpPr>
        <p:spPr>
          <a:xfrm flipH="1">
            <a:off x="1424198" y="1958273"/>
            <a:ext cx="11976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flipH="1">
            <a:off x="1424198" y="3261090"/>
            <a:ext cx="21201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a:off x="1691235" y="962952"/>
            <a:ext cx="24277" cy="995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a:off x="1801605" y="1958273"/>
            <a:ext cx="24277" cy="995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H="1">
            <a:off x="5245367" y="1990643"/>
            <a:ext cx="11976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p:nvPr/>
        </p:nvCxnSpPr>
        <p:spPr>
          <a:xfrm>
            <a:off x="5463852" y="979137"/>
            <a:ext cx="14087" cy="1027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p:nvPr/>
        </p:nvCxnSpPr>
        <p:spPr>
          <a:xfrm>
            <a:off x="5554062" y="1990643"/>
            <a:ext cx="14087" cy="1027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26"/>
          <p:cNvCxnSpPr/>
          <p:nvPr/>
        </p:nvCxnSpPr>
        <p:spPr>
          <a:xfrm flipH="1">
            <a:off x="5463852" y="3261090"/>
            <a:ext cx="18817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flipH="1">
            <a:off x="9119725" y="2029587"/>
            <a:ext cx="12785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a:off x="9402945" y="962952"/>
            <a:ext cx="31105" cy="1066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Přímá spojnice se šipkou 33"/>
          <p:cNvCxnSpPr/>
          <p:nvPr/>
        </p:nvCxnSpPr>
        <p:spPr>
          <a:xfrm>
            <a:off x="9567849" y="2029587"/>
            <a:ext cx="31193" cy="1066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598" name="Přímá spojnice 22597"/>
          <p:cNvCxnSpPr/>
          <p:nvPr/>
        </p:nvCxnSpPr>
        <p:spPr>
          <a:xfrm flipH="1">
            <a:off x="9583445" y="3261090"/>
            <a:ext cx="17130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00" name="Přímá spojnice 22599"/>
          <p:cNvCxnSpPr/>
          <p:nvPr/>
        </p:nvCxnSpPr>
        <p:spPr>
          <a:xfrm flipH="1">
            <a:off x="1359206" y="5317067"/>
            <a:ext cx="12234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02" name="Přímá spojnice se šipkou 22601"/>
          <p:cNvCxnSpPr/>
          <p:nvPr/>
        </p:nvCxnSpPr>
        <p:spPr>
          <a:xfrm>
            <a:off x="1634591" y="4167398"/>
            <a:ext cx="10059" cy="11496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Přímá spojnice se šipkou 45"/>
          <p:cNvCxnSpPr/>
          <p:nvPr/>
        </p:nvCxnSpPr>
        <p:spPr>
          <a:xfrm>
            <a:off x="1726417" y="5321582"/>
            <a:ext cx="10059" cy="11496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605" name="Přímá spojnice 22604"/>
          <p:cNvCxnSpPr/>
          <p:nvPr/>
        </p:nvCxnSpPr>
        <p:spPr>
          <a:xfrm flipH="1">
            <a:off x="1608120" y="6478819"/>
            <a:ext cx="1936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07" name="Přímá spojnice 22606"/>
          <p:cNvCxnSpPr/>
          <p:nvPr/>
        </p:nvCxnSpPr>
        <p:spPr>
          <a:xfrm flipH="1">
            <a:off x="5499590" y="5346081"/>
            <a:ext cx="9433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09" name="Přímá spojnice se šipkou 22608"/>
          <p:cNvCxnSpPr/>
          <p:nvPr/>
        </p:nvCxnSpPr>
        <p:spPr>
          <a:xfrm>
            <a:off x="5499590" y="4141379"/>
            <a:ext cx="0" cy="1204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Přímá spojnice se šipkou 52"/>
          <p:cNvCxnSpPr/>
          <p:nvPr/>
        </p:nvCxnSpPr>
        <p:spPr>
          <a:xfrm>
            <a:off x="5690090" y="5346081"/>
            <a:ext cx="0" cy="1204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611" name="Přímá spojnice 22610"/>
          <p:cNvCxnSpPr/>
          <p:nvPr/>
        </p:nvCxnSpPr>
        <p:spPr>
          <a:xfrm flipH="1" flipV="1">
            <a:off x="5568149" y="6445128"/>
            <a:ext cx="1871846" cy="24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13" name="Přímá spojnice 22612"/>
          <p:cNvCxnSpPr/>
          <p:nvPr/>
        </p:nvCxnSpPr>
        <p:spPr>
          <a:xfrm flipH="1">
            <a:off x="9258300" y="5346081"/>
            <a:ext cx="11399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15" name="Přímá spojnice se šipkou 22614"/>
          <p:cNvCxnSpPr/>
          <p:nvPr/>
        </p:nvCxnSpPr>
        <p:spPr>
          <a:xfrm>
            <a:off x="9331181" y="4167398"/>
            <a:ext cx="52850" cy="1178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Přímá spojnice se šipkou 59"/>
          <p:cNvCxnSpPr/>
          <p:nvPr/>
        </p:nvCxnSpPr>
        <p:spPr>
          <a:xfrm>
            <a:off x="9599042" y="5346081"/>
            <a:ext cx="52850" cy="1178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617" name="Přímá spojnice 22616"/>
          <p:cNvCxnSpPr/>
          <p:nvPr/>
        </p:nvCxnSpPr>
        <p:spPr>
          <a:xfrm flipH="1" flipV="1">
            <a:off x="9560213" y="6445128"/>
            <a:ext cx="1666426" cy="12448"/>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ovéPole 1"/>
          <p:cNvSpPr txBox="1"/>
          <p:nvPr/>
        </p:nvSpPr>
        <p:spPr>
          <a:xfrm>
            <a:off x="188713" y="1125546"/>
            <a:ext cx="11992929" cy="646331"/>
          </a:xfrm>
          <a:prstGeom prst="rect">
            <a:avLst/>
          </a:prstGeom>
          <a:solidFill>
            <a:schemeClr val="bg1"/>
          </a:solidFill>
        </p:spPr>
        <p:txBody>
          <a:bodyPr wrap="square" rtlCol="0">
            <a:spAutoFit/>
          </a:bodyPr>
          <a:lstStyle/>
          <a:p>
            <a:r>
              <a:rPr lang="en-US" dirty="0"/>
              <a:t>The graphs show what happens when you grow modulus G (resp. While reducing the relaxation time). Small values G represent great influence elasticity (pressure gradient in the convergent gap is then smaller than the divergent)</a:t>
            </a:r>
          </a:p>
        </p:txBody>
      </p:sp>
      <p:sp>
        <p:nvSpPr>
          <p:cNvPr id="35" name="TextovéPole 34"/>
          <p:cNvSpPr txBox="1"/>
          <p:nvPr/>
        </p:nvSpPr>
        <p:spPr>
          <a:xfrm>
            <a:off x="7912179" y="5588636"/>
            <a:ext cx="4313055" cy="646331"/>
          </a:xfrm>
          <a:prstGeom prst="rect">
            <a:avLst/>
          </a:prstGeom>
          <a:solidFill>
            <a:schemeClr val="bg1"/>
          </a:solidFill>
        </p:spPr>
        <p:txBody>
          <a:bodyPr wrap="square" rtlCol="0">
            <a:spAutoFit/>
          </a:bodyPr>
          <a:lstStyle/>
          <a:p>
            <a:r>
              <a:rPr lang="en-US" dirty="0"/>
              <a:t>G = 5000 negligible elasticity, </a:t>
            </a:r>
            <a:r>
              <a:rPr lang="en-US" dirty="0" smtClean="0"/>
              <a:t>different pressures are error </a:t>
            </a:r>
            <a:r>
              <a:rPr lang="en-US" dirty="0"/>
              <a:t>of approximation</a:t>
            </a:r>
          </a:p>
        </p:txBody>
      </p:sp>
      <mc:AlternateContent xmlns:mc="http://schemas.openxmlformats.org/markup-compatibility/2006" xmlns:a14="http://schemas.microsoft.com/office/drawing/2010/main">
        <mc:Choice Requires="a14">
          <p:sp>
            <p:nvSpPr>
              <p:cNvPr id="10" name="TextovéPole 9"/>
              <p:cNvSpPr txBox="1"/>
              <p:nvPr/>
            </p:nvSpPr>
            <p:spPr>
              <a:xfrm>
                <a:off x="9599042" y="-22519"/>
                <a:ext cx="1869203" cy="5204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𝑊</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𝐾𝑢</m:t>
                          </m:r>
                        </m:num>
                        <m:den>
                          <m:r>
                            <a:rPr lang="en-US" b="0" i="1" smtClean="0">
                              <a:latin typeface="Cambria Math" panose="02040503050406030204" pitchFamily="18" charset="0"/>
                            </a:rPr>
                            <m:t>𝐺h</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2000</m:t>
                          </m:r>
                        </m:num>
                        <m:den>
                          <m:r>
                            <a:rPr lang="en-US" b="0" i="1" smtClean="0">
                              <a:latin typeface="Cambria Math" panose="02040503050406030204" pitchFamily="18" charset="0"/>
                            </a:rPr>
                            <m:t>𝐺</m:t>
                          </m:r>
                        </m:den>
                      </m:f>
                    </m:oMath>
                  </m:oMathPara>
                </a14:m>
                <a:endParaRPr lang="en-US" dirty="0"/>
              </a:p>
            </p:txBody>
          </p:sp>
        </mc:Choice>
        <mc:Fallback xmlns="">
          <p:sp>
            <p:nvSpPr>
              <p:cNvPr id="10" name="TextovéPole 9"/>
              <p:cNvSpPr txBox="1">
                <a:spLocks noRot="1" noChangeAspect="1" noMove="1" noResize="1" noEditPoints="1" noAdjustHandles="1" noChangeArrowheads="1" noChangeShapeType="1" noTextEdit="1"/>
              </p:cNvSpPr>
              <p:nvPr/>
            </p:nvSpPr>
            <p:spPr>
              <a:xfrm>
                <a:off x="9599042" y="-22519"/>
                <a:ext cx="1869203" cy="520463"/>
              </a:xfrm>
              <a:prstGeom prst="rect">
                <a:avLst/>
              </a:prstGeom>
              <a:blipFill rotWithShape="0">
                <a:blip r:embed="rId8"/>
                <a:stretch>
                  <a:fillRect/>
                </a:stretch>
              </a:blipFill>
            </p:spPr>
            <p:txBody>
              <a:bodyPr/>
              <a:lstStyle/>
              <a:p>
                <a:r>
                  <a:rPr lang="en-US">
                    <a:noFill/>
                  </a:rPr>
                  <a:t> </a:t>
                </a:r>
              </a:p>
            </p:txBody>
          </p:sp>
        </mc:Fallback>
      </mc:AlternateContent>
      <p:sp>
        <p:nvSpPr>
          <p:cNvPr id="11" name="TextovéPole 10"/>
          <p:cNvSpPr txBox="1"/>
          <p:nvPr/>
        </p:nvSpPr>
        <p:spPr>
          <a:xfrm>
            <a:off x="10737278" y="2143091"/>
            <a:ext cx="813491" cy="369332"/>
          </a:xfrm>
          <a:prstGeom prst="rect">
            <a:avLst/>
          </a:prstGeom>
          <a:noFill/>
        </p:spPr>
        <p:txBody>
          <a:bodyPr wrap="square" rtlCol="0">
            <a:spAutoFit/>
          </a:bodyPr>
          <a:lstStyle/>
          <a:p>
            <a:r>
              <a:rPr lang="en-US" dirty="0" smtClean="0"/>
              <a:t>W=10</a:t>
            </a:r>
            <a:endParaRPr lang="en-US" dirty="0"/>
          </a:p>
        </p:txBody>
      </p:sp>
      <p:sp>
        <p:nvSpPr>
          <p:cNvPr id="38" name="TextovéPole 37"/>
          <p:cNvSpPr txBox="1"/>
          <p:nvPr/>
        </p:nvSpPr>
        <p:spPr>
          <a:xfrm>
            <a:off x="10713565" y="4356476"/>
            <a:ext cx="930875" cy="369332"/>
          </a:xfrm>
          <a:prstGeom prst="rect">
            <a:avLst/>
          </a:prstGeom>
          <a:noFill/>
        </p:spPr>
        <p:txBody>
          <a:bodyPr wrap="square" rtlCol="0">
            <a:spAutoFit/>
          </a:bodyPr>
          <a:lstStyle/>
          <a:p>
            <a:r>
              <a:rPr lang="en-US" dirty="0" smtClean="0"/>
              <a:t>W=0.4</a:t>
            </a:r>
            <a:endParaRPr lang="en-US" dirty="0"/>
          </a:p>
        </p:txBody>
      </p:sp>
      <p:sp>
        <p:nvSpPr>
          <p:cNvPr id="39" name="TextovéPole 38"/>
          <p:cNvSpPr txBox="1"/>
          <p:nvPr/>
        </p:nvSpPr>
        <p:spPr>
          <a:xfrm>
            <a:off x="6487634" y="4411127"/>
            <a:ext cx="930875" cy="369332"/>
          </a:xfrm>
          <a:prstGeom prst="rect">
            <a:avLst/>
          </a:prstGeom>
          <a:noFill/>
        </p:spPr>
        <p:txBody>
          <a:bodyPr wrap="square" rtlCol="0">
            <a:spAutoFit/>
          </a:bodyPr>
          <a:lstStyle/>
          <a:p>
            <a:r>
              <a:rPr lang="en-US" dirty="0" smtClean="0"/>
              <a:t>W=2</a:t>
            </a:r>
            <a:endParaRPr lang="en-US" dirty="0"/>
          </a:p>
        </p:txBody>
      </p:sp>
      <p:sp>
        <p:nvSpPr>
          <p:cNvPr id="40" name="TextovéPole 39"/>
          <p:cNvSpPr txBox="1"/>
          <p:nvPr/>
        </p:nvSpPr>
        <p:spPr>
          <a:xfrm>
            <a:off x="2775759" y="4446558"/>
            <a:ext cx="930875" cy="369332"/>
          </a:xfrm>
          <a:prstGeom prst="rect">
            <a:avLst/>
          </a:prstGeom>
          <a:noFill/>
        </p:spPr>
        <p:txBody>
          <a:bodyPr wrap="square" rtlCol="0">
            <a:spAutoFit/>
          </a:bodyPr>
          <a:lstStyle/>
          <a:p>
            <a:r>
              <a:rPr lang="en-US" dirty="0" smtClean="0"/>
              <a:t>W=4</a:t>
            </a:r>
            <a:endParaRPr lang="en-US" dirty="0"/>
          </a:p>
        </p:txBody>
      </p:sp>
      <p:sp>
        <p:nvSpPr>
          <p:cNvPr id="41" name="TextovéPole 40"/>
          <p:cNvSpPr txBox="1"/>
          <p:nvPr/>
        </p:nvSpPr>
        <p:spPr>
          <a:xfrm>
            <a:off x="2803286" y="2193280"/>
            <a:ext cx="813491" cy="369332"/>
          </a:xfrm>
          <a:prstGeom prst="rect">
            <a:avLst/>
          </a:prstGeom>
          <a:noFill/>
        </p:spPr>
        <p:txBody>
          <a:bodyPr wrap="square" rtlCol="0">
            <a:spAutoFit/>
          </a:bodyPr>
          <a:lstStyle/>
          <a:p>
            <a:r>
              <a:rPr lang="en-US" dirty="0" smtClean="0"/>
              <a:t>W=18</a:t>
            </a:r>
            <a:endParaRPr lang="en-US" dirty="0"/>
          </a:p>
        </p:txBody>
      </p:sp>
      <p:sp>
        <p:nvSpPr>
          <p:cNvPr id="42" name="TextovéPole 41"/>
          <p:cNvSpPr txBox="1"/>
          <p:nvPr/>
        </p:nvSpPr>
        <p:spPr>
          <a:xfrm>
            <a:off x="8373279" y="760624"/>
            <a:ext cx="3808363" cy="400110"/>
          </a:xfrm>
          <a:prstGeom prst="rect">
            <a:avLst/>
          </a:prstGeom>
          <a:solidFill>
            <a:schemeClr val="tx1"/>
          </a:solidFill>
        </p:spPr>
        <p:txBody>
          <a:bodyPr wrap="square" rtlCol="0">
            <a:spAutoFit/>
          </a:bodyPr>
          <a:lstStyle/>
          <a:p>
            <a:r>
              <a:rPr lang="en-US" sz="2000" b="1" dirty="0" smtClean="0">
                <a:solidFill>
                  <a:srgbClr val="FF0000"/>
                </a:solidFill>
              </a:rPr>
              <a:t>Commented presentation </a:t>
            </a:r>
            <a:r>
              <a:rPr lang="cs-CZ" sz="2000" b="1" dirty="0" smtClean="0">
                <a:solidFill>
                  <a:srgbClr val="FF0000"/>
                </a:solidFill>
              </a:rPr>
              <a:t>RZ8 </a:t>
            </a:r>
            <a:endParaRPr lang="en-US" sz="2000" b="1" dirty="0">
              <a:solidFill>
                <a:srgbClr val="FF0000"/>
              </a:solidFill>
            </a:endParaRPr>
          </a:p>
        </p:txBody>
      </p:sp>
      <p:sp>
        <p:nvSpPr>
          <p:cNvPr id="5" name="Zástupný symbol pro číslo snímku 4"/>
          <p:cNvSpPr>
            <a:spLocks noGrp="1"/>
          </p:cNvSpPr>
          <p:nvPr>
            <p:ph type="sldNum" sz="quarter" idx="12"/>
          </p:nvPr>
        </p:nvSpPr>
        <p:spPr/>
        <p:txBody>
          <a:bodyPr/>
          <a:lstStyle/>
          <a:p>
            <a:pPr>
              <a:defRPr/>
            </a:pPr>
            <a:fld id="{B5B76BE2-068B-4195-97D5-A58FFC9B4249}" type="slidenum">
              <a:rPr lang="en-US" smtClean="0"/>
              <a:pPr>
                <a:defRPr/>
              </a:pPr>
              <a:t>13</a:t>
            </a:fld>
            <a:endParaRPr lang="en-US"/>
          </a:p>
        </p:txBody>
      </p:sp>
    </p:spTree>
    <p:extLst>
      <p:ext uri="{BB962C8B-B14F-4D97-AF65-F5344CB8AC3E}">
        <p14:creationId xmlns:p14="http://schemas.microsoft.com/office/powerpoint/2010/main" val="689193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extovéPole 1"/>
          <p:cNvSpPr txBox="1"/>
          <p:nvPr/>
        </p:nvSpPr>
        <p:spPr>
          <a:xfrm>
            <a:off x="3158166" y="2650361"/>
            <a:ext cx="4713027" cy="2062103"/>
          </a:xfrm>
          <a:prstGeom prst="rect">
            <a:avLst/>
          </a:prstGeom>
          <a:noFill/>
        </p:spPr>
        <p:txBody>
          <a:bodyPr wrap="square" rtlCol="0">
            <a:spAutoFit/>
          </a:bodyPr>
          <a:lstStyle/>
          <a:p>
            <a:r>
              <a:rPr lang="cs-CZ" sz="12800" b="1" dirty="0" smtClean="0">
                <a:sym typeface="Symbol" panose="05050102010706020507" pitchFamily="18" charset="2"/>
              </a:rPr>
              <a:t> </a:t>
            </a:r>
            <a:r>
              <a:rPr lang="en-US" sz="12800" b="1" dirty="0" smtClean="0">
                <a:sym typeface="Symbol" panose="05050102010706020507" pitchFamily="18" charset="2"/>
              </a:rPr>
              <a:t></a:t>
            </a:r>
            <a:endParaRPr lang="en-US" sz="12800" dirty="0"/>
          </a:p>
        </p:txBody>
      </p:sp>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wrap="square">
            <a:spAutoFit/>
          </a:bodyPr>
          <a:lstStyle/>
          <a:p>
            <a:pPr>
              <a:spcBef>
                <a:spcPct val="50000"/>
              </a:spcBef>
            </a:pPr>
            <a:r>
              <a:rPr lang="cs-CZ" sz="2400" b="1" dirty="0">
                <a:solidFill>
                  <a:prstClr val="black"/>
                </a:solidFill>
                <a:sym typeface="Symbol" pitchFamily="18" charset="2"/>
              </a:rPr>
              <a:t> </a:t>
            </a:r>
            <a:r>
              <a:rPr lang="en-US" sz="2400" b="1" dirty="0"/>
              <a:t>Stream function, vorticity, elastic </a:t>
            </a:r>
            <a:r>
              <a:rPr lang="en-US" sz="2400" b="1" dirty="0" smtClean="0"/>
              <a:t>stresses</a:t>
            </a:r>
            <a:endParaRPr lang="cs-CZ" sz="2400" b="1" dirty="0">
              <a:solidFill>
                <a:prstClr val="black"/>
              </a:solidFill>
              <a:sym typeface="Symbol" pitchFamily="18" charset="2"/>
            </a:endParaRPr>
          </a:p>
        </p:txBody>
      </p:sp>
      <p:pic>
        <p:nvPicPr>
          <p:cNvPr id="9" name="Picture 4" descr="galerie-wagner-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798" y="0"/>
            <a:ext cx="25382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2" name="TextovéPole 51"/>
              <p:cNvSpPr txBox="1"/>
              <p:nvPr/>
            </p:nvSpPr>
            <p:spPr>
              <a:xfrm>
                <a:off x="1878329" y="2214712"/>
                <a:ext cx="975972" cy="6663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𝑢</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m:t>
                          </m:r>
                          <m:r>
                            <a:rPr lang="en-US" b="0" i="1" smtClean="0">
                              <a:latin typeface="Cambria Math"/>
                              <a:sym typeface="Symbol"/>
                            </a:rPr>
                            <m:t></m:t>
                          </m:r>
                        </m:num>
                        <m:den>
                          <m:r>
                            <a:rPr lang="en-US" b="0" i="1" smtClean="0">
                              <a:latin typeface="Cambria Math"/>
                            </a:rPr>
                            <m:t>𝜕</m:t>
                          </m:r>
                          <m:r>
                            <a:rPr lang="en-US" b="0" i="1" smtClean="0">
                              <a:latin typeface="Cambria Math"/>
                            </a:rPr>
                            <m:t>𝑦</m:t>
                          </m:r>
                        </m:den>
                      </m:f>
                    </m:oMath>
                  </m:oMathPara>
                </a14:m>
                <a:endParaRPr lang="cs-CZ" dirty="0"/>
              </a:p>
            </p:txBody>
          </p:sp>
        </mc:Choice>
        <mc:Fallback xmlns="">
          <p:sp>
            <p:nvSpPr>
              <p:cNvPr id="52" name="TextovéPole 51"/>
              <p:cNvSpPr txBox="1">
                <a:spLocks noRot="1" noChangeAspect="1" noMove="1" noResize="1" noEditPoints="1" noAdjustHandles="1" noChangeArrowheads="1" noChangeShapeType="1" noTextEdit="1"/>
              </p:cNvSpPr>
              <p:nvPr/>
            </p:nvSpPr>
            <p:spPr>
              <a:xfrm>
                <a:off x="1878329" y="2214712"/>
                <a:ext cx="975972" cy="66633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ovéPole 52"/>
              <p:cNvSpPr txBox="1"/>
              <p:nvPr/>
            </p:nvSpPr>
            <p:spPr>
              <a:xfrm>
                <a:off x="2854301" y="2232416"/>
                <a:ext cx="1180451" cy="6190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𝑣</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m:t>
                          </m:r>
                          <m:r>
                            <a:rPr lang="en-US" b="0" i="1" smtClean="0">
                              <a:latin typeface="Cambria Math"/>
                              <a:sym typeface="Symbol"/>
                            </a:rPr>
                            <m:t></m:t>
                          </m:r>
                        </m:num>
                        <m:den>
                          <m:r>
                            <a:rPr lang="en-US" b="0" i="1" smtClean="0">
                              <a:latin typeface="Cambria Math"/>
                            </a:rPr>
                            <m:t>𝜕</m:t>
                          </m:r>
                          <m:r>
                            <a:rPr lang="en-US" b="0" i="1" smtClean="0">
                              <a:latin typeface="Cambria Math"/>
                            </a:rPr>
                            <m:t>𝑥</m:t>
                          </m:r>
                        </m:den>
                      </m:f>
                    </m:oMath>
                  </m:oMathPara>
                </a14:m>
                <a:endParaRPr lang="cs-CZ" dirty="0"/>
              </a:p>
            </p:txBody>
          </p:sp>
        </mc:Choice>
        <mc:Fallback xmlns="">
          <p:sp>
            <p:nvSpPr>
              <p:cNvPr id="53" name="TextovéPole 52"/>
              <p:cNvSpPr txBox="1">
                <a:spLocks noRot="1" noChangeAspect="1" noMove="1" noResize="1" noEditPoints="1" noAdjustHandles="1" noChangeArrowheads="1" noChangeShapeType="1" noTextEdit="1"/>
              </p:cNvSpPr>
              <p:nvPr/>
            </p:nvSpPr>
            <p:spPr>
              <a:xfrm>
                <a:off x="2854301" y="2232416"/>
                <a:ext cx="1180451" cy="619016"/>
              </a:xfrm>
              <a:prstGeom prst="rect">
                <a:avLst/>
              </a:prstGeom>
              <a:blipFill rotWithShape="0">
                <a:blip r:embed="rId4"/>
                <a:stretch>
                  <a:fillRect/>
                </a:stretch>
              </a:blipFill>
            </p:spPr>
            <p:txBody>
              <a:bodyPr/>
              <a:lstStyle/>
              <a:p>
                <a:r>
                  <a:rPr lang="en-US">
                    <a:noFill/>
                  </a:rPr>
                  <a:t> </a:t>
                </a:r>
              </a:p>
            </p:txBody>
          </p:sp>
        </mc:Fallback>
      </mc:AlternateContent>
      <p:sp>
        <p:nvSpPr>
          <p:cNvPr id="54" name="TextovéPole 53"/>
          <p:cNvSpPr txBox="1"/>
          <p:nvPr/>
        </p:nvSpPr>
        <p:spPr>
          <a:xfrm>
            <a:off x="1048475" y="879610"/>
            <a:ext cx="4713027" cy="2062103"/>
          </a:xfrm>
          <a:prstGeom prst="rect">
            <a:avLst/>
          </a:prstGeom>
          <a:noFill/>
        </p:spPr>
        <p:txBody>
          <a:bodyPr wrap="square" rtlCol="0">
            <a:spAutoFit/>
          </a:bodyPr>
          <a:lstStyle/>
          <a:p>
            <a:r>
              <a:rPr lang="en-US" sz="12800" b="1" dirty="0" smtClean="0">
                <a:sym typeface="Symbol" panose="05050102010706020507" pitchFamily="18" charset="2"/>
              </a:rPr>
              <a:t></a:t>
            </a:r>
            <a:endParaRPr lang="en-US" sz="12800" dirty="0"/>
          </a:p>
        </p:txBody>
      </p:sp>
      <p:sp>
        <p:nvSpPr>
          <p:cNvPr id="55" name="TextovéPole 54"/>
          <p:cNvSpPr txBox="1"/>
          <p:nvPr/>
        </p:nvSpPr>
        <p:spPr>
          <a:xfrm>
            <a:off x="6740165" y="4171219"/>
            <a:ext cx="2701830" cy="2062103"/>
          </a:xfrm>
          <a:prstGeom prst="rect">
            <a:avLst/>
          </a:prstGeom>
          <a:noFill/>
        </p:spPr>
        <p:txBody>
          <a:bodyPr wrap="square" rtlCol="0">
            <a:spAutoFit/>
          </a:bodyPr>
          <a:lstStyle/>
          <a:p>
            <a:r>
              <a:rPr lang="cs-CZ" sz="12800" dirty="0" smtClean="0">
                <a:sym typeface="Symbol" panose="05050102010706020507" pitchFamily="18" charset="2"/>
              </a:rPr>
              <a:t>s</a:t>
            </a:r>
            <a:endParaRPr lang="en-US" sz="12800" dirty="0"/>
          </a:p>
        </p:txBody>
      </p:sp>
      <mc:AlternateContent xmlns:mc="http://schemas.openxmlformats.org/markup-compatibility/2006" xmlns:a14="http://schemas.microsoft.com/office/drawing/2010/main">
        <mc:Choice Requires="a14">
          <p:sp>
            <p:nvSpPr>
              <p:cNvPr id="56" name="TextovéPole 55"/>
              <p:cNvSpPr txBox="1"/>
              <p:nvPr/>
            </p:nvSpPr>
            <p:spPr>
              <a:xfrm>
                <a:off x="4957560" y="3729097"/>
                <a:ext cx="1327030" cy="5740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m:t>
                      </m:r>
                      <m:f>
                        <m:fPr>
                          <m:ctrlPr>
                            <a:rPr lang="en-US" b="0" i="1" smtClean="0">
                              <a:latin typeface="Cambria Math" panose="02040503050406030204" pitchFamily="18" charset="0"/>
                              <a:sym typeface="Symbol" panose="05050102010706020507" pitchFamily="18" charset="2"/>
                            </a:rPr>
                          </m:ctrlPr>
                        </m:fPr>
                        <m:num>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𝑣</m:t>
                          </m:r>
                        </m:num>
                        <m:den>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𝑥</m:t>
                          </m:r>
                        </m:den>
                      </m:f>
                      <m:r>
                        <a:rPr lang="en-US" b="0" i="1" smtClean="0">
                          <a:latin typeface="Cambria Math" panose="02040503050406030204" pitchFamily="18" charset="0"/>
                          <a:sym typeface="Symbol" panose="05050102010706020507" pitchFamily="18" charset="2"/>
                        </a:rPr>
                        <m:t>−</m:t>
                      </m:r>
                      <m:f>
                        <m:fPr>
                          <m:ctrlPr>
                            <a:rPr lang="en-US" b="0" i="1" smtClean="0">
                              <a:latin typeface="Cambria Math" panose="02040503050406030204" pitchFamily="18" charset="0"/>
                              <a:sym typeface="Symbol" panose="05050102010706020507" pitchFamily="18" charset="2"/>
                            </a:rPr>
                          </m:ctrlPr>
                        </m:fPr>
                        <m:num>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𝑢</m:t>
                          </m:r>
                        </m:num>
                        <m:den>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𝑦</m:t>
                          </m:r>
                        </m:den>
                      </m:f>
                    </m:oMath>
                  </m:oMathPara>
                </a14:m>
                <a:endParaRPr lang="en-US" dirty="0"/>
              </a:p>
            </p:txBody>
          </p:sp>
        </mc:Choice>
        <mc:Fallback xmlns="">
          <p:sp>
            <p:nvSpPr>
              <p:cNvPr id="56" name="TextovéPole 55"/>
              <p:cNvSpPr txBox="1">
                <a:spLocks noRot="1" noChangeAspect="1" noMove="1" noResize="1" noEditPoints="1" noAdjustHandles="1" noChangeArrowheads="1" noChangeShapeType="1" noTextEdit="1"/>
              </p:cNvSpPr>
              <p:nvPr/>
            </p:nvSpPr>
            <p:spPr>
              <a:xfrm>
                <a:off x="4957560" y="3729097"/>
                <a:ext cx="1327030" cy="57400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ovéPole 56"/>
              <p:cNvSpPr txBox="1"/>
              <p:nvPr/>
            </p:nvSpPr>
            <p:spPr>
              <a:xfrm>
                <a:off x="7611665" y="5289863"/>
                <a:ext cx="2021258" cy="6190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i="1" smtClean="0">
                              <a:latin typeface="Cambria Math"/>
                              <a:ea typeface="Cambria Math"/>
                            </a:rPr>
                            <m:t>𝜏</m:t>
                          </m:r>
                        </m:e>
                        <m:sub>
                          <m:r>
                            <a:rPr lang="cs-CZ" b="0" i="1" smtClean="0">
                              <a:latin typeface="Cambria Math"/>
                            </a:rPr>
                            <m:t>𝑥𝑥</m:t>
                          </m:r>
                        </m:sub>
                      </m:sSub>
                      <m:r>
                        <a:rPr lang="en-US" b="0" i="1" smtClean="0">
                          <a:latin typeface="Cambria Math"/>
                        </a:rPr>
                        <m:t>=</m:t>
                      </m:r>
                      <m:sSub>
                        <m:sSubPr>
                          <m:ctrlPr>
                            <a:rPr lang="cs-CZ" i="1">
                              <a:latin typeface="Cambria Math" panose="02040503050406030204" pitchFamily="18" charset="0"/>
                            </a:rPr>
                          </m:ctrlPr>
                        </m:sSubPr>
                        <m:e>
                          <m:r>
                            <a:rPr lang="en-US" b="0" i="1" smtClean="0">
                              <a:latin typeface="Cambria Math"/>
                            </a:rPr>
                            <m:t>𝑠</m:t>
                          </m:r>
                        </m:e>
                        <m:sub>
                          <m:r>
                            <a:rPr lang="cs-CZ" i="1">
                              <a:latin typeface="Cambria Math"/>
                            </a:rPr>
                            <m:t>𝑥𝑥</m:t>
                          </m:r>
                        </m:sub>
                      </m:sSub>
                      <m:r>
                        <a:rPr lang="en-US" b="0" i="1" smtClean="0">
                          <a:latin typeface="Cambria Math"/>
                        </a:rPr>
                        <m:t>+2</m:t>
                      </m:r>
                      <m:r>
                        <a:rPr lang="en-US" b="0" i="1" smtClean="0">
                          <a:latin typeface="Cambria Math"/>
                          <a:ea typeface="Cambria Math"/>
                        </a:rPr>
                        <m:t>𝜇</m:t>
                      </m:r>
                      <m:f>
                        <m:fPr>
                          <m:ctrlPr>
                            <a:rPr lang="en-US" b="0" i="1" smtClean="0">
                              <a:latin typeface="Cambria Math" panose="02040503050406030204" pitchFamily="18" charset="0"/>
                              <a:ea typeface="Cambria Math"/>
                            </a:rPr>
                          </m:ctrlPr>
                        </m:fPr>
                        <m:num>
                          <m:r>
                            <a:rPr lang="en-US" b="0" i="1" smtClean="0">
                              <a:latin typeface="Cambria Math"/>
                              <a:ea typeface="Cambria Math"/>
                            </a:rPr>
                            <m:t>𝜕</m:t>
                          </m:r>
                          <m:r>
                            <a:rPr lang="en-US" b="0" i="1" smtClean="0">
                              <a:latin typeface="Cambria Math"/>
                              <a:ea typeface="Cambria Math"/>
                            </a:rPr>
                            <m:t>𝑢</m:t>
                          </m:r>
                        </m:num>
                        <m:den>
                          <m:r>
                            <a:rPr lang="en-US" b="0" i="1" smtClean="0">
                              <a:latin typeface="Cambria Math"/>
                              <a:ea typeface="Cambria Math"/>
                            </a:rPr>
                            <m:t>𝜕</m:t>
                          </m:r>
                          <m:r>
                            <a:rPr lang="en-US" b="0" i="1" smtClean="0">
                              <a:latin typeface="Cambria Math"/>
                              <a:ea typeface="Cambria Math"/>
                            </a:rPr>
                            <m:t>𝑥</m:t>
                          </m:r>
                        </m:den>
                      </m:f>
                    </m:oMath>
                  </m:oMathPara>
                </a14:m>
                <a:endParaRPr lang="cs-CZ" dirty="0"/>
              </a:p>
            </p:txBody>
          </p:sp>
        </mc:Choice>
        <mc:Fallback xmlns="">
          <p:sp>
            <p:nvSpPr>
              <p:cNvPr id="57" name="TextovéPole 56"/>
              <p:cNvSpPr txBox="1">
                <a:spLocks noRot="1" noChangeAspect="1" noMove="1" noResize="1" noEditPoints="1" noAdjustHandles="1" noChangeArrowheads="1" noChangeShapeType="1" noTextEdit="1"/>
              </p:cNvSpPr>
              <p:nvPr/>
            </p:nvSpPr>
            <p:spPr>
              <a:xfrm>
                <a:off x="7611665" y="5289863"/>
                <a:ext cx="2021258" cy="619016"/>
              </a:xfrm>
              <a:prstGeom prst="rect">
                <a:avLst/>
              </a:prstGeom>
              <a:blipFill rotWithShape="0">
                <a:blip r:embed="rId6"/>
                <a:stretch>
                  <a:fillRect/>
                </a:stretch>
              </a:blipFill>
            </p:spPr>
            <p:txBody>
              <a:bodyPr/>
              <a:lstStyle/>
              <a:p>
                <a:r>
                  <a:rPr lang="en-US">
                    <a:noFill/>
                  </a:rPr>
                  <a:t> </a:t>
                </a:r>
              </a:p>
            </p:txBody>
          </p:sp>
        </mc:Fallback>
      </mc:AlternateContent>
      <p:sp>
        <p:nvSpPr>
          <p:cNvPr id="3" name="Zástupný symbol pro číslo snímku 2"/>
          <p:cNvSpPr>
            <a:spLocks noGrp="1"/>
          </p:cNvSpPr>
          <p:nvPr>
            <p:ph type="sldNum" sz="quarter" idx="12"/>
          </p:nvPr>
        </p:nvSpPr>
        <p:spPr/>
        <p:txBody>
          <a:bodyPr/>
          <a:lstStyle/>
          <a:p>
            <a:pPr>
              <a:defRPr/>
            </a:pPr>
            <a:fld id="{B5B76BE2-068B-4195-97D5-A58FFC9B4249}" type="slidenum">
              <a:rPr lang="en-US" smtClean="0"/>
              <a:pPr>
                <a:defRPr/>
              </a:pPr>
              <a:t>14</a:t>
            </a:fld>
            <a:endParaRPr lang="en-US"/>
          </a:p>
        </p:txBody>
      </p:sp>
    </p:spTree>
    <p:extLst>
      <p:ext uri="{BB962C8B-B14F-4D97-AF65-F5344CB8AC3E}">
        <p14:creationId xmlns:p14="http://schemas.microsoft.com/office/powerpoint/2010/main" val="2348659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wrap="square">
            <a:spAutoFit/>
          </a:bodyPr>
          <a:lstStyle/>
          <a:p>
            <a:pPr>
              <a:spcBef>
                <a:spcPct val="50000"/>
              </a:spcBef>
            </a:pPr>
            <a:r>
              <a:rPr lang="cs-CZ" sz="2400" b="1" dirty="0">
                <a:solidFill>
                  <a:prstClr val="black"/>
                </a:solidFill>
                <a:sym typeface="Symbol" pitchFamily="18" charset="2"/>
              </a:rPr>
              <a:t> </a:t>
            </a:r>
            <a:r>
              <a:rPr lang="en-US" sz="2400" b="1" dirty="0"/>
              <a:t>Stream function, vorticity, elastic stresses</a:t>
            </a:r>
            <a:endParaRPr lang="cs-CZ" sz="2400" b="1" dirty="0">
              <a:solidFill>
                <a:prstClr val="black"/>
              </a:solidFill>
              <a:sym typeface="Symbol" pitchFamily="18" charset="2"/>
            </a:endParaRPr>
          </a:p>
        </p:txBody>
      </p:sp>
      <p:cxnSp>
        <p:nvCxnSpPr>
          <p:cNvPr id="8" name="Přímá spojnice se šipkou 7"/>
          <p:cNvCxnSpPr>
            <a:stCxn id="14" idx="2"/>
          </p:cNvCxnSpPr>
          <p:nvPr/>
        </p:nvCxnSpPr>
        <p:spPr>
          <a:xfrm>
            <a:off x="4853642" y="1518928"/>
            <a:ext cx="12593" cy="49572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Vývojový diagram: alternativní postup 13"/>
          <p:cNvSpPr/>
          <p:nvPr/>
        </p:nvSpPr>
        <p:spPr>
          <a:xfrm>
            <a:off x="4164594" y="1156790"/>
            <a:ext cx="1378095" cy="3621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Geometr</a:t>
            </a:r>
            <a:r>
              <a:rPr lang="en-US" sz="1400" dirty="0" smtClean="0"/>
              <a:t>y</a:t>
            </a:r>
            <a:endParaRPr lang="cs-CZ" sz="1400" dirty="0"/>
          </a:p>
        </p:txBody>
      </p:sp>
      <p:sp>
        <p:nvSpPr>
          <p:cNvPr id="15" name="Vývojový diagram: postup 14"/>
          <p:cNvSpPr/>
          <p:nvPr/>
        </p:nvSpPr>
        <p:spPr>
          <a:xfrm>
            <a:off x="2919634" y="1655402"/>
            <a:ext cx="3913633" cy="4707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Approximate profiles </a:t>
            </a:r>
            <a:r>
              <a:rPr lang="cs-CZ" sz="1400" dirty="0" err="1" smtClean="0"/>
              <a:t>u,v</a:t>
            </a:r>
            <a:r>
              <a:rPr lang="cs-CZ" sz="1400" dirty="0" smtClean="0"/>
              <a:t>, </a:t>
            </a:r>
            <a:r>
              <a:rPr lang="cs-CZ" sz="1400" dirty="0" smtClean="0">
                <a:sym typeface="Symbol" panose="05050102010706020507" pitchFamily="18" charset="2"/>
              </a:rPr>
              <a:t>,</a:t>
            </a:r>
            <a:r>
              <a:rPr lang="cs-CZ" sz="1400" dirty="0" smtClean="0"/>
              <a:t> </a:t>
            </a:r>
            <a:r>
              <a:rPr lang="cs-CZ" sz="1400" dirty="0" smtClean="0">
                <a:sym typeface="Symbol" panose="05050102010706020507" pitchFamily="18" charset="2"/>
              </a:rPr>
              <a:t> </a:t>
            </a:r>
            <a:r>
              <a:rPr lang="en-US" sz="1400" dirty="0" smtClean="0"/>
              <a:t>for power law fluid</a:t>
            </a:r>
            <a:endParaRPr lang="cs-CZ" sz="1400" dirty="0"/>
          </a:p>
        </p:txBody>
      </p:sp>
      <p:sp>
        <p:nvSpPr>
          <p:cNvPr id="16" name="Vývojový diagram: příprava 15"/>
          <p:cNvSpPr/>
          <p:nvPr/>
        </p:nvSpPr>
        <p:spPr>
          <a:xfrm>
            <a:off x="3904797" y="2267232"/>
            <a:ext cx="1910281" cy="33497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err="1" smtClean="0"/>
              <a:t>itera</a:t>
            </a:r>
            <a:r>
              <a:rPr lang="en-US" sz="1400" dirty="0" err="1" smtClean="0"/>
              <a:t>tion</a:t>
            </a:r>
            <a:endParaRPr lang="cs-CZ" sz="1400" baseline="-25000" dirty="0"/>
          </a:p>
        </p:txBody>
      </p:sp>
      <p:sp>
        <p:nvSpPr>
          <p:cNvPr id="23" name="Vývojový diagram: příprava 22"/>
          <p:cNvSpPr/>
          <p:nvPr/>
        </p:nvSpPr>
        <p:spPr>
          <a:xfrm>
            <a:off x="3964496" y="5127738"/>
            <a:ext cx="1778283" cy="30781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Volný tvar 24"/>
          <p:cNvSpPr/>
          <p:nvPr/>
        </p:nvSpPr>
        <p:spPr>
          <a:xfrm>
            <a:off x="1562706" y="2434722"/>
            <a:ext cx="2534970" cy="2863142"/>
          </a:xfrm>
          <a:custGeom>
            <a:avLst/>
            <a:gdLst>
              <a:gd name="connsiteX0" fmla="*/ 2190938 w 2190938"/>
              <a:gd name="connsiteY0" fmla="*/ 1973655 h 1973655"/>
              <a:gd name="connsiteX1" fmla="*/ 0 w 2190938"/>
              <a:gd name="connsiteY1" fmla="*/ 1964602 h 1973655"/>
              <a:gd name="connsiteX2" fmla="*/ 0 w 2190938"/>
              <a:gd name="connsiteY2" fmla="*/ 9053 h 1973655"/>
              <a:gd name="connsiteX3" fmla="*/ 2082297 w 2190938"/>
              <a:gd name="connsiteY3" fmla="*/ 0 h 1973655"/>
              <a:gd name="connsiteX4" fmla="*/ 2082297 w 2190938"/>
              <a:gd name="connsiteY4" fmla="*/ 0 h 197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938" h="1973655">
                <a:moveTo>
                  <a:pt x="2190938" y="1973655"/>
                </a:moveTo>
                <a:lnTo>
                  <a:pt x="0" y="1964602"/>
                </a:lnTo>
                <a:lnTo>
                  <a:pt x="0" y="9053"/>
                </a:lnTo>
                <a:lnTo>
                  <a:pt x="2082297" y="0"/>
                </a:lnTo>
                <a:lnTo>
                  <a:pt x="2082297" y="0"/>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Vývojový diagram: postup 25"/>
          <p:cNvSpPr/>
          <p:nvPr/>
        </p:nvSpPr>
        <p:spPr>
          <a:xfrm>
            <a:off x="2874007" y="2688008"/>
            <a:ext cx="3959257" cy="4707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err="1" smtClean="0"/>
              <a:t>Elastic</a:t>
            </a:r>
            <a:r>
              <a:rPr lang="cs-CZ" sz="1400" dirty="0" smtClean="0"/>
              <a:t> </a:t>
            </a:r>
            <a:r>
              <a:rPr lang="en-US" sz="1400" dirty="0" smtClean="0"/>
              <a:t>stresses</a:t>
            </a:r>
            <a:r>
              <a:rPr lang="cs-CZ" sz="1400" dirty="0" smtClean="0"/>
              <a:t> </a:t>
            </a:r>
            <a:r>
              <a:rPr lang="cs-CZ" sz="1400" dirty="0" err="1" smtClean="0"/>
              <a:t>sxx</a:t>
            </a:r>
            <a:r>
              <a:rPr lang="cs-CZ" sz="1400" dirty="0" smtClean="0"/>
              <a:t>, </a:t>
            </a:r>
            <a:r>
              <a:rPr lang="cs-CZ" sz="1400" dirty="0" err="1" smtClean="0"/>
              <a:t>syy</a:t>
            </a:r>
            <a:r>
              <a:rPr lang="cs-CZ" sz="1400" dirty="0" smtClean="0"/>
              <a:t>, </a:t>
            </a:r>
            <a:r>
              <a:rPr lang="cs-CZ" sz="1400" dirty="0" err="1" smtClean="0"/>
              <a:t>sxy</a:t>
            </a:r>
            <a:r>
              <a:rPr lang="cs-CZ" sz="1400" dirty="0" smtClean="0"/>
              <a:t> (</a:t>
            </a:r>
            <a:r>
              <a:rPr lang="cs-CZ" sz="1400" dirty="0" err="1" smtClean="0"/>
              <a:t>hyperbolic</a:t>
            </a:r>
            <a:r>
              <a:rPr lang="cs-CZ" sz="1400" dirty="0" smtClean="0"/>
              <a:t> MW)</a:t>
            </a:r>
            <a:endParaRPr lang="cs-CZ" sz="1400" dirty="0"/>
          </a:p>
        </p:txBody>
      </p:sp>
      <p:sp>
        <p:nvSpPr>
          <p:cNvPr id="27" name="Vývojový diagram: postup 26"/>
          <p:cNvSpPr/>
          <p:nvPr/>
        </p:nvSpPr>
        <p:spPr>
          <a:xfrm>
            <a:off x="2880309" y="3315539"/>
            <a:ext cx="3959257" cy="4707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err="1" smtClean="0"/>
              <a:t>Poisson</a:t>
            </a:r>
            <a:r>
              <a:rPr lang="cs-CZ" sz="1400" dirty="0" smtClean="0"/>
              <a:t> </a:t>
            </a:r>
            <a:r>
              <a:rPr lang="en-US" sz="1400" dirty="0" smtClean="0"/>
              <a:t>equation for</a:t>
            </a:r>
            <a:r>
              <a:rPr lang="cs-CZ" sz="1400" dirty="0" smtClean="0"/>
              <a:t> </a:t>
            </a:r>
            <a:r>
              <a:rPr lang="cs-CZ" sz="1400" dirty="0" smtClean="0">
                <a:sym typeface="Symbol" panose="05050102010706020507" pitchFamily="18" charset="2"/>
              </a:rPr>
              <a:t></a:t>
            </a:r>
            <a:endParaRPr lang="cs-CZ" sz="1400" dirty="0"/>
          </a:p>
        </p:txBody>
      </p:sp>
      <p:sp>
        <p:nvSpPr>
          <p:cNvPr id="28" name="Vývojový diagram: postup 27"/>
          <p:cNvSpPr/>
          <p:nvPr/>
        </p:nvSpPr>
        <p:spPr>
          <a:xfrm>
            <a:off x="2874007" y="4484619"/>
            <a:ext cx="3959257" cy="4707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err="1" smtClean="0"/>
              <a:t>Poisson</a:t>
            </a:r>
            <a:r>
              <a:rPr lang="en-US" sz="1400" dirty="0" smtClean="0"/>
              <a:t> equation for</a:t>
            </a:r>
            <a:r>
              <a:rPr lang="cs-CZ" sz="1400" dirty="0" smtClean="0"/>
              <a:t> </a:t>
            </a:r>
            <a:r>
              <a:rPr lang="cs-CZ" sz="1400" dirty="0" smtClean="0">
                <a:sym typeface="Symbol" panose="05050102010706020507" pitchFamily="18" charset="2"/>
              </a:rPr>
              <a:t></a:t>
            </a:r>
            <a:endParaRPr lang="cs-CZ" sz="1400" dirty="0"/>
          </a:p>
        </p:txBody>
      </p:sp>
      <p:sp>
        <p:nvSpPr>
          <p:cNvPr id="29" name="Vývojový diagram: postup 28"/>
          <p:cNvSpPr/>
          <p:nvPr/>
        </p:nvSpPr>
        <p:spPr>
          <a:xfrm>
            <a:off x="2886607" y="5640000"/>
            <a:ext cx="3959257" cy="4707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err="1"/>
              <a:t>Poisson</a:t>
            </a:r>
            <a:r>
              <a:rPr lang="en-US" sz="1400" dirty="0"/>
              <a:t> equation for</a:t>
            </a:r>
            <a:r>
              <a:rPr lang="cs-CZ" sz="1400" dirty="0"/>
              <a:t> </a:t>
            </a:r>
            <a:r>
              <a:rPr lang="en-US" sz="1400" dirty="0" smtClean="0"/>
              <a:t>pressure</a:t>
            </a:r>
            <a:r>
              <a:rPr lang="cs-CZ" sz="1400" dirty="0" smtClean="0">
                <a:sym typeface="Symbol" panose="05050102010706020507" pitchFamily="18" charset="2"/>
              </a:rPr>
              <a:t> p</a:t>
            </a:r>
            <a:endParaRPr lang="cs-CZ" sz="1400" dirty="0"/>
          </a:p>
        </p:txBody>
      </p:sp>
      <p:sp>
        <p:nvSpPr>
          <p:cNvPr id="17" name="Vývojový diagram: postup 16"/>
          <p:cNvSpPr/>
          <p:nvPr/>
        </p:nvSpPr>
        <p:spPr>
          <a:xfrm>
            <a:off x="2874008" y="3884862"/>
            <a:ext cx="3959257" cy="4707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Nodal  velocities and viscosity. BC for </a:t>
            </a:r>
            <a:r>
              <a:rPr lang="en-US" sz="1400" dirty="0" smtClean="0">
                <a:sym typeface="Symbol"/>
              </a:rPr>
              <a:t></a:t>
            </a:r>
            <a:endParaRPr lang="cs-CZ" sz="1400" dirty="0"/>
          </a:p>
        </p:txBody>
      </p:sp>
      <p:sp>
        <p:nvSpPr>
          <p:cNvPr id="2" name="Zástupný symbol pro číslo snímku 1"/>
          <p:cNvSpPr>
            <a:spLocks noGrp="1"/>
          </p:cNvSpPr>
          <p:nvPr>
            <p:ph type="sldNum" sz="quarter" idx="12"/>
          </p:nvPr>
        </p:nvSpPr>
        <p:spPr/>
        <p:txBody>
          <a:bodyPr/>
          <a:lstStyle/>
          <a:p>
            <a:pPr>
              <a:defRPr/>
            </a:pPr>
            <a:fld id="{B5B76BE2-068B-4195-97D5-A58FFC9B4249}" type="slidenum">
              <a:rPr lang="en-US" smtClean="0"/>
              <a:pPr>
                <a:defRPr/>
              </a:pPr>
              <a:t>15</a:t>
            </a:fld>
            <a:endParaRPr lang="en-US"/>
          </a:p>
        </p:txBody>
      </p:sp>
      <p:sp>
        <p:nvSpPr>
          <p:cNvPr id="4" name="TextovéPole 3"/>
          <p:cNvSpPr txBox="1"/>
          <p:nvPr/>
        </p:nvSpPr>
        <p:spPr>
          <a:xfrm>
            <a:off x="7519162" y="2209931"/>
            <a:ext cx="4114800" cy="2585323"/>
          </a:xfrm>
          <a:prstGeom prst="rect">
            <a:avLst/>
          </a:prstGeom>
          <a:noFill/>
        </p:spPr>
        <p:txBody>
          <a:bodyPr wrap="square" rtlCol="0">
            <a:spAutoFit/>
          </a:bodyPr>
          <a:lstStyle/>
          <a:p>
            <a:r>
              <a:rPr lang="cs-CZ" dirty="0" err="1" smtClean="0"/>
              <a:t>This</a:t>
            </a:r>
            <a:r>
              <a:rPr lang="cs-CZ" dirty="0" smtClean="0"/>
              <a:t> </a:t>
            </a:r>
            <a:r>
              <a:rPr lang="cs-CZ" dirty="0" err="1" smtClean="0"/>
              <a:t>is</a:t>
            </a:r>
            <a:r>
              <a:rPr lang="cs-CZ" dirty="0" smtClean="0"/>
              <a:t> </a:t>
            </a:r>
            <a:r>
              <a:rPr lang="cs-CZ" dirty="0" err="1" smtClean="0"/>
              <a:t>rather</a:t>
            </a:r>
            <a:r>
              <a:rPr lang="cs-CZ" dirty="0" smtClean="0"/>
              <a:t> </a:t>
            </a:r>
            <a:r>
              <a:rPr lang="cs-CZ" dirty="0" err="1" smtClean="0"/>
              <a:t>complicated</a:t>
            </a:r>
            <a:r>
              <a:rPr lang="cs-CZ" dirty="0" smtClean="0"/>
              <a:t> </a:t>
            </a:r>
            <a:r>
              <a:rPr lang="cs-CZ" dirty="0" err="1" smtClean="0"/>
              <a:t>project</a:t>
            </a:r>
            <a:r>
              <a:rPr lang="cs-CZ" dirty="0" smtClean="0"/>
              <a:t> </a:t>
            </a:r>
            <a:r>
              <a:rPr lang="cs-CZ" dirty="0" err="1" smtClean="0"/>
              <a:t>probably</a:t>
            </a:r>
            <a:r>
              <a:rPr lang="cs-CZ" dirty="0" smtClean="0"/>
              <a:t> </a:t>
            </a:r>
            <a:r>
              <a:rPr lang="cs-CZ" dirty="0" err="1" smtClean="0"/>
              <a:t>too</a:t>
            </a:r>
            <a:r>
              <a:rPr lang="cs-CZ" dirty="0" smtClean="0"/>
              <a:t> </a:t>
            </a:r>
            <a:r>
              <a:rPr lang="cs-CZ" dirty="0" err="1" smtClean="0"/>
              <a:t>difficult</a:t>
            </a:r>
            <a:r>
              <a:rPr lang="cs-CZ" dirty="0" smtClean="0"/>
              <a:t> </a:t>
            </a:r>
            <a:r>
              <a:rPr lang="cs-CZ" dirty="0" err="1" smtClean="0"/>
              <a:t>for</a:t>
            </a:r>
            <a:r>
              <a:rPr lang="cs-CZ" dirty="0" smtClean="0"/>
              <a:t> </a:t>
            </a:r>
            <a:r>
              <a:rPr lang="cs-CZ" dirty="0" err="1" smtClean="0"/>
              <a:t>batchelor</a:t>
            </a:r>
            <a:r>
              <a:rPr lang="cs-CZ" dirty="0" smtClean="0"/>
              <a:t> </a:t>
            </a:r>
            <a:r>
              <a:rPr lang="cs-CZ" dirty="0" err="1" smtClean="0"/>
              <a:t>or</a:t>
            </a:r>
            <a:r>
              <a:rPr lang="cs-CZ" dirty="0" smtClean="0"/>
              <a:t> </a:t>
            </a:r>
            <a:r>
              <a:rPr lang="cs-CZ" dirty="0" err="1" smtClean="0"/>
              <a:t>even</a:t>
            </a:r>
            <a:r>
              <a:rPr lang="cs-CZ" dirty="0" smtClean="0"/>
              <a:t> </a:t>
            </a:r>
            <a:r>
              <a:rPr lang="cs-CZ" dirty="0" err="1" smtClean="0"/>
              <a:t>diploma</a:t>
            </a:r>
            <a:r>
              <a:rPr lang="cs-CZ" dirty="0" smtClean="0"/>
              <a:t> </a:t>
            </a:r>
            <a:r>
              <a:rPr lang="cs-CZ" dirty="0" err="1" smtClean="0"/>
              <a:t>work</a:t>
            </a:r>
            <a:r>
              <a:rPr lang="cs-CZ" dirty="0" smtClean="0"/>
              <a:t>. </a:t>
            </a:r>
          </a:p>
          <a:p>
            <a:endParaRPr lang="cs-CZ" dirty="0" smtClean="0"/>
          </a:p>
          <a:p>
            <a:r>
              <a:rPr lang="cs-CZ" dirty="0" err="1" smtClean="0"/>
              <a:t>However</a:t>
            </a:r>
            <a:r>
              <a:rPr lang="cs-CZ" dirty="0" smtClean="0"/>
              <a:t> </a:t>
            </a:r>
            <a:r>
              <a:rPr lang="cs-CZ" dirty="0" err="1" smtClean="0"/>
              <a:t>it</a:t>
            </a:r>
            <a:r>
              <a:rPr lang="cs-CZ" dirty="0" smtClean="0"/>
              <a:t> </a:t>
            </a:r>
            <a:r>
              <a:rPr lang="cs-CZ" dirty="0" err="1" smtClean="0"/>
              <a:t>can</a:t>
            </a:r>
            <a:r>
              <a:rPr lang="cs-CZ" dirty="0" smtClean="0"/>
              <a:t> </a:t>
            </a:r>
            <a:r>
              <a:rPr lang="cs-CZ" dirty="0" err="1" smtClean="0"/>
              <a:t>be</a:t>
            </a:r>
            <a:r>
              <a:rPr lang="cs-CZ" dirty="0" smtClean="0"/>
              <a:t> </a:t>
            </a:r>
            <a:r>
              <a:rPr lang="cs-CZ" dirty="0" err="1" smtClean="0"/>
              <a:t>significantly</a:t>
            </a:r>
            <a:r>
              <a:rPr lang="cs-CZ" dirty="0" smtClean="0"/>
              <a:t> </a:t>
            </a:r>
            <a:r>
              <a:rPr lang="cs-CZ" dirty="0" err="1" smtClean="0"/>
              <a:t>simplified</a:t>
            </a:r>
            <a:r>
              <a:rPr lang="cs-CZ" dirty="0" smtClean="0"/>
              <a:t> by </a:t>
            </a:r>
            <a:r>
              <a:rPr lang="cs-CZ" dirty="0" err="1" smtClean="0"/>
              <a:t>skiping</a:t>
            </a:r>
            <a:r>
              <a:rPr lang="cs-CZ" dirty="0" smtClean="0"/>
              <a:t> </a:t>
            </a:r>
            <a:r>
              <a:rPr lang="cs-CZ" dirty="0" err="1" smtClean="0"/>
              <a:t>the</a:t>
            </a:r>
            <a:r>
              <a:rPr lang="cs-CZ" dirty="0" smtClean="0"/>
              <a:t> </a:t>
            </a:r>
            <a:r>
              <a:rPr lang="cs-CZ" dirty="0" err="1" smtClean="0"/>
              <a:t>solution</a:t>
            </a:r>
            <a:r>
              <a:rPr lang="cs-CZ" dirty="0" smtClean="0"/>
              <a:t> </a:t>
            </a:r>
            <a:r>
              <a:rPr lang="cs-CZ" dirty="0" err="1" smtClean="0"/>
              <a:t>of</a:t>
            </a:r>
            <a:r>
              <a:rPr lang="cs-CZ" dirty="0" smtClean="0"/>
              <a:t> </a:t>
            </a:r>
            <a:r>
              <a:rPr lang="cs-CZ" dirty="0" err="1" smtClean="0"/>
              <a:t>flow</a:t>
            </a:r>
            <a:r>
              <a:rPr lang="cs-CZ" dirty="0" smtClean="0"/>
              <a:t> </a:t>
            </a:r>
            <a:r>
              <a:rPr lang="cs-CZ" dirty="0" smtClean="0">
                <a:sym typeface="Symbol" panose="05050102010706020507" pitchFamily="18" charset="2"/>
              </a:rPr>
              <a:t>,</a:t>
            </a:r>
            <a:r>
              <a:rPr lang="cs-CZ" dirty="0" smtClean="0"/>
              <a:t>  (</a:t>
            </a:r>
            <a:r>
              <a:rPr lang="cs-CZ" dirty="0" err="1" smtClean="0"/>
              <a:t>assuming</a:t>
            </a:r>
            <a:r>
              <a:rPr lang="cs-CZ" dirty="0" smtClean="0"/>
              <a:t> </a:t>
            </a:r>
            <a:r>
              <a:rPr lang="cs-CZ" dirty="0" err="1" smtClean="0"/>
              <a:t>only</a:t>
            </a:r>
            <a:r>
              <a:rPr lang="cs-CZ" dirty="0" smtClean="0"/>
              <a:t> </a:t>
            </a:r>
            <a:r>
              <a:rPr lang="cs-CZ" dirty="0" err="1" smtClean="0"/>
              <a:t>velocity</a:t>
            </a:r>
            <a:r>
              <a:rPr lang="cs-CZ" dirty="0" smtClean="0"/>
              <a:t> </a:t>
            </a:r>
            <a:r>
              <a:rPr lang="cs-CZ" dirty="0" err="1" smtClean="0"/>
              <a:t>approximation</a:t>
            </a:r>
            <a:r>
              <a:rPr lang="cs-CZ" dirty="0" smtClean="0"/>
              <a:t>) and </a:t>
            </a:r>
            <a:r>
              <a:rPr lang="cs-CZ" dirty="0" err="1" smtClean="0"/>
              <a:t>neglecting</a:t>
            </a:r>
            <a:r>
              <a:rPr lang="cs-CZ" dirty="0" smtClean="0"/>
              <a:t> </a:t>
            </a:r>
            <a:r>
              <a:rPr lang="cs-CZ" dirty="0" err="1" smtClean="0"/>
              <a:t>viscosity</a:t>
            </a:r>
            <a:r>
              <a:rPr lang="cs-CZ" dirty="0" smtClean="0"/>
              <a:t> </a:t>
            </a:r>
            <a:r>
              <a:rPr lang="cs-CZ" dirty="0" err="1" smtClean="0"/>
              <a:t>variation</a:t>
            </a:r>
            <a:r>
              <a:rPr lang="cs-CZ" dirty="0" smtClean="0"/>
              <a:t>. </a:t>
            </a:r>
            <a:endParaRPr lang="en-US" dirty="0"/>
          </a:p>
        </p:txBody>
      </p:sp>
      <p:sp>
        <p:nvSpPr>
          <p:cNvPr id="5" name="Obdélníkový bublinový popisek 4"/>
          <p:cNvSpPr/>
          <p:nvPr/>
        </p:nvSpPr>
        <p:spPr>
          <a:xfrm>
            <a:off x="2734574" y="3244587"/>
            <a:ext cx="4373592" cy="1819120"/>
          </a:xfrm>
          <a:prstGeom prst="wedgeRectCallout">
            <a:avLst>
              <a:gd name="adj1" fmla="val 59246"/>
              <a:gd name="adj2" fmla="val -36684"/>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1984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wrap="square">
            <a:spAutoFit/>
          </a:bodyPr>
          <a:lstStyle/>
          <a:p>
            <a:pPr>
              <a:spcBef>
                <a:spcPct val="50000"/>
              </a:spcBef>
            </a:pPr>
            <a:r>
              <a:rPr lang="cs-CZ" sz="2400" b="1" dirty="0" smtClean="0">
                <a:solidFill>
                  <a:prstClr val="black"/>
                </a:solidFill>
                <a:sym typeface="Symbol" pitchFamily="18" charset="2"/>
              </a:rPr>
              <a:t>        </a:t>
            </a:r>
            <a:r>
              <a:rPr lang="cs-CZ" sz="2400" b="1" dirty="0" err="1" smtClean="0">
                <a:solidFill>
                  <a:prstClr val="black"/>
                </a:solidFill>
                <a:sym typeface="Symbol" pitchFamily="18" charset="2"/>
              </a:rPr>
              <a:t>Gaussian</a:t>
            </a:r>
            <a:r>
              <a:rPr lang="cs-CZ" sz="2400" b="1" dirty="0" smtClean="0">
                <a:solidFill>
                  <a:prstClr val="black"/>
                </a:solidFill>
                <a:sym typeface="Symbol" pitchFamily="18" charset="2"/>
              </a:rPr>
              <a:t> </a:t>
            </a:r>
            <a:r>
              <a:rPr lang="cs-CZ" sz="2400" b="1" dirty="0" err="1" smtClean="0">
                <a:solidFill>
                  <a:prstClr val="black"/>
                </a:solidFill>
                <a:sym typeface="Symbol" pitchFamily="18" charset="2"/>
              </a:rPr>
              <a:t>axial</a:t>
            </a:r>
            <a:r>
              <a:rPr lang="cs-CZ" sz="2400" b="1" dirty="0" smtClean="0">
                <a:solidFill>
                  <a:prstClr val="black"/>
                </a:solidFill>
                <a:sym typeface="Symbol" pitchFamily="18" charset="2"/>
              </a:rPr>
              <a:t> profile </a:t>
            </a:r>
            <a:r>
              <a:rPr lang="cs-CZ" sz="2400" b="1" dirty="0" err="1" smtClean="0">
                <a:solidFill>
                  <a:prstClr val="black"/>
                </a:solidFill>
                <a:sym typeface="Symbol" pitchFamily="18" charset="2"/>
              </a:rPr>
              <a:t>of</a:t>
            </a:r>
            <a:r>
              <a:rPr lang="cs-CZ" sz="2400" b="1" dirty="0" smtClean="0">
                <a:solidFill>
                  <a:prstClr val="black"/>
                </a:solidFill>
                <a:sym typeface="Symbol" pitchFamily="18" charset="2"/>
              </a:rPr>
              <a:t> gap</a:t>
            </a:r>
            <a:endParaRPr lang="cs-CZ" sz="2400" b="1" dirty="0">
              <a:solidFill>
                <a:prstClr val="black"/>
              </a:solidFill>
              <a:sym typeface="Symbol" pitchFamily="18" charset="2"/>
            </a:endParaRPr>
          </a:p>
        </p:txBody>
      </p:sp>
      <p:sp>
        <p:nvSpPr>
          <p:cNvPr id="3" name="TextovéPole 2"/>
          <p:cNvSpPr txBox="1"/>
          <p:nvPr/>
        </p:nvSpPr>
        <p:spPr>
          <a:xfrm>
            <a:off x="608976" y="828669"/>
            <a:ext cx="10788030" cy="646331"/>
          </a:xfrm>
          <a:prstGeom prst="rect">
            <a:avLst/>
          </a:prstGeom>
          <a:noFill/>
        </p:spPr>
        <p:txBody>
          <a:bodyPr wrap="square" rtlCol="0">
            <a:spAutoFit/>
          </a:bodyPr>
          <a:lstStyle/>
          <a:p>
            <a:r>
              <a:rPr lang="en-US" dirty="0"/>
              <a:t>The reason for choosing the smooth profile of the upper walls: the exclusion of the weak singularity </a:t>
            </a:r>
            <a:r>
              <a:rPr lang="cs-CZ" dirty="0" err="1" smtClean="0"/>
              <a:t>at</a:t>
            </a:r>
            <a:r>
              <a:rPr lang="cs-CZ" dirty="0" smtClean="0"/>
              <a:t> a </a:t>
            </a:r>
            <a:r>
              <a:rPr lang="cs-CZ" dirty="0" err="1" smtClean="0"/>
              <a:t>sharp</a:t>
            </a:r>
            <a:r>
              <a:rPr lang="cs-CZ" dirty="0" smtClean="0"/>
              <a:t> </a:t>
            </a:r>
            <a:r>
              <a:rPr lang="cs-CZ" dirty="0" err="1" smtClean="0"/>
              <a:t>edge</a:t>
            </a:r>
            <a:r>
              <a:rPr lang="cs-CZ" dirty="0" smtClean="0"/>
              <a:t> </a:t>
            </a:r>
            <a:r>
              <a:rPr lang="cs-CZ" dirty="0" err="1" smtClean="0"/>
              <a:t>between</a:t>
            </a:r>
            <a:r>
              <a:rPr lang="cs-CZ" dirty="0" smtClean="0"/>
              <a:t> </a:t>
            </a:r>
            <a:r>
              <a:rPr lang="cs-CZ" dirty="0" err="1" smtClean="0"/>
              <a:t>converging</a:t>
            </a:r>
            <a:r>
              <a:rPr lang="cs-CZ" dirty="0" smtClean="0"/>
              <a:t> and </a:t>
            </a:r>
            <a:r>
              <a:rPr lang="cs-CZ" dirty="0" err="1" smtClean="0"/>
              <a:t>diverging</a:t>
            </a:r>
            <a:r>
              <a:rPr lang="cs-CZ" dirty="0" smtClean="0"/>
              <a:t> </a:t>
            </a:r>
            <a:r>
              <a:rPr lang="en-US" dirty="0" smtClean="0"/>
              <a:t> </a:t>
            </a:r>
            <a:r>
              <a:rPr lang="en-US" dirty="0"/>
              <a:t>axial channel </a:t>
            </a:r>
            <a:r>
              <a:rPr lang="cs-CZ" dirty="0" err="1" smtClean="0"/>
              <a:t>crossection</a:t>
            </a:r>
            <a:endParaRPr lang="en-US" dirty="0"/>
          </a:p>
        </p:txBody>
      </p:sp>
      <p:grpSp>
        <p:nvGrpSpPr>
          <p:cNvPr id="2" name="Skupina 1"/>
          <p:cNvGrpSpPr/>
          <p:nvPr/>
        </p:nvGrpSpPr>
        <p:grpSpPr>
          <a:xfrm>
            <a:off x="169009" y="1641798"/>
            <a:ext cx="8528424" cy="2227861"/>
            <a:chOff x="169009" y="1641798"/>
            <a:chExt cx="8528424" cy="2227861"/>
          </a:xfrm>
        </p:grpSpPr>
        <p:pic>
          <p:nvPicPr>
            <p:cNvPr id="5" name="Obrázek 4"/>
            <p:cNvPicPr>
              <a:picLocks noChangeAspect="1"/>
            </p:cNvPicPr>
            <p:nvPr/>
          </p:nvPicPr>
          <p:blipFill>
            <a:blip r:embed="rId2"/>
            <a:stretch>
              <a:fillRect/>
            </a:stretch>
          </p:blipFill>
          <p:spPr>
            <a:xfrm>
              <a:off x="169009" y="1641798"/>
              <a:ext cx="6510649" cy="2227861"/>
            </a:xfrm>
            <a:prstGeom prst="rect">
              <a:avLst/>
            </a:prstGeom>
          </p:spPr>
        </p:pic>
        <p:cxnSp>
          <p:nvCxnSpPr>
            <p:cNvPr id="42" name="Přímá spojnice se šipkou 41"/>
            <p:cNvCxnSpPr/>
            <p:nvPr/>
          </p:nvCxnSpPr>
          <p:spPr>
            <a:xfrm flipV="1">
              <a:off x="998844" y="2463393"/>
              <a:ext cx="0" cy="11279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Přímá spojnice se šipkou 42"/>
            <p:cNvCxnSpPr/>
            <p:nvPr/>
          </p:nvCxnSpPr>
          <p:spPr>
            <a:xfrm flipV="1">
              <a:off x="993006" y="3611241"/>
              <a:ext cx="5383937" cy="972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TextovéPole 40"/>
            <p:cNvSpPr txBox="1"/>
            <p:nvPr/>
          </p:nvSpPr>
          <p:spPr>
            <a:xfrm>
              <a:off x="6273210" y="3253751"/>
              <a:ext cx="510362" cy="369332"/>
            </a:xfrm>
            <a:prstGeom prst="rect">
              <a:avLst/>
            </a:prstGeom>
            <a:noFill/>
          </p:spPr>
          <p:txBody>
            <a:bodyPr wrap="square" rtlCol="0">
              <a:spAutoFit/>
            </a:bodyPr>
            <a:lstStyle/>
            <a:p>
              <a:r>
                <a:rPr lang="en-US" dirty="0" smtClean="0"/>
                <a:t>x</a:t>
              </a:r>
              <a:endParaRPr lang="cs-CZ" dirty="0"/>
            </a:p>
          </p:txBody>
        </p:sp>
        <p:sp>
          <p:nvSpPr>
            <p:cNvPr id="44" name="TextovéPole 43"/>
            <p:cNvSpPr txBox="1"/>
            <p:nvPr/>
          </p:nvSpPr>
          <p:spPr>
            <a:xfrm>
              <a:off x="608976" y="2062716"/>
              <a:ext cx="384030" cy="369332"/>
            </a:xfrm>
            <a:prstGeom prst="rect">
              <a:avLst/>
            </a:prstGeom>
            <a:noFill/>
          </p:spPr>
          <p:txBody>
            <a:bodyPr wrap="square" rtlCol="0">
              <a:spAutoFit/>
            </a:bodyPr>
            <a:lstStyle/>
            <a:p>
              <a:r>
                <a:rPr lang="en-US" dirty="0" smtClean="0"/>
                <a:t>y</a:t>
              </a:r>
              <a:endParaRPr lang="cs-CZ" dirty="0"/>
            </a:p>
          </p:txBody>
        </p:sp>
        <p:sp>
          <p:nvSpPr>
            <p:cNvPr id="48" name="TextovéPole 47"/>
            <p:cNvSpPr txBox="1"/>
            <p:nvPr/>
          </p:nvSpPr>
          <p:spPr>
            <a:xfrm>
              <a:off x="6396622" y="2062716"/>
              <a:ext cx="2300811" cy="369332"/>
            </a:xfrm>
            <a:prstGeom prst="rect">
              <a:avLst/>
            </a:prstGeom>
            <a:noFill/>
          </p:spPr>
          <p:txBody>
            <a:bodyPr wrap="square" rtlCol="0">
              <a:spAutoFit/>
            </a:bodyPr>
            <a:lstStyle/>
            <a:p>
              <a:r>
                <a:rPr lang="cs-CZ" dirty="0" err="1" smtClean="0"/>
                <a:t>Physical</a:t>
              </a:r>
              <a:r>
                <a:rPr lang="cs-CZ" dirty="0" smtClean="0"/>
                <a:t> </a:t>
              </a:r>
              <a:r>
                <a:rPr lang="cs-CZ" dirty="0" err="1" smtClean="0"/>
                <a:t>domain</a:t>
              </a:r>
              <a:endParaRPr lang="cs-CZ" dirty="0"/>
            </a:p>
          </p:txBody>
        </p:sp>
      </p:grpSp>
      <p:grpSp>
        <p:nvGrpSpPr>
          <p:cNvPr id="4" name="Skupina 3"/>
          <p:cNvGrpSpPr/>
          <p:nvPr/>
        </p:nvGrpSpPr>
        <p:grpSpPr>
          <a:xfrm>
            <a:off x="608976" y="4465674"/>
            <a:ext cx="8568801" cy="1892596"/>
            <a:chOff x="608976" y="4465674"/>
            <a:chExt cx="8568801" cy="1892596"/>
          </a:xfrm>
        </p:grpSpPr>
        <p:grpSp>
          <p:nvGrpSpPr>
            <p:cNvPr id="47" name="Skupina 46"/>
            <p:cNvGrpSpPr/>
            <p:nvPr/>
          </p:nvGrpSpPr>
          <p:grpSpPr>
            <a:xfrm>
              <a:off x="608976" y="4465674"/>
              <a:ext cx="6199410" cy="1892596"/>
              <a:chOff x="740745" y="4465674"/>
              <a:chExt cx="6199410" cy="1330287"/>
            </a:xfrm>
          </p:grpSpPr>
          <p:grpSp>
            <p:nvGrpSpPr>
              <p:cNvPr id="7" name="Skupina 6"/>
              <p:cNvGrpSpPr/>
              <p:nvPr/>
            </p:nvGrpSpPr>
            <p:grpSpPr>
              <a:xfrm>
                <a:off x="1121101" y="4956612"/>
                <a:ext cx="5050148" cy="766060"/>
                <a:chOff x="493614" y="671639"/>
                <a:chExt cx="6999610" cy="938676"/>
              </a:xfrm>
            </p:grpSpPr>
            <p:cxnSp>
              <p:nvCxnSpPr>
                <p:cNvPr id="37" name="Přímá spojnice 36"/>
                <p:cNvCxnSpPr/>
                <p:nvPr/>
              </p:nvCxnSpPr>
              <p:spPr>
                <a:xfrm flipV="1">
                  <a:off x="493614" y="1598394"/>
                  <a:ext cx="6999610" cy="11489"/>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38" name="Volný tvar 37"/>
                <p:cNvSpPr/>
                <p:nvPr/>
              </p:nvSpPr>
              <p:spPr>
                <a:xfrm>
                  <a:off x="517890" y="671639"/>
                  <a:ext cx="6959151" cy="938676"/>
                </a:xfrm>
                <a:custGeom>
                  <a:avLst/>
                  <a:gdLst>
                    <a:gd name="connsiteX0" fmla="*/ 0 w 6951059"/>
                    <a:gd name="connsiteY0" fmla="*/ 890124 h 906308"/>
                    <a:gd name="connsiteX1" fmla="*/ 0 w 6951059"/>
                    <a:gd name="connsiteY1" fmla="*/ 113288 h 906308"/>
                    <a:gd name="connsiteX2" fmla="*/ 1755972 w 6951059"/>
                    <a:gd name="connsiteY2" fmla="*/ 97104 h 906308"/>
                    <a:gd name="connsiteX3" fmla="*/ 4159306 w 6951059"/>
                    <a:gd name="connsiteY3" fmla="*/ 809203 h 906308"/>
                    <a:gd name="connsiteX4" fmla="*/ 6934875 w 6951059"/>
                    <a:gd name="connsiteY4" fmla="*/ 0 h 906308"/>
                    <a:gd name="connsiteX5" fmla="*/ 6951059 w 6951059"/>
                    <a:gd name="connsiteY5" fmla="*/ 906308 h 906308"/>
                    <a:gd name="connsiteX6" fmla="*/ 0 w 6951059"/>
                    <a:gd name="connsiteY6" fmla="*/ 890124 h 906308"/>
                    <a:gd name="connsiteX0" fmla="*/ 0 w 6951059"/>
                    <a:gd name="connsiteY0" fmla="*/ 938676 h 938676"/>
                    <a:gd name="connsiteX1" fmla="*/ 0 w 6951059"/>
                    <a:gd name="connsiteY1" fmla="*/ 113288 h 938676"/>
                    <a:gd name="connsiteX2" fmla="*/ 1755972 w 6951059"/>
                    <a:gd name="connsiteY2" fmla="*/ 97104 h 938676"/>
                    <a:gd name="connsiteX3" fmla="*/ 4159306 w 6951059"/>
                    <a:gd name="connsiteY3" fmla="*/ 809203 h 938676"/>
                    <a:gd name="connsiteX4" fmla="*/ 6934875 w 6951059"/>
                    <a:gd name="connsiteY4" fmla="*/ 0 h 938676"/>
                    <a:gd name="connsiteX5" fmla="*/ 6951059 w 6951059"/>
                    <a:gd name="connsiteY5" fmla="*/ 906308 h 938676"/>
                    <a:gd name="connsiteX6" fmla="*/ 0 w 6951059"/>
                    <a:gd name="connsiteY6" fmla="*/ 938676 h 938676"/>
                    <a:gd name="connsiteX0" fmla="*/ 0 w 6951059"/>
                    <a:gd name="connsiteY0" fmla="*/ 938676 h 938676"/>
                    <a:gd name="connsiteX1" fmla="*/ 0 w 6951059"/>
                    <a:gd name="connsiteY1" fmla="*/ 89012 h 938676"/>
                    <a:gd name="connsiteX2" fmla="*/ 1755972 w 6951059"/>
                    <a:gd name="connsiteY2" fmla="*/ 97104 h 938676"/>
                    <a:gd name="connsiteX3" fmla="*/ 4159306 w 6951059"/>
                    <a:gd name="connsiteY3" fmla="*/ 809203 h 938676"/>
                    <a:gd name="connsiteX4" fmla="*/ 6934875 w 6951059"/>
                    <a:gd name="connsiteY4" fmla="*/ 0 h 938676"/>
                    <a:gd name="connsiteX5" fmla="*/ 6951059 w 6951059"/>
                    <a:gd name="connsiteY5" fmla="*/ 906308 h 938676"/>
                    <a:gd name="connsiteX6" fmla="*/ 0 w 6951059"/>
                    <a:gd name="connsiteY6" fmla="*/ 938676 h 938676"/>
                    <a:gd name="connsiteX0" fmla="*/ 8092 w 6959151"/>
                    <a:gd name="connsiteY0" fmla="*/ 938676 h 938676"/>
                    <a:gd name="connsiteX1" fmla="*/ 0 w 6959151"/>
                    <a:gd name="connsiteY1" fmla="*/ 113288 h 938676"/>
                    <a:gd name="connsiteX2" fmla="*/ 1764064 w 6959151"/>
                    <a:gd name="connsiteY2" fmla="*/ 97104 h 938676"/>
                    <a:gd name="connsiteX3" fmla="*/ 4167398 w 6959151"/>
                    <a:gd name="connsiteY3" fmla="*/ 809203 h 938676"/>
                    <a:gd name="connsiteX4" fmla="*/ 6942967 w 6959151"/>
                    <a:gd name="connsiteY4" fmla="*/ 0 h 938676"/>
                    <a:gd name="connsiteX5" fmla="*/ 6959151 w 6959151"/>
                    <a:gd name="connsiteY5" fmla="*/ 906308 h 938676"/>
                    <a:gd name="connsiteX6" fmla="*/ 8092 w 6959151"/>
                    <a:gd name="connsiteY6" fmla="*/ 938676 h 938676"/>
                    <a:gd name="connsiteX0" fmla="*/ 8092 w 6959151"/>
                    <a:gd name="connsiteY0" fmla="*/ 938676 h 938676"/>
                    <a:gd name="connsiteX1" fmla="*/ 0 w 6959151"/>
                    <a:gd name="connsiteY1" fmla="*/ 113288 h 938676"/>
                    <a:gd name="connsiteX2" fmla="*/ 1764064 w 6959151"/>
                    <a:gd name="connsiteY2" fmla="*/ 97104 h 938676"/>
                    <a:gd name="connsiteX3" fmla="*/ 4019501 w 6959151"/>
                    <a:gd name="connsiteY3" fmla="*/ 45716 h 938676"/>
                    <a:gd name="connsiteX4" fmla="*/ 6942967 w 6959151"/>
                    <a:gd name="connsiteY4" fmla="*/ 0 h 938676"/>
                    <a:gd name="connsiteX5" fmla="*/ 6959151 w 6959151"/>
                    <a:gd name="connsiteY5" fmla="*/ 906308 h 938676"/>
                    <a:gd name="connsiteX6" fmla="*/ 8092 w 6959151"/>
                    <a:gd name="connsiteY6" fmla="*/ 938676 h 938676"/>
                    <a:gd name="connsiteX0" fmla="*/ 8092 w 6959151"/>
                    <a:gd name="connsiteY0" fmla="*/ 938676 h 938676"/>
                    <a:gd name="connsiteX1" fmla="*/ 0 w 6959151"/>
                    <a:gd name="connsiteY1" fmla="*/ 73626 h 938676"/>
                    <a:gd name="connsiteX2" fmla="*/ 1764064 w 6959151"/>
                    <a:gd name="connsiteY2" fmla="*/ 97104 h 938676"/>
                    <a:gd name="connsiteX3" fmla="*/ 4019501 w 6959151"/>
                    <a:gd name="connsiteY3" fmla="*/ 45716 h 938676"/>
                    <a:gd name="connsiteX4" fmla="*/ 6942967 w 6959151"/>
                    <a:gd name="connsiteY4" fmla="*/ 0 h 938676"/>
                    <a:gd name="connsiteX5" fmla="*/ 6959151 w 6959151"/>
                    <a:gd name="connsiteY5" fmla="*/ 906308 h 938676"/>
                    <a:gd name="connsiteX6" fmla="*/ 8092 w 6959151"/>
                    <a:gd name="connsiteY6" fmla="*/ 938676 h 93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9151" h="938676">
                      <a:moveTo>
                        <a:pt x="8092" y="938676"/>
                      </a:moveTo>
                      <a:cubicBezTo>
                        <a:pt x="5395" y="663547"/>
                        <a:pt x="2697" y="348755"/>
                        <a:pt x="0" y="73626"/>
                      </a:cubicBezTo>
                      <a:lnTo>
                        <a:pt x="1764064" y="97104"/>
                      </a:lnTo>
                      <a:lnTo>
                        <a:pt x="4019501" y="45716"/>
                      </a:lnTo>
                      <a:lnTo>
                        <a:pt x="6942967" y="0"/>
                      </a:lnTo>
                      <a:lnTo>
                        <a:pt x="6959151" y="906308"/>
                      </a:lnTo>
                      <a:lnTo>
                        <a:pt x="8092" y="938676"/>
                      </a:lnTo>
                      <a:close/>
                    </a:path>
                  </a:pathLst>
                </a:cu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Přímá spojnice 38"/>
                <p:cNvCxnSpPr/>
                <p:nvPr/>
              </p:nvCxnSpPr>
              <p:spPr>
                <a:xfrm flipV="1">
                  <a:off x="493614" y="694913"/>
                  <a:ext cx="6999610" cy="11489"/>
                </a:xfrm>
                <a:prstGeom prst="line">
                  <a:avLst/>
                </a:prstGeom>
                <a:ln w="38100"/>
              </p:spPr>
              <p:style>
                <a:lnRef idx="3">
                  <a:schemeClr val="accent5"/>
                </a:lnRef>
                <a:fillRef idx="0">
                  <a:schemeClr val="accent5"/>
                </a:fillRef>
                <a:effectRef idx="2">
                  <a:schemeClr val="accent5"/>
                </a:effectRef>
                <a:fontRef idx="minor">
                  <a:schemeClr val="tx1"/>
                </a:fontRef>
              </p:style>
            </p:cxnSp>
          </p:grpSp>
          <p:cxnSp>
            <p:nvCxnSpPr>
              <p:cNvPr id="8" name="Přímá spojnice 7"/>
              <p:cNvCxnSpPr>
                <a:stCxn id="38" idx="1"/>
                <a:endCxn id="38" idx="0"/>
              </p:cNvCxnSpPr>
              <p:nvPr/>
            </p:nvCxnSpPr>
            <p:spPr>
              <a:xfrm>
                <a:off x="1138616" y="5016699"/>
                <a:ext cx="5838" cy="705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1536799" y="4956612"/>
                <a:ext cx="14800" cy="788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2008122" y="4969541"/>
                <a:ext cx="5834" cy="760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a:off x="2516228" y="4975606"/>
                <a:ext cx="0" cy="737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3046093" y="5000303"/>
                <a:ext cx="18536" cy="7046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3620561" y="5010081"/>
                <a:ext cx="15464" cy="726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Přímá spojnice 14"/>
              <p:cNvCxnSpPr>
                <a:stCxn id="38" idx="5"/>
              </p:cNvCxnSpPr>
              <p:nvPr/>
            </p:nvCxnSpPr>
            <p:spPr>
              <a:xfrm flipV="1">
                <a:off x="6159573" y="4980294"/>
                <a:ext cx="0" cy="715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Přímá spojnice 15"/>
              <p:cNvCxnSpPr/>
              <p:nvPr/>
            </p:nvCxnSpPr>
            <p:spPr>
              <a:xfrm flipH="1" flipV="1">
                <a:off x="4147803" y="4992403"/>
                <a:ext cx="6153" cy="727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a:off x="4761491" y="4984982"/>
                <a:ext cx="0" cy="7456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a:off x="5381392" y="4984982"/>
                <a:ext cx="0" cy="719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V="1">
                <a:off x="1150292" y="5127276"/>
                <a:ext cx="5009281" cy="600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a:off x="1125003" y="5372746"/>
                <a:ext cx="5012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a:off x="1144454" y="5569889"/>
                <a:ext cx="50042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flipV="1">
                <a:off x="1150292" y="4565095"/>
                <a:ext cx="0" cy="11279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Ovál 28"/>
              <p:cNvSpPr/>
              <p:nvPr/>
            </p:nvSpPr>
            <p:spPr>
              <a:xfrm>
                <a:off x="3566961" y="5318862"/>
                <a:ext cx="107198" cy="107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ál 30"/>
              <p:cNvSpPr/>
              <p:nvPr/>
            </p:nvSpPr>
            <p:spPr>
              <a:xfrm>
                <a:off x="3566961" y="5116677"/>
                <a:ext cx="107198" cy="1077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ál 31"/>
              <p:cNvSpPr/>
              <p:nvPr/>
            </p:nvSpPr>
            <p:spPr>
              <a:xfrm>
                <a:off x="3577777" y="5516005"/>
                <a:ext cx="107198" cy="1077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ovéPole 32"/>
              <p:cNvSpPr txBox="1"/>
              <p:nvPr/>
            </p:nvSpPr>
            <p:spPr>
              <a:xfrm>
                <a:off x="3631376" y="5186468"/>
                <a:ext cx="378569" cy="369332"/>
              </a:xfrm>
              <a:prstGeom prst="rect">
                <a:avLst/>
              </a:prstGeom>
              <a:noFill/>
            </p:spPr>
            <p:txBody>
              <a:bodyPr wrap="square" rtlCol="0">
                <a:spAutoFit/>
              </a:bodyPr>
              <a:lstStyle/>
              <a:p>
                <a:r>
                  <a:rPr lang="en-US" dirty="0" err="1"/>
                  <a:t>i</a:t>
                </a:r>
                <a:r>
                  <a:rPr lang="en-US" dirty="0" err="1" smtClean="0"/>
                  <a:t>,j</a:t>
                </a:r>
                <a:endParaRPr lang="en-US" dirty="0"/>
              </a:p>
            </p:txBody>
          </p:sp>
          <p:sp>
            <p:nvSpPr>
              <p:cNvPr id="34" name="TextovéPole 33"/>
              <p:cNvSpPr txBox="1"/>
              <p:nvPr/>
            </p:nvSpPr>
            <p:spPr>
              <a:xfrm>
                <a:off x="3638067" y="4932011"/>
                <a:ext cx="807310" cy="369332"/>
              </a:xfrm>
              <a:prstGeom prst="rect">
                <a:avLst/>
              </a:prstGeom>
              <a:noFill/>
            </p:spPr>
            <p:txBody>
              <a:bodyPr wrap="square" rtlCol="0">
                <a:spAutoFit/>
              </a:bodyPr>
              <a:lstStyle/>
              <a:p>
                <a:r>
                  <a:rPr lang="en-US" dirty="0" smtClean="0"/>
                  <a:t>i,j+1</a:t>
                </a:r>
                <a:endParaRPr lang="en-US" dirty="0"/>
              </a:p>
            </p:txBody>
          </p:sp>
          <p:sp>
            <p:nvSpPr>
              <p:cNvPr id="35" name="TextovéPole 34"/>
              <p:cNvSpPr txBox="1"/>
              <p:nvPr/>
            </p:nvSpPr>
            <p:spPr>
              <a:xfrm>
                <a:off x="3646175" y="5426629"/>
                <a:ext cx="807310" cy="369332"/>
              </a:xfrm>
              <a:prstGeom prst="rect">
                <a:avLst/>
              </a:prstGeom>
              <a:noFill/>
            </p:spPr>
            <p:txBody>
              <a:bodyPr wrap="square" rtlCol="0">
                <a:spAutoFit/>
              </a:bodyPr>
              <a:lstStyle/>
              <a:p>
                <a:r>
                  <a:rPr lang="en-US" dirty="0" smtClean="0"/>
                  <a:t>i,j-1</a:t>
                </a:r>
                <a:endParaRPr lang="en-US" dirty="0"/>
              </a:p>
            </p:txBody>
          </p:sp>
          <p:cxnSp>
            <p:nvCxnSpPr>
              <p:cNvPr id="40" name="Přímá spojnice se šipkou 39"/>
              <p:cNvCxnSpPr>
                <a:stCxn id="38" idx="0"/>
              </p:cNvCxnSpPr>
              <p:nvPr/>
            </p:nvCxnSpPr>
            <p:spPr>
              <a:xfrm flipV="1">
                <a:off x="1144454" y="5712943"/>
                <a:ext cx="5383937" cy="972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TextovéPole 44"/>
              <p:cNvSpPr txBox="1"/>
              <p:nvPr/>
            </p:nvSpPr>
            <p:spPr>
              <a:xfrm>
                <a:off x="6419160" y="5365050"/>
                <a:ext cx="520995" cy="369332"/>
              </a:xfrm>
              <a:prstGeom prst="rect">
                <a:avLst/>
              </a:prstGeom>
              <a:noFill/>
            </p:spPr>
            <p:txBody>
              <a:bodyPr wrap="square" rtlCol="0">
                <a:spAutoFit/>
              </a:bodyPr>
              <a:lstStyle/>
              <a:p>
                <a:r>
                  <a:rPr lang="cs-CZ" dirty="0" smtClean="0">
                    <a:sym typeface="Symbol"/>
                  </a:rPr>
                  <a:t></a:t>
                </a:r>
                <a:endParaRPr lang="cs-CZ" dirty="0"/>
              </a:p>
            </p:txBody>
          </p:sp>
          <p:sp>
            <p:nvSpPr>
              <p:cNvPr id="46" name="TextovéPole 45"/>
              <p:cNvSpPr txBox="1"/>
              <p:nvPr/>
            </p:nvSpPr>
            <p:spPr>
              <a:xfrm>
                <a:off x="740745" y="4465674"/>
                <a:ext cx="477849" cy="369332"/>
              </a:xfrm>
              <a:prstGeom prst="rect">
                <a:avLst/>
              </a:prstGeom>
              <a:noFill/>
            </p:spPr>
            <p:txBody>
              <a:bodyPr wrap="square" rtlCol="0">
                <a:spAutoFit/>
              </a:bodyPr>
              <a:lstStyle/>
              <a:p>
                <a:r>
                  <a:rPr lang="cs-CZ" dirty="0" smtClean="0">
                    <a:sym typeface="Symbol"/>
                  </a:rPr>
                  <a:t></a:t>
                </a:r>
                <a:endParaRPr lang="cs-CZ" dirty="0"/>
              </a:p>
            </p:txBody>
          </p:sp>
        </p:grpSp>
        <p:sp>
          <p:nvSpPr>
            <p:cNvPr id="50" name="TextovéPole 49"/>
            <p:cNvSpPr txBox="1"/>
            <p:nvPr/>
          </p:nvSpPr>
          <p:spPr>
            <a:xfrm>
              <a:off x="6549022" y="5265011"/>
              <a:ext cx="2628755" cy="369332"/>
            </a:xfrm>
            <a:prstGeom prst="rect">
              <a:avLst/>
            </a:prstGeom>
            <a:noFill/>
          </p:spPr>
          <p:txBody>
            <a:bodyPr wrap="square" rtlCol="0">
              <a:spAutoFit/>
            </a:bodyPr>
            <a:lstStyle/>
            <a:p>
              <a:r>
                <a:rPr lang="cs-CZ" dirty="0" err="1" smtClean="0"/>
                <a:t>Computational</a:t>
              </a:r>
              <a:r>
                <a:rPr lang="cs-CZ" dirty="0" smtClean="0"/>
                <a:t> </a:t>
              </a:r>
              <a:r>
                <a:rPr lang="cs-CZ" dirty="0" err="1" smtClean="0"/>
                <a:t>domain</a:t>
              </a:r>
              <a:endParaRPr lang="cs-CZ" dirty="0"/>
            </a:p>
          </p:txBody>
        </p:sp>
      </p:grpSp>
      <p:sp>
        <p:nvSpPr>
          <p:cNvPr id="6" name="Šipka dolů 5"/>
          <p:cNvSpPr/>
          <p:nvPr/>
        </p:nvSpPr>
        <p:spPr>
          <a:xfrm>
            <a:off x="6869278" y="3155659"/>
            <a:ext cx="584462" cy="13857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Skupina 26"/>
          <p:cNvGrpSpPr/>
          <p:nvPr/>
        </p:nvGrpSpPr>
        <p:grpSpPr>
          <a:xfrm>
            <a:off x="7547027" y="3030457"/>
            <a:ext cx="4644973" cy="2031325"/>
            <a:chOff x="7547027" y="3030457"/>
            <a:chExt cx="4644973" cy="2031325"/>
          </a:xfrm>
        </p:grpSpPr>
        <p:sp>
          <p:nvSpPr>
            <p:cNvPr id="23" name="TextovéPole 22"/>
            <p:cNvSpPr txBox="1"/>
            <p:nvPr/>
          </p:nvSpPr>
          <p:spPr>
            <a:xfrm>
              <a:off x="7547027" y="3030457"/>
              <a:ext cx="4644973" cy="2031325"/>
            </a:xfrm>
            <a:prstGeom prst="rect">
              <a:avLst/>
            </a:prstGeom>
            <a:noFill/>
          </p:spPr>
          <p:txBody>
            <a:bodyPr wrap="square" rtlCol="0">
              <a:spAutoFit/>
            </a:bodyPr>
            <a:lstStyle/>
            <a:p>
              <a:r>
                <a:rPr lang="cs-CZ" dirty="0" err="1" smtClean="0"/>
                <a:t>Transformation</a:t>
              </a:r>
              <a:r>
                <a:rPr lang="cs-CZ" dirty="0" smtClean="0"/>
                <a:t> </a:t>
              </a:r>
              <a:r>
                <a:rPr lang="cs-CZ" dirty="0" err="1" smtClean="0"/>
                <a:t>of</a:t>
              </a:r>
              <a:r>
                <a:rPr lang="cs-CZ" dirty="0" smtClean="0"/>
                <a:t> </a:t>
              </a:r>
              <a:r>
                <a:rPr lang="cs-CZ" dirty="0" err="1" smtClean="0"/>
                <a:t>coordinates</a:t>
              </a:r>
              <a:r>
                <a:rPr lang="cs-CZ" dirty="0" smtClean="0"/>
                <a:t> </a:t>
              </a:r>
              <a:r>
                <a:rPr lang="cs-CZ" dirty="0" smtClean="0">
                  <a:sym typeface="Symbol" panose="05050102010706020507" pitchFamily="18" charset="2"/>
                </a:rPr>
                <a:t></a:t>
              </a:r>
              <a:r>
                <a:rPr lang="en-US" dirty="0" smtClean="0">
                  <a:sym typeface="Symbol" panose="05050102010706020507" pitchFamily="18" charset="2"/>
                </a:rPr>
                <a:t>(</a:t>
              </a:r>
              <a:r>
                <a:rPr lang="en-US" dirty="0" err="1" smtClean="0">
                  <a:sym typeface="Symbol" panose="05050102010706020507" pitchFamily="18" charset="2"/>
                </a:rPr>
                <a:t>x,y</a:t>
              </a:r>
              <a:r>
                <a:rPr lang="en-US" dirty="0" smtClean="0">
                  <a:sym typeface="Symbol" panose="05050102010706020507" pitchFamily="18" charset="2"/>
                </a:rPr>
                <a:t>)  (</a:t>
              </a:r>
              <a:r>
                <a:rPr lang="en-US" dirty="0" err="1" smtClean="0">
                  <a:sym typeface="Symbol" panose="05050102010706020507" pitchFamily="18" charset="2"/>
                </a:rPr>
                <a:t>x,y</a:t>
              </a:r>
              <a:r>
                <a:rPr lang="en-US" dirty="0" smtClean="0">
                  <a:sym typeface="Symbol" panose="05050102010706020507" pitchFamily="18" charset="2"/>
                </a:rPr>
                <a:t>)</a:t>
              </a:r>
            </a:p>
            <a:p>
              <a:r>
                <a:rPr lang="cs-CZ" dirty="0" smtClean="0">
                  <a:sym typeface="Symbol" panose="05050102010706020507" pitchFamily="18" charset="2"/>
                </a:rPr>
                <a:t>and </a:t>
              </a:r>
              <a:r>
                <a:rPr lang="cs-CZ" dirty="0" err="1" smtClean="0">
                  <a:sym typeface="Symbol" panose="05050102010706020507" pitchFamily="18" charset="2"/>
                </a:rPr>
                <a:t>metric</a:t>
              </a:r>
              <a:r>
                <a:rPr lang="cs-CZ" dirty="0" smtClean="0">
                  <a:sym typeface="Symbol" panose="05050102010706020507" pitchFamily="18" charset="2"/>
                </a:rPr>
                <a:t> </a:t>
              </a:r>
              <a:r>
                <a:rPr lang="cs-CZ" dirty="0" err="1" smtClean="0">
                  <a:sym typeface="Symbol" panose="05050102010706020507" pitchFamily="18" charset="2"/>
                </a:rPr>
                <a:t>coefficients</a:t>
              </a:r>
              <a:endParaRPr lang="cs-CZ" dirty="0">
                <a:sym typeface="Symbol" panose="05050102010706020507" pitchFamily="18" charset="2"/>
              </a:endParaRPr>
            </a:p>
            <a:p>
              <a:endParaRPr lang="cs-CZ" dirty="0" smtClean="0">
                <a:sym typeface="Symbol" panose="05050102010706020507" pitchFamily="18" charset="2"/>
              </a:endParaRPr>
            </a:p>
            <a:p>
              <a:endParaRPr lang="cs-CZ" dirty="0" smtClean="0">
                <a:sym typeface="Symbol" panose="05050102010706020507" pitchFamily="18" charset="2"/>
              </a:endParaRPr>
            </a:p>
            <a:p>
              <a:endParaRPr lang="cs-CZ" dirty="0" smtClean="0">
                <a:sym typeface="Symbol" panose="05050102010706020507" pitchFamily="18" charset="2"/>
              </a:endParaRPr>
            </a:p>
            <a:p>
              <a:r>
                <a:rPr lang="cs-CZ" dirty="0" err="1" smtClean="0">
                  <a:sym typeface="Symbol" panose="05050102010706020507" pitchFamily="18" charset="2"/>
                </a:rPr>
                <a:t>necessary</a:t>
              </a:r>
              <a:r>
                <a:rPr lang="cs-CZ" dirty="0" smtClean="0">
                  <a:sym typeface="Symbol" panose="05050102010706020507" pitchFamily="18" charset="2"/>
                </a:rPr>
                <a:t> </a:t>
              </a:r>
              <a:r>
                <a:rPr lang="cs-CZ" dirty="0" err="1" smtClean="0">
                  <a:sym typeface="Symbol" panose="05050102010706020507" pitchFamily="18" charset="2"/>
                </a:rPr>
                <a:t>for</a:t>
              </a:r>
              <a:r>
                <a:rPr lang="cs-CZ" dirty="0" smtClean="0">
                  <a:sym typeface="Symbol" panose="05050102010706020507" pitchFamily="18" charset="2"/>
                </a:rPr>
                <a:t> </a:t>
              </a:r>
              <a:r>
                <a:rPr lang="cs-CZ" dirty="0" err="1" smtClean="0">
                  <a:sym typeface="Symbol" panose="05050102010706020507" pitchFamily="18" charset="2"/>
                </a:rPr>
                <a:t>transformation</a:t>
              </a:r>
              <a:r>
                <a:rPr lang="cs-CZ" dirty="0" smtClean="0">
                  <a:sym typeface="Symbol" panose="05050102010706020507" pitchFamily="18" charset="2"/>
                </a:rPr>
                <a:t> </a:t>
              </a:r>
              <a:r>
                <a:rPr lang="cs-CZ" dirty="0" err="1" smtClean="0">
                  <a:sym typeface="Symbol" panose="05050102010706020507" pitchFamily="18" charset="2"/>
                </a:rPr>
                <a:t>of</a:t>
              </a:r>
              <a:r>
                <a:rPr lang="cs-CZ" dirty="0" smtClean="0">
                  <a:sym typeface="Symbol" panose="05050102010706020507" pitchFamily="18" charset="2"/>
                </a:rPr>
                <a:t> </a:t>
              </a:r>
              <a:r>
                <a:rPr lang="cs-CZ" dirty="0" err="1" smtClean="0">
                  <a:sym typeface="Symbol" panose="05050102010706020507" pitchFamily="18" charset="2"/>
                </a:rPr>
                <a:t>first</a:t>
              </a:r>
              <a:r>
                <a:rPr lang="cs-CZ" dirty="0" smtClean="0">
                  <a:sym typeface="Symbol" panose="05050102010706020507" pitchFamily="18" charset="2"/>
                </a:rPr>
                <a:t> and second </a:t>
              </a:r>
              <a:r>
                <a:rPr lang="cs-CZ" dirty="0" err="1" smtClean="0">
                  <a:sym typeface="Symbol" panose="05050102010706020507" pitchFamily="18" charset="2"/>
                </a:rPr>
                <a:t>order</a:t>
              </a:r>
              <a:r>
                <a:rPr lang="cs-CZ" dirty="0" smtClean="0">
                  <a:sym typeface="Symbol" panose="05050102010706020507" pitchFamily="18" charset="2"/>
                </a:rPr>
                <a:t> </a:t>
              </a:r>
              <a:r>
                <a:rPr lang="cs-CZ" dirty="0" err="1" smtClean="0">
                  <a:sym typeface="Symbol" panose="05050102010706020507" pitchFamily="18" charset="2"/>
                </a:rPr>
                <a:t>derivatives</a:t>
              </a:r>
              <a:endParaRPr lang="en-US" dirty="0"/>
            </a:p>
          </p:txBody>
        </p:sp>
        <mc:AlternateContent xmlns:mc="http://schemas.openxmlformats.org/markup-compatibility/2006" xmlns:a14="http://schemas.microsoft.com/office/drawing/2010/main">
          <mc:Choice Requires="a14">
            <p:sp>
              <p:nvSpPr>
                <p:cNvPr id="24" name="TextovéPole 23"/>
                <p:cNvSpPr txBox="1"/>
                <p:nvPr/>
              </p:nvSpPr>
              <p:spPr>
                <a:xfrm>
                  <a:off x="8325669" y="3777311"/>
                  <a:ext cx="322781" cy="526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i="1" smtClean="0">
                                <a:latin typeface="Cambria Math" panose="02040503050406030204" pitchFamily="18" charset="0"/>
                                <a:sym typeface="Symbol" panose="05050102010706020507" pitchFamily="18" charset="2"/>
                              </a:rPr>
                              <m:t></m:t>
                            </m:r>
                          </m:num>
                          <m:den>
                            <m:r>
                              <a:rPr lang="en-US" i="1" smtClean="0">
                                <a:latin typeface="Cambria Math" panose="02040503050406030204" pitchFamily="18" charset="0"/>
                              </a:rPr>
                              <m:t>𝜕</m:t>
                            </m:r>
                            <m:r>
                              <a:rPr lang="en-US" i="1" smtClean="0">
                                <a:latin typeface="Cambria Math" panose="02040503050406030204" pitchFamily="18" charset="0"/>
                              </a:rPr>
                              <m:t>𝑥</m:t>
                            </m:r>
                          </m:den>
                        </m:f>
                      </m:oMath>
                    </m:oMathPara>
                  </a14:m>
                  <a:endParaRPr lang="en-US" dirty="0"/>
                </a:p>
              </p:txBody>
            </p:sp>
          </mc:Choice>
          <mc:Fallback xmlns="">
            <p:sp>
              <p:nvSpPr>
                <p:cNvPr id="24" name="TextovéPole 23"/>
                <p:cNvSpPr txBox="1">
                  <a:spLocks noRot="1" noChangeAspect="1" noMove="1" noResize="1" noEditPoints="1" noAdjustHandles="1" noChangeArrowheads="1" noChangeShapeType="1" noTextEdit="1"/>
                </p:cNvSpPr>
                <p:nvPr/>
              </p:nvSpPr>
              <p:spPr>
                <a:xfrm>
                  <a:off x="8325669" y="3777311"/>
                  <a:ext cx="322781" cy="52668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ovéPole 48"/>
                <p:cNvSpPr txBox="1"/>
                <p:nvPr/>
              </p:nvSpPr>
              <p:spPr>
                <a:xfrm>
                  <a:off x="8747202" y="3777310"/>
                  <a:ext cx="331822" cy="526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i="1" smtClean="0">
                                <a:latin typeface="Cambria Math" panose="02040503050406030204" pitchFamily="18" charset="0"/>
                                <a:sym typeface="Symbol" panose="05050102010706020507" pitchFamily="18" charset="2"/>
                              </a:rPr>
                              <m:t></m:t>
                            </m:r>
                          </m:num>
                          <m:den>
                            <m:r>
                              <a:rPr lang="en-US" i="1" smtClean="0">
                                <a:latin typeface="Cambria Math" panose="02040503050406030204" pitchFamily="18" charset="0"/>
                              </a:rPr>
                              <m:t>𝜕</m:t>
                            </m:r>
                            <m:r>
                              <a:rPr lang="en-US" i="1" smtClean="0">
                                <a:latin typeface="Cambria Math" panose="02040503050406030204" pitchFamily="18" charset="0"/>
                              </a:rPr>
                              <m:t>𝑥</m:t>
                            </m:r>
                          </m:den>
                        </m:f>
                      </m:oMath>
                    </m:oMathPara>
                  </a14:m>
                  <a:endParaRPr lang="en-US" dirty="0"/>
                </a:p>
              </p:txBody>
            </p:sp>
          </mc:Choice>
          <mc:Fallback xmlns="">
            <p:sp>
              <p:nvSpPr>
                <p:cNvPr id="49" name="TextovéPole 48"/>
                <p:cNvSpPr txBox="1">
                  <a:spLocks noRot="1" noChangeAspect="1" noMove="1" noResize="1" noEditPoints="1" noAdjustHandles="1" noChangeArrowheads="1" noChangeShapeType="1" noTextEdit="1"/>
                </p:cNvSpPr>
                <p:nvPr/>
              </p:nvSpPr>
              <p:spPr>
                <a:xfrm>
                  <a:off x="8747202" y="3777310"/>
                  <a:ext cx="331822" cy="52668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ovéPole 50"/>
                <p:cNvSpPr txBox="1"/>
                <p:nvPr/>
              </p:nvSpPr>
              <p:spPr>
                <a:xfrm>
                  <a:off x="9177777" y="3777310"/>
                  <a:ext cx="331821" cy="5740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i="1" smtClean="0">
                                <a:latin typeface="Cambria Math" panose="02040503050406030204" pitchFamily="18" charset="0"/>
                                <a:sym typeface="Symbol" panose="05050102010706020507" pitchFamily="18" charset="2"/>
                              </a:rPr>
                              <m:t></m:t>
                            </m:r>
                          </m:num>
                          <m:den>
                            <m:r>
                              <a:rPr lang="en-US" i="1" smtClean="0">
                                <a:latin typeface="Cambria Math" panose="02040503050406030204" pitchFamily="18" charset="0"/>
                              </a:rPr>
                              <m:t>𝜕</m:t>
                            </m:r>
                            <m:r>
                              <a:rPr lang="cs-CZ" b="0" i="1" smtClean="0">
                                <a:latin typeface="Cambria Math" panose="02040503050406030204" pitchFamily="18" charset="0"/>
                              </a:rPr>
                              <m:t>𝑦</m:t>
                            </m:r>
                          </m:den>
                        </m:f>
                      </m:oMath>
                    </m:oMathPara>
                  </a14:m>
                  <a:endParaRPr lang="en-US" dirty="0"/>
                </a:p>
              </p:txBody>
            </p:sp>
          </mc:Choice>
          <mc:Fallback xmlns="">
            <p:sp>
              <p:nvSpPr>
                <p:cNvPr id="51" name="TextovéPole 50"/>
                <p:cNvSpPr txBox="1">
                  <a:spLocks noRot="1" noChangeAspect="1" noMove="1" noResize="1" noEditPoints="1" noAdjustHandles="1" noChangeArrowheads="1" noChangeShapeType="1" noTextEdit="1"/>
                </p:cNvSpPr>
                <p:nvPr/>
              </p:nvSpPr>
              <p:spPr>
                <a:xfrm>
                  <a:off x="9177777" y="3777310"/>
                  <a:ext cx="331821" cy="57400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Obdélník 24"/>
                <p:cNvSpPr/>
                <p:nvPr/>
              </p:nvSpPr>
              <p:spPr>
                <a:xfrm>
                  <a:off x="9441612" y="3716587"/>
                  <a:ext cx="762516" cy="6954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a:ea typeface="Cambria Math"/>
                                  </a:rPr>
                                  <m:t>𝜕</m:t>
                                </m:r>
                              </m:e>
                              <m:sup>
                                <m:r>
                                  <a:rPr lang="en-US" i="1">
                                    <a:latin typeface="Cambria Math"/>
                                  </a:rPr>
                                  <m:t>2</m:t>
                                </m:r>
                              </m:sup>
                            </m:sSup>
                            <m:r>
                              <a:rPr lang="en-US" i="1">
                                <a:latin typeface="Cambria Math" panose="02040503050406030204" pitchFamily="18" charset="0"/>
                                <a:sym typeface="Symbol" panose="05050102010706020507" pitchFamily="18" charset="2"/>
                              </a:rPr>
                              <m:t></m:t>
                            </m:r>
                          </m:num>
                          <m:den>
                            <m:r>
                              <a:rPr lang="en-US" i="1">
                                <a:latin typeface="Cambria Math" panose="02040503050406030204" pitchFamily="18" charset="0"/>
                              </a:rPr>
                              <m:t>𝜕</m:t>
                            </m:r>
                            <m:r>
                              <a:rPr lang="en-US" i="1">
                                <a:latin typeface="Cambria Math" panose="02040503050406030204" pitchFamily="18" charset="0"/>
                              </a:rPr>
                              <m:t>𝑥</m:t>
                            </m:r>
                            <m:r>
                              <a:rPr lang="en-US" i="1">
                                <a:latin typeface="Cambria Math"/>
                                <a:ea typeface="Cambria Math"/>
                              </a:rPr>
                              <m:t>𝜕</m:t>
                            </m:r>
                            <m:r>
                              <a:rPr lang="en-US" i="1">
                                <a:latin typeface="Cambria Math"/>
                                <a:ea typeface="Cambria Math"/>
                              </a:rPr>
                              <m:t>𝑦</m:t>
                            </m:r>
                          </m:den>
                        </m:f>
                      </m:oMath>
                    </m:oMathPara>
                  </a14:m>
                  <a:endParaRPr lang="en-US" dirty="0"/>
                </a:p>
              </p:txBody>
            </p:sp>
          </mc:Choice>
          <mc:Fallback xmlns="">
            <p:sp>
              <p:nvSpPr>
                <p:cNvPr id="25" name="Obdélník 24"/>
                <p:cNvSpPr>
                  <a:spLocks noRot="1" noChangeAspect="1" noMove="1" noResize="1" noEditPoints="1" noAdjustHandles="1" noChangeArrowheads="1" noChangeShapeType="1" noTextEdit="1"/>
                </p:cNvSpPr>
                <p:nvPr/>
              </p:nvSpPr>
              <p:spPr>
                <a:xfrm>
                  <a:off x="9441612" y="3716587"/>
                  <a:ext cx="762516" cy="69544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Obdélník 25"/>
                <p:cNvSpPr/>
                <p:nvPr/>
              </p:nvSpPr>
              <p:spPr>
                <a:xfrm>
                  <a:off x="10112329" y="3716587"/>
                  <a:ext cx="634148"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a:ea typeface="Cambria Math"/>
                                  </a:rPr>
                                  <m:t>𝜕</m:t>
                                </m:r>
                              </m:e>
                              <m:sup>
                                <m:r>
                                  <a:rPr lang="en-US" i="1">
                                    <a:latin typeface="Cambria Math"/>
                                  </a:rPr>
                                  <m:t>2</m:t>
                                </m:r>
                              </m:sup>
                            </m:sSup>
                            <m:r>
                              <a:rPr lang="en-US" i="1">
                                <a:latin typeface="Cambria Math" panose="02040503050406030204" pitchFamily="18" charset="0"/>
                                <a:sym typeface="Symbol" panose="05050102010706020507" pitchFamily="18" charset="2"/>
                              </a:rPr>
                              <m:t></m:t>
                            </m:r>
                          </m:num>
                          <m:den>
                            <m:r>
                              <a:rPr lang="en-US" i="1">
                                <a:latin typeface="Cambria Math" panose="02040503050406030204" pitchFamily="18" charset="0"/>
                              </a:rPr>
                              <m:t>𝜕</m:t>
                            </m:r>
                            <m:r>
                              <a:rPr lang="en-US" i="1">
                                <a:latin typeface="Cambria Math" panose="02040503050406030204" pitchFamily="18" charset="0"/>
                              </a:rPr>
                              <m:t>𝑥</m:t>
                            </m:r>
                            <m:r>
                              <a:rPr lang="cs-CZ" b="0" i="1" baseline="30000" smtClean="0">
                                <a:latin typeface="Cambria Math" panose="02040503050406030204" pitchFamily="18" charset="0"/>
                              </a:rPr>
                              <m:t>2</m:t>
                            </m:r>
                          </m:den>
                        </m:f>
                      </m:oMath>
                    </m:oMathPara>
                  </a14:m>
                  <a:endParaRPr lang="en-US" dirty="0"/>
                </a:p>
              </p:txBody>
            </p:sp>
          </mc:Choice>
          <mc:Fallback xmlns="">
            <p:sp>
              <p:nvSpPr>
                <p:cNvPr id="26" name="Obdélník 25"/>
                <p:cNvSpPr>
                  <a:spLocks noRot="1" noChangeAspect="1" noMove="1" noResize="1" noEditPoints="1" noAdjustHandles="1" noChangeArrowheads="1" noChangeShapeType="1" noTextEdit="1"/>
                </p:cNvSpPr>
                <p:nvPr/>
              </p:nvSpPr>
              <p:spPr>
                <a:xfrm>
                  <a:off x="10112329" y="3716587"/>
                  <a:ext cx="634148" cy="648126"/>
                </a:xfrm>
                <a:prstGeom prst="rect">
                  <a:avLst/>
                </a:prstGeom>
                <a:blipFill rotWithShape="0">
                  <a:blip r:embed="rId7"/>
                  <a:stretch>
                    <a:fillRect/>
                  </a:stretch>
                </a:blipFill>
              </p:spPr>
              <p:txBody>
                <a:bodyPr/>
                <a:lstStyle/>
                <a:p>
                  <a:r>
                    <a:rPr lang="en-US">
                      <a:noFill/>
                    </a:rPr>
                    <a:t> </a:t>
                  </a:r>
                </a:p>
              </p:txBody>
            </p:sp>
          </mc:Fallback>
        </mc:AlternateContent>
      </p:grpSp>
      <p:sp>
        <p:nvSpPr>
          <p:cNvPr id="9" name="Zástupný symbol pro číslo snímku 8"/>
          <p:cNvSpPr>
            <a:spLocks noGrp="1"/>
          </p:cNvSpPr>
          <p:nvPr>
            <p:ph type="sldNum" sz="quarter" idx="12"/>
          </p:nvPr>
        </p:nvSpPr>
        <p:spPr/>
        <p:txBody>
          <a:bodyPr/>
          <a:lstStyle/>
          <a:p>
            <a:pPr>
              <a:defRPr/>
            </a:pPr>
            <a:fld id="{B5B76BE2-068B-4195-97D5-A58FFC9B4249}" type="slidenum">
              <a:rPr lang="en-US" smtClean="0"/>
              <a:pPr>
                <a:defRPr/>
              </a:pPr>
              <a:t>16</a:t>
            </a:fld>
            <a:endParaRPr lang="en-US"/>
          </a:p>
        </p:txBody>
      </p:sp>
    </p:spTree>
    <p:extLst>
      <p:ext uri="{BB962C8B-B14F-4D97-AF65-F5344CB8AC3E}">
        <p14:creationId xmlns:p14="http://schemas.microsoft.com/office/powerpoint/2010/main" val="3150408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wrap="square">
            <a:spAutoFit/>
          </a:bodyPr>
          <a:lstStyle/>
          <a:p>
            <a:pPr>
              <a:spcBef>
                <a:spcPct val="50000"/>
              </a:spcBef>
            </a:pPr>
            <a:r>
              <a:rPr lang="cs-CZ" sz="2400" b="1" dirty="0" smtClean="0">
                <a:solidFill>
                  <a:prstClr val="black"/>
                </a:solidFill>
                <a:sym typeface="Symbol" pitchFamily="18" charset="2"/>
              </a:rPr>
              <a:t>   </a:t>
            </a:r>
            <a:r>
              <a:rPr lang="cs-CZ" sz="2400" b="1" dirty="0" err="1" smtClean="0">
                <a:solidFill>
                  <a:prstClr val="black"/>
                </a:solidFill>
                <a:sym typeface="Symbol" pitchFamily="18" charset="2"/>
              </a:rPr>
              <a:t>Gaussian</a:t>
            </a:r>
            <a:r>
              <a:rPr lang="cs-CZ" sz="2400" b="1" dirty="0" smtClean="0">
                <a:solidFill>
                  <a:prstClr val="black"/>
                </a:solidFill>
                <a:sym typeface="Symbol" pitchFamily="18" charset="2"/>
              </a:rPr>
              <a:t> </a:t>
            </a:r>
            <a:r>
              <a:rPr lang="cs-CZ" sz="2400" b="1" dirty="0" err="1">
                <a:solidFill>
                  <a:prstClr val="black"/>
                </a:solidFill>
                <a:sym typeface="Symbol" pitchFamily="18" charset="2"/>
              </a:rPr>
              <a:t>axial</a:t>
            </a:r>
            <a:r>
              <a:rPr lang="cs-CZ" sz="2400" b="1" dirty="0">
                <a:solidFill>
                  <a:prstClr val="black"/>
                </a:solidFill>
                <a:sym typeface="Symbol" pitchFamily="18" charset="2"/>
              </a:rPr>
              <a:t> profile </a:t>
            </a:r>
            <a:r>
              <a:rPr lang="cs-CZ" sz="2400" b="1" dirty="0" err="1">
                <a:solidFill>
                  <a:prstClr val="black"/>
                </a:solidFill>
                <a:sym typeface="Symbol" pitchFamily="18" charset="2"/>
              </a:rPr>
              <a:t>of</a:t>
            </a:r>
            <a:r>
              <a:rPr lang="cs-CZ" sz="2400" b="1" dirty="0">
                <a:solidFill>
                  <a:prstClr val="black"/>
                </a:solidFill>
                <a:sym typeface="Symbol" pitchFamily="18" charset="2"/>
              </a:rPr>
              <a:t> </a:t>
            </a:r>
            <a:r>
              <a:rPr lang="cs-CZ" sz="2400" b="1" dirty="0" smtClean="0">
                <a:solidFill>
                  <a:prstClr val="black"/>
                </a:solidFill>
                <a:sym typeface="Symbol" pitchFamily="18" charset="2"/>
              </a:rPr>
              <a:t>gap      </a:t>
            </a:r>
            <a:r>
              <a:rPr lang="cs-CZ" b="1" dirty="0" err="1" smtClean="0">
                <a:solidFill>
                  <a:prstClr val="black"/>
                </a:solidFill>
                <a:sym typeface="Symbol" pitchFamily="18" charset="2"/>
              </a:rPr>
              <a:t>Metric</a:t>
            </a:r>
            <a:r>
              <a:rPr lang="cs-CZ" b="1" dirty="0" smtClean="0">
                <a:solidFill>
                  <a:prstClr val="black"/>
                </a:solidFill>
                <a:sym typeface="Symbol" pitchFamily="18" charset="2"/>
              </a:rPr>
              <a:t> </a:t>
            </a:r>
            <a:r>
              <a:rPr lang="cs-CZ" b="1" dirty="0" err="1" smtClean="0">
                <a:solidFill>
                  <a:prstClr val="black"/>
                </a:solidFill>
                <a:sym typeface="Symbol" pitchFamily="18" charset="2"/>
              </a:rPr>
              <a:t>coefficients</a:t>
            </a:r>
            <a:r>
              <a:rPr lang="cs-CZ" b="1" dirty="0" smtClean="0">
                <a:solidFill>
                  <a:prstClr val="black"/>
                </a:solidFill>
                <a:sym typeface="Symbol" pitchFamily="18" charset="2"/>
              </a:rPr>
              <a:t> </a:t>
            </a:r>
            <a:r>
              <a:rPr lang="cs-CZ" b="1" dirty="0" err="1" smtClean="0">
                <a:solidFill>
                  <a:prstClr val="black"/>
                </a:solidFill>
                <a:sym typeface="Symbol" pitchFamily="18" charset="2"/>
              </a:rPr>
              <a:t>of</a:t>
            </a:r>
            <a:r>
              <a:rPr lang="cs-CZ" b="1" dirty="0" smtClean="0">
                <a:solidFill>
                  <a:prstClr val="black"/>
                </a:solidFill>
                <a:sym typeface="Symbol" pitchFamily="18" charset="2"/>
              </a:rPr>
              <a:t> </a:t>
            </a:r>
            <a:r>
              <a:rPr lang="cs-CZ" b="1" dirty="0" err="1" smtClean="0">
                <a:solidFill>
                  <a:prstClr val="black"/>
                </a:solidFill>
                <a:sym typeface="Symbol" pitchFamily="18" charset="2"/>
              </a:rPr>
              <a:t>first</a:t>
            </a:r>
            <a:r>
              <a:rPr lang="cs-CZ" b="1" dirty="0" smtClean="0">
                <a:solidFill>
                  <a:prstClr val="black"/>
                </a:solidFill>
                <a:sym typeface="Symbol" pitchFamily="18" charset="2"/>
              </a:rPr>
              <a:t> </a:t>
            </a:r>
            <a:r>
              <a:rPr lang="cs-CZ" b="1" dirty="0" err="1" smtClean="0">
                <a:solidFill>
                  <a:prstClr val="black"/>
                </a:solidFill>
                <a:sym typeface="Symbol" pitchFamily="18" charset="2"/>
              </a:rPr>
              <a:t>derivatives</a:t>
            </a:r>
            <a:endParaRPr lang="cs-CZ" b="1" dirty="0">
              <a:solidFill>
                <a:prstClr val="black"/>
              </a:solidFill>
              <a:sym typeface="Symbol" pitchFamily="18" charset="2"/>
            </a:endParaRPr>
          </a:p>
        </p:txBody>
      </p:sp>
      <p:grpSp>
        <p:nvGrpSpPr>
          <p:cNvPr id="22601" name="Skupina 22600"/>
          <p:cNvGrpSpPr/>
          <p:nvPr/>
        </p:nvGrpSpPr>
        <p:grpSpPr>
          <a:xfrm>
            <a:off x="122501" y="661158"/>
            <a:ext cx="5725713" cy="2355018"/>
            <a:chOff x="197963" y="1273328"/>
            <a:chExt cx="5725713" cy="2355018"/>
          </a:xfrm>
        </p:grpSpPr>
        <p:pic>
          <p:nvPicPr>
            <p:cNvPr id="22599" name="Obrázek 22598"/>
            <p:cNvPicPr>
              <a:picLocks noChangeAspect="1"/>
            </p:cNvPicPr>
            <p:nvPr/>
          </p:nvPicPr>
          <p:blipFill>
            <a:blip r:embed="rId3"/>
            <a:stretch>
              <a:fillRect/>
            </a:stretch>
          </p:blipFill>
          <p:spPr>
            <a:xfrm>
              <a:off x="197963" y="1273328"/>
              <a:ext cx="5462027" cy="2000011"/>
            </a:xfrm>
            <a:prstGeom prst="rect">
              <a:avLst/>
            </a:prstGeom>
          </p:spPr>
        </p:pic>
        <p:sp>
          <p:nvSpPr>
            <p:cNvPr id="2" name="Ovál 1"/>
            <p:cNvSpPr/>
            <p:nvPr/>
          </p:nvSpPr>
          <p:spPr>
            <a:xfrm>
              <a:off x="863095" y="1362716"/>
              <a:ext cx="72828" cy="566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Přímá spojnice se šipkou 5"/>
            <p:cNvCxnSpPr/>
            <p:nvPr/>
          </p:nvCxnSpPr>
          <p:spPr>
            <a:xfrm>
              <a:off x="899509" y="3070135"/>
              <a:ext cx="146870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H="1" flipV="1">
              <a:off x="925258" y="2378239"/>
              <a:ext cx="10665" cy="6818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482769" y="1391038"/>
              <a:ext cx="8092" cy="1679097"/>
            </a:xfrm>
            <a:prstGeom prst="straightConnector1">
              <a:avLst/>
            </a:prstGeom>
            <a:ln>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2872200" y="2764116"/>
              <a:ext cx="2705827" cy="188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a:off x="5122398" y="3060119"/>
              <a:ext cx="5659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p:nvPr/>
          </p:nvCxnSpPr>
          <p:spPr>
            <a:xfrm flipV="1">
              <a:off x="5578027" y="2765545"/>
              <a:ext cx="0" cy="297533"/>
            </a:xfrm>
            <a:prstGeom prst="straightConnector1">
              <a:avLst/>
            </a:prstGeom>
            <a:ln>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flipV="1">
              <a:off x="925258" y="3447657"/>
              <a:ext cx="2119600" cy="21407"/>
            </a:xfrm>
            <a:prstGeom prst="straightConnector1">
              <a:avLst/>
            </a:prstGeom>
            <a:ln>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a:off x="3044858" y="1649691"/>
              <a:ext cx="0" cy="1904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flipV="1">
              <a:off x="3065142" y="3422273"/>
              <a:ext cx="2119600" cy="21407"/>
            </a:xfrm>
            <a:prstGeom prst="straightConnector1">
              <a:avLst/>
            </a:prstGeom>
            <a:ln>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24"/>
            <p:cNvCxnSpPr>
              <a:endCxn id="2" idx="6"/>
            </p:cNvCxnSpPr>
            <p:nvPr/>
          </p:nvCxnSpPr>
          <p:spPr>
            <a:xfrm>
              <a:off x="405352" y="1391038"/>
              <a:ext cx="530571"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ovéPole 26"/>
            <p:cNvSpPr txBox="1"/>
            <p:nvPr/>
          </p:nvSpPr>
          <p:spPr>
            <a:xfrm>
              <a:off x="2024703" y="2998782"/>
              <a:ext cx="646452" cy="369332"/>
            </a:xfrm>
            <a:prstGeom prst="rect">
              <a:avLst/>
            </a:prstGeom>
            <a:noFill/>
          </p:spPr>
          <p:txBody>
            <a:bodyPr wrap="square" rtlCol="0">
              <a:spAutoFit/>
            </a:bodyPr>
            <a:lstStyle/>
            <a:p>
              <a:r>
                <a:rPr lang="cs-CZ" dirty="0" smtClean="0"/>
                <a:t>x</a:t>
              </a:r>
              <a:endParaRPr lang="en-US" dirty="0"/>
            </a:p>
          </p:txBody>
        </p:sp>
        <p:sp>
          <p:nvSpPr>
            <p:cNvPr id="28" name="TextovéPole 27"/>
            <p:cNvSpPr txBox="1"/>
            <p:nvPr/>
          </p:nvSpPr>
          <p:spPr>
            <a:xfrm>
              <a:off x="619401" y="2226092"/>
              <a:ext cx="385165" cy="369332"/>
            </a:xfrm>
            <a:prstGeom prst="rect">
              <a:avLst/>
            </a:prstGeom>
            <a:noFill/>
          </p:spPr>
          <p:txBody>
            <a:bodyPr wrap="square" rtlCol="0">
              <a:spAutoFit/>
            </a:bodyPr>
            <a:lstStyle/>
            <a:p>
              <a:r>
                <a:rPr lang="cs-CZ" dirty="0" smtClean="0"/>
                <a:t>y</a:t>
              </a:r>
              <a:endParaRPr lang="en-US" dirty="0"/>
            </a:p>
          </p:txBody>
        </p:sp>
        <p:sp>
          <p:nvSpPr>
            <p:cNvPr id="29" name="TextovéPole 28"/>
            <p:cNvSpPr txBox="1"/>
            <p:nvPr/>
          </p:nvSpPr>
          <p:spPr>
            <a:xfrm>
              <a:off x="1869532" y="3259014"/>
              <a:ext cx="498681" cy="369332"/>
            </a:xfrm>
            <a:prstGeom prst="rect">
              <a:avLst/>
            </a:prstGeom>
            <a:solidFill>
              <a:schemeClr val="bg1"/>
            </a:solidFill>
          </p:spPr>
          <p:txBody>
            <a:bodyPr wrap="square" rtlCol="0">
              <a:spAutoFit/>
            </a:bodyPr>
            <a:lstStyle/>
            <a:p>
              <a:r>
                <a:rPr lang="cs-CZ" dirty="0" err="1" smtClean="0"/>
                <a:t>L</a:t>
              </a:r>
              <a:r>
                <a:rPr lang="cs-CZ" baseline="-25000" dirty="0" err="1" smtClean="0"/>
                <a:t>k</a:t>
              </a:r>
              <a:endParaRPr lang="en-US" dirty="0"/>
            </a:p>
          </p:txBody>
        </p:sp>
        <p:sp>
          <p:nvSpPr>
            <p:cNvPr id="31" name="TextovéPole 30"/>
            <p:cNvSpPr txBox="1"/>
            <p:nvPr/>
          </p:nvSpPr>
          <p:spPr>
            <a:xfrm>
              <a:off x="3989132" y="3244457"/>
              <a:ext cx="498681" cy="369332"/>
            </a:xfrm>
            <a:prstGeom prst="rect">
              <a:avLst/>
            </a:prstGeom>
            <a:solidFill>
              <a:schemeClr val="bg1"/>
            </a:solidFill>
          </p:spPr>
          <p:txBody>
            <a:bodyPr wrap="square" rtlCol="0">
              <a:spAutoFit/>
            </a:bodyPr>
            <a:lstStyle/>
            <a:p>
              <a:r>
                <a:rPr lang="cs-CZ" dirty="0" err="1" smtClean="0"/>
                <a:t>L</a:t>
              </a:r>
              <a:r>
                <a:rPr lang="cs-CZ" baseline="-25000" dirty="0" err="1"/>
                <a:t>d</a:t>
              </a:r>
              <a:endParaRPr lang="en-US" dirty="0"/>
            </a:p>
          </p:txBody>
        </p:sp>
        <p:sp>
          <p:nvSpPr>
            <p:cNvPr id="30" name="TextovéPole 29"/>
            <p:cNvSpPr txBox="1"/>
            <p:nvPr/>
          </p:nvSpPr>
          <p:spPr>
            <a:xfrm>
              <a:off x="5578361" y="2700803"/>
              <a:ext cx="345315" cy="369332"/>
            </a:xfrm>
            <a:prstGeom prst="rect">
              <a:avLst/>
            </a:prstGeom>
            <a:noFill/>
          </p:spPr>
          <p:txBody>
            <a:bodyPr wrap="square" rtlCol="0">
              <a:spAutoFit/>
            </a:bodyPr>
            <a:lstStyle/>
            <a:p>
              <a:r>
                <a:rPr lang="cs-CZ" dirty="0" smtClean="0"/>
                <a:t>h</a:t>
              </a:r>
              <a:endParaRPr lang="en-US" dirty="0"/>
            </a:p>
          </p:txBody>
        </p:sp>
        <p:sp>
          <p:nvSpPr>
            <p:cNvPr id="22592" name="TextovéPole 22591"/>
            <p:cNvSpPr txBox="1"/>
            <p:nvPr/>
          </p:nvSpPr>
          <p:spPr>
            <a:xfrm>
              <a:off x="339032" y="1964108"/>
              <a:ext cx="339366" cy="369332"/>
            </a:xfrm>
            <a:prstGeom prst="rect">
              <a:avLst/>
            </a:prstGeom>
            <a:solidFill>
              <a:schemeClr val="bg1"/>
            </a:solidFill>
          </p:spPr>
          <p:txBody>
            <a:bodyPr wrap="square" rtlCol="0">
              <a:spAutoFit/>
            </a:bodyPr>
            <a:lstStyle/>
            <a:p>
              <a:r>
                <a:rPr lang="cs-CZ" dirty="0" smtClean="0"/>
                <a:t>H</a:t>
              </a:r>
              <a:endParaRPr lang="en-US" dirty="0"/>
            </a:p>
          </p:txBody>
        </p:sp>
        <p:sp>
          <p:nvSpPr>
            <p:cNvPr id="22593" name="TextovéPole 22592"/>
            <p:cNvSpPr txBox="1"/>
            <p:nvPr/>
          </p:nvSpPr>
          <p:spPr>
            <a:xfrm>
              <a:off x="2971337" y="2988368"/>
              <a:ext cx="825012" cy="369332"/>
            </a:xfrm>
            <a:prstGeom prst="rect">
              <a:avLst/>
            </a:prstGeom>
            <a:noFill/>
          </p:spPr>
          <p:txBody>
            <a:bodyPr wrap="square" rtlCol="0">
              <a:spAutoFit/>
            </a:bodyPr>
            <a:lstStyle/>
            <a:p>
              <a:r>
                <a:rPr lang="en-US" dirty="0" smtClean="0">
                  <a:sym typeface="Symbol" panose="05050102010706020507" pitchFamily="18" charset="2"/>
                </a:rPr>
                <a:t>=0</a:t>
              </a:r>
              <a:endParaRPr lang="en-US" dirty="0"/>
            </a:p>
          </p:txBody>
        </p:sp>
        <p:sp>
          <p:nvSpPr>
            <p:cNvPr id="35" name="TextovéPole 34"/>
            <p:cNvSpPr txBox="1"/>
            <p:nvPr/>
          </p:nvSpPr>
          <p:spPr>
            <a:xfrm>
              <a:off x="2971337" y="2305103"/>
              <a:ext cx="825012" cy="369332"/>
            </a:xfrm>
            <a:prstGeom prst="rect">
              <a:avLst/>
            </a:prstGeom>
            <a:noFill/>
          </p:spPr>
          <p:txBody>
            <a:bodyPr wrap="square" rtlCol="0">
              <a:spAutoFit/>
            </a:bodyPr>
            <a:lstStyle/>
            <a:p>
              <a:r>
                <a:rPr lang="en-US" dirty="0" smtClean="0">
                  <a:sym typeface="Symbol" panose="05050102010706020507" pitchFamily="18" charset="2"/>
                </a:rPr>
                <a:t>=1</a:t>
              </a:r>
              <a:endParaRPr lang="en-US" dirty="0"/>
            </a:p>
          </p:txBody>
        </p:sp>
      </p:grpSp>
      <p:sp>
        <p:nvSpPr>
          <p:cNvPr id="22595" name="TextovéPole 22594"/>
          <p:cNvSpPr txBox="1"/>
          <p:nvPr/>
        </p:nvSpPr>
        <p:spPr>
          <a:xfrm>
            <a:off x="6297106" y="1731908"/>
            <a:ext cx="5894894" cy="646331"/>
          </a:xfrm>
          <a:prstGeom prst="rect">
            <a:avLst/>
          </a:prstGeom>
          <a:noFill/>
        </p:spPr>
        <p:txBody>
          <a:bodyPr wrap="square" rtlCol="0">
            <a:spAutoFit/>
          </a:bodyPr>
          <a:lstStyle/>
          <a:p>
            <a:r>
              <a:rPr lang="en-US" dirty="0" err="1" smtClean="0"/>
              <a:t>Transforma</a:t>
            </a:r>
            <a:r>
              <a:rPr lang="cs-CZ" dirty="0" err="1" smtClean="0"/>
              <a:t>tion</a:t>
            </a:r>
            <a:r>
              <a:rPr lang="cs-CZ" dirty="0" smtClean="0"/>
              <a:t> </a:t>
            </a:r>
            <a:r>
              <a:rPr lang="cs-CZ" dirty="0" err="1" smtClean="0"/>
              <a:t>from</a:t>
            </a:r>
            <a:r>
              <a:rPr lang="cs-CZ" dirty="0" smtClean="0"/>
              <a:t> </a:t>
            </a:r>
            <a:r>
              <a:rPr lang="cs-CZ" dirty="0" err="1" smtClean="0"/>
              <a:t>computational</a:t>
            </a:r>
            <a:r>
              <a:rPr lang="cs-CZ" dirty="0" smtClean="0"/>
              <a:t> </a:t>
            </a:r>
            <a:r>
              <a:rPr lang="cs-CZ" dirty="0" err="1" smtClean="0"/>
              <a:t>domain</a:t>
            </a:r>
            <a:r>
              <a:rPr lang="cs-CZ" dirty="0" smtClean="0"/>
              <a:t> </a:t>
            </a:r>
            <a:r>
              <a:rPr lang="cs-CZ" dirty="0" smtClean="0">
                <a:sym typeface="Symbol" panose="05050102010706020507" pitchFamily="18" charset="2"/>
              </a:rPr>
              <a:t>(0,2) (0,1) to </a:t>
            </a:r>
            <a:r>
              <a:rPr lang="cs-CZ" dirty="0" err="1" smtClean="0">
                <a:sym typeface="Symbol" panose="05050102010706020507" pitchFamily="18" charset="2"/>
              </a:rPr>
              <a:t>physical</a:t>
            </a:r>
            <a:r>
              <a:rPr lang="cs-CZ" dirty="0" smtClean="0">
                <a:sym typeface="Symbol" panose="05050102010706020507" pitchFamily="18" charset="2"/>
              </a:rPr>
              <a:t> </a:t>
            </a:r>
            <a:r>
              <a:rPr lang="cs-CZ" dirty="0" err="1" smtClean="0">
                <a:sym typeface="Symbol" panose="05050102010706020507" pitchFamily="18" charset="2"/>
              </a:rPr>
              <a:t>domain</a:t>
            </a:r>
            <a:r>
              <a:rPr lang="cs-CZ" dirty="0" smtClean="0">
                <a:sym typeface="Symbol" panose="05050102010706020507" pitchFamily="18" charset="2"/>
              </a:rPr>
              <a:t> x(0,L</a:t>
            </a:r>
            <a:r>
              <a:rPr lang="cs-CZ" baseline="-25000" dirty="0" smtClean="0">
                <a:sym typeface="Symbol" panose="05050102010706020507" pitchFamily="18" charset="2"/>
              </a:rPr>
              <a:t>k</a:t>
            </a:r>
            <a:r>
              <a:rPr lang="cs-CZ" dirty="0" smtClean="0">
                <a:sym typeface="Symbol" panose="05050102010706020507" pitchFamily="18" charset="2"/>
              </a:rPr>
              <a:t>+L</a:t>
            </a:r>
            <a:r>
              <a:rPr lang="cs-CZ" baseline="-25000" dirty="0" smtClean="0">
                <a:sym typeface="Symbol" panose="05050102010706020507" pitchFamily="18" charset="2"/>
              </a:rPr>
              <a:t>d</a:t>
            </a:r>
            <a:r>
              <a:rPr lang="cs-CZ" dirty="0" smtClean="0">
                <a:sym typeface="Symbol" panose="05050102010706020507" pitchFamily="18" charset="2"/>
              </a:rPr>
              <a:t>), y(0,H)</a:t>
            </a:r>
            <a:endParaRPr lang="en-US" dirty="0"/>
          </a:p>
        </p:txBody>
      </p:sp>
      <p:sp>
        <p:nvSpPr>
          <p:cNvPr id="22596" name="TextovéPole 22595"/>
          <p:cNvSpPr txBox="1"/>
          <p:nvPr/>
        </p:nvSpPr>
        <p:spPr>
          <a:xfrm>
            <a:off x="6297106" y="593889"/>
            <a:ext cx="5712642" cy="369332"/>
          </a:xfrm>
          <a:prstGeom prst="rect">
            <a:avLst/>
          </a:prstGeom>
          <a:noFill/>
        </p:spPr>
        <p:txBody>
          <a:bodyPr wrap="square" rtlCol="0">
            <a:spAutoFit/>
          </a:bodyPr>
          <a:lstStyle/>
          <a:p>
            <a:r>
              <a:rPr lang="cs-CZ" dirty="0" err="1" smtClean="0"/>
              <a:t>Dimensionless</a:t>
            </a:r>
            <a:r>
              <a:rPr lang="cs-CZ" dirty="0" smtClean="0"/>
              <a:t> </a:t>
            </a:r>
            <a:r>
              <a:rPr lang="cs-CZ" dirty="0" err="1" smtClean="0"/>
              <a:t>geometric</a:t>
            </a:r>
            <a:r>
              <a:rPr lang="cs-CZ" dirty="0" smtClean="0"/>
              <a:t> </a:t>
            </a:r>
            <a:r>
              <a:rPr lang="cs-CZ" dirty="0" err="1" smtClean="0"/>
              <a:t>parameters</a:t>
            </a:r>
            <a:endParaRPr lang="en-US" dirty="0"/>
          </a:p>
        </p:txBody>
      </p:sp>
      <mc:AlternateContent xmlns:mc="http://schemas.openxmlformats.org/markup-compatibility/2006" xmlns:a14="http://schemas.microsoft.com/office/drawing/2010/main">
        <mc:Choice Requires="a14">
          <p:sp>
            <p:nvSpPr>
              <p:cNvPr id="22597" name="TextovéPole 22596"/>
              <p:cNvSpPr txBox="1"/>
              <p:nvPr/>
            </p:nvSpPr>
            <p:spPr>
              <a:xfrm>
                <a:off x="6391165" y="963221"/>
                <a:ext cx="392415" cy="397481"/>
              </a:xfrm>
              <a:prstGeom prst="rect">
                <a:avLst/>
              </a:prstGeom>
              <a:noFill/>
            </p:spPr>
            <p:txBody>
              <a:bodyPr wrap="none" lIns="0" tIns="0" rIns="0" bIns="0" rtlCol="0">
                <a:spAutoFit/>
              </a:bodyPr>
              <a:lstStyle/>
              <a:p>
                <a:r>
                  <a:rPr lang="en-US" dirty="0" smtClean="0">
                    <a:sym typeface="Symbol" panose="05050102010706020507" pitchFamily="18" charset="2"/>
                  </a:rPr>
                  <a:t>=</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h</m:t>
                        </m:r>
                      </m:num>
                      <m:den>
                        <m:r>
                          <a:rPr lang="en-US" b="0" i="1" smtClean="0">
                            <a:latin typeface="Cambria Math" panose="02040503050406030204" pitchFamily="18" charset="0"/>
                          </a:rPr>
                          <m:t>𝐻</m:t>
                        </m:r>
                      </m:den>
                    </m:f>
                  </m:oMath>
                </a14:m>
                <a:endParaRPr lang="en-US" dirty="0"/>
              </a:p>
            </p:txBody>
          </p:sp>
        </mc:Choice>
        <mc:Fallback xmlns="">
          <p:sp>
            <p:nvSpPr>
              <p:cNvPr id="22597" name="TextovéPole 22596"/>
              <p:cNvSpPr txBox="1">
                <a:spLocks noRot="1" noChangeAspect="1" noMove="1" noResize="1" noEditPoints="1" noAdjustHandles="1" noChangeArrowheads="1" noChangeShapeType="1" noTextEdit="1"/>
              </p:cNvSpPr>
              <p:nvPr/>
            </p:nvSpPr>
            <p:spPr>
              <a:xfrm>
                <a:off x="6391165" y="963221"/>
                <a:ext cx="392415" cy="397481"/>
              </a:xfrm>
              <a:prstGeom prst="rect">
                <a:avLst/>
              </a:prstGeom>
              <a:blipFill rotWithShape="0">
                <a:blip r:embed="rId4"/>
                <a:stretch>
                  <a:fillRect l="-35385" t="-6154" r="-12308" b="-2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598" name="TextovéPole 22597"/>
              <p:cNvSpPr txBox="1"/>
              <p:nvPr/>
            </p:nvSpPr>
            <p:spPr>
              <a:xfrm>
                <a:off x="7288824" y="958967"/>
                <a:ext cx="449418" cy="396070"/>
              </a:xfrm>
              <a:prstGeom prst="rect">
                <a:avLst/>
              </a:prstGeom>
              <a:noFill/>
            </p:spPr>
            <p:txBody>
              <a:bodyPr wrap="none" lIns="0" tIns="0" rIns="0" bIns="0" rtlCol="0">
                <a:spAutoFit/>
              </a:bodyPr>
              <a:lstStyle/>
              <a:p>
                <a:r>
                  <a:rPr lang="en-US" dirty="0" smtClean="0">
                    <a:sym typeface="Symbol" panose="05050102010706020507" pitchFamily="18" charset="2"/>
                  </a:rPr>
                  <a:t>=</a:t>
                </a:r>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𝑘</m:t>
                            </m:r>
                          </m:sub>
                        </m:sSub>
                      </m:num>
                      <m:den>
                        <m:r>
                          <a:rPr lang="en-US" i="1" smtClean="0">
                            <a:latin typeface="Cambria Math" panose="02040503050406030204" pitchFamily="18" charset="0"/>
                            <a:sym typeface="Symbol" panose="05050102010706020507" pitchFamily="18" charset="2"/>
                          </a:rPr>
                          <m:t></m:t>
                        </m:r>
                      </m:den>
                    </m:f>
                  </m:oMath>
                </a14:m>
                <a:endParaRPr lang="en-US" dirty="0"/>
              </a:p>
            </p:txBody>
          </p:sp>
        </mc:Choice>
        <mc:Fallback xmlns="">
          <p:sp>
            <p:nvSpPr>
              <p:cNvPr id="22598" name="TextovéPole 22597"/>
              <p:cNvSpPr txBox="1">
                <a:spLocks noRot="1" noChangeAspect="1" noMove="1" noResize="1" noEditPoints="1" noAdjustHandles="1" noChangeArrowheads="1" noChangeShapeType="1" noTextEdit="1"/>
              </p:cNvSpPr>
              <p:nvPr/>
            </p:nvSpPr>
            <p:spPr>
              <a:xfrm>
                <a:off x="7288824" y="958967"/>
                <a:ext cx="449418" cy="396070"/>
              </a:xfrm>
              <a:prstGeom prst="rect">
                <a:avLst/>
              </a:prstGeom>
              <a:blipFill rotWithShape="0">
                <a:blip r:embed="rId5"/>
                <a:stretch>
                  <a:fillRect l="-32877" t="-7692" r="-1095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ovéPole 40"/>
              <p:cNvSpPr txBox="1"/>
              <p:nvPr/>
            </p:nvSpPr>
            <p:spPr>
              <a:xfrm>
                <a:off x="7288824" y="959330"/>
                <a:ext cx="449418" cy="396070"/>
              </a:xfrm>
              <a:prstGeom prst="rect">
                <a:avLst/>
              </a:prstGeom>
              <a:noFill/>
            </p:spPr>
            <p:txBody>
              <a:bodyPr wrap="none" lIns="0" tIns="0" rIns="0" bIns="0" rtlCol="0">
                <a:spAutoFit/>
              </a:bodyPr>
              <a:lstStyle/>
              <a:p>
                <a:r>
                  <a:rPr lang="en-US" dirty="0" smtClean="0">
                    <a:sym typeface="Symbol" panose="05050102010706020507" pitchFamily="18" charset="2"/>
                  </a:rPr>
                  <a:t>=</a:t>
                </a:r>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𝑘</m:t>
                            </m:r>
                          </m:sub>
                        </m:sSub>
                      </m:num>
                      <m:den>
                        <m:r>
                          <a:rPr lang="en-US" i="1" smtClean="0">
                            <a:latin typeface="Cambria Math" panose="02040503050406030204" pitchFamily="18" charset="0"/>
                            <a:sym typeface="Symbol" panose="05050102010706020507" pitchFamily="18" charset="2"/>
                          </a:rPr>
                          <m:t></m:t>
                        </m:r>
                      </m:den>
                    </m:f>
                  </m:oMath>
                </a14:m>
                <a:endParaRPr lang="en-US" dirty="0"/>
              </a:p>
            </p:txBody>
          </p:sp>
        </mc:Choice>
        <mc:Fallback xmlns="">
          <p:sp>
            <p:nvSpPr>
              <p:cNvPr id="41" name="TextovéPole 40"/>
              <p:cNvSpPr txBox="1">
                <a:spLocks noRot="1" noChangeAspect="1" noMove="1" noResize="1" noEditPoints="1" noAdjustHandles="1" noChangeArrowheads="1" noChangeShapeType="1" noTextEdit="1"/>
              </p:cNvSpPr>
              <p:nvPr/>
            </p:nvSpPr>
            <p:spPr>
              <a:xfrm>
                <a:off x="7288824" y="959330"/>
                <a:ext cx="449418" cy="396070"/>
              </a:xfrm>
              <a:prstGeom prst="rect">
                <a:avLst/>
              </a:prstGeom>
              <a:blipFill rotWithShape="0">
                <a:blip r:embed="rId6"/>
                <a:stretch>
                  <a:fillRect l="-32877" t="-7692" r="-1095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ovéPole 42"/>
              <p:cNvSpPr txBox="1"/>
              <p:nvPr/>
            </p:nvSpPr>
            <p:spPr>
              <a:xfrm>
                <a:off x="8141108" y="938357"/>
                <a:ext cx="481478" cy="391839"/>
              </a:xfrm>
              <a:prstGeom prst="rect">
                <a:avLst/>
              </a:prstGeom>
              <a:noFill/>
            </p:spPr>
            <p:txBody>
              <a:bodyPr wrap="none" lIns="0" tIns="0" rIns="0" bIns="0" rtlCol="0">
                <a:spAutoFit/>
              </a:bodyPr>
              <a:lstStyle/>
              <a:p>
                <a:r>
                  <a:rPr lang="en-US" dirty="0" smtClean="0">
                    <a:sym typeface="Symbol" panose="05050102010706020507" pitchFamily="18" charset="2"/>
                  </a:rPr>
                  <a:t>=</a:t>
                </a:r>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𝑘</m:t>
                            </m:r>
                          </m:sub>
                        </m:sSub>
                      </m:num>
                      <m:den>
                        <m:r>
                          <a:rPr lang="en-US" b="0" i="1" smtClean="0">
                            <a:latin typeface="Cambria Math" panose="02040503050406030204" pitchFamily="18" charset="0"/>
                          </a:rPr>
                          <m:t>𝐻</m:t>
                        </m:r>
                      </m:den>
                    </m:f>
                  </m:oMath>
                </a14:m>
                <a:endParaRPr lang="en-US" dirty="0"/>
              </a:p>
            </p:txBody>
          </p:sp>
        </mc:Choice>
        <mc:Fallback xmlns="">
          <p:sp>
            <p:nvSpPr>
              <p:cNvPr id="43" name="TextovéPole 42"/>
              <p:cNvSpPr txBox="1">
                <a:spLocks noRot="1" noChangeAspect="1" noMove="1" noResize="1" noEditPoints="1" noAdjustHandles="1" noChangeArrowheads="1" noChangeShapeType="1" noTextEdit="1"/>
              </p:cNvSpPr>
              <p:nvPr/>
            </p:nvSpPr>
            <p:spPr>
              <a:xfrm>
                <a:off x="8141108" y="938357"/>
                <a:ext cx="481478" cy="391839"/>
              </a:xfrm>
              <a:prstGeom prst="rect">
                <a:avLst/>
              </a:prstGeom>
              <a:blipFill rotWithShape="0">
                <a:blip r:embed="rId7"/>
                <a:stretch>
                  <a:fillRect l="-29114" t="-7813" r="-10127"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604" name="TextovéPole 22603"/>
              <p:cNvSpPr txBox="1"/>
              <p:nvPr/>
            </p:nvSpPr>
            <p:spPr>
              <a:xfrm>
                <a:off x="6709722" y="2476433"/>
                <a:ext cx="8502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𝑘</m:t>
                          </m:r>
                        </m:sub>
                      </m:sSub>
                      <m:r>
                        <a:rPr lang="en-US" b="0" i="1" smtClean="0">
                          <a:latin typeface="Cambria Math" panose="02040503050406030204" pitchFamily="18" charset="0"/>
                          <a:sym typeface="Symbol" panose="05050102010706020507" pitchFamily="18" charset="2"/>
                        </a:rPr>
                        <m:t></m:t>
                      </m:r>
                    </m:oMath>
                  </m:oMathPara>
                </a14:m>
                <a:endParaRPr lang="en-US" dirty="0"/>
              </a:p>
            </p:txBody>
          </p:sp>
        </mc:Choice>
        <mc:Fallback xmlns="">
          <p:sp>
            <p:nvSpPr>
              <p:cNvPr id="22604" name="TextovéPole 22603"/>
              <p:cNvSpPr txBox="1">
                <a:spLocks noRot="1" noChangeAspect="1" noMove="1" noResize="1" noEditPoints="1" noAdjustHandles="1" noChangeArrowheads="1" noChangeShapeType="1" noTextEdit="1"/>
              </p:cNvSpPr>
              <p:nvPr/>
            </p:nvSpPr>
            <p:spPr>
              <a:xfrm>
                <a:off x="6709722" y="2476433"/>
                <a:ext cx="850233" cy="276999"/>
              </a:xfrm>
              <a:prstGeom prst="rect">
                <a:avLst/>
              </a:prstGeom>
              <a:blipFill rotWithShape="0">
                <a:blip r:embed="rId9"/>
                <a:stretch>
                  <a:fillRect l="-2878" r="-9353"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605" name="TextovéPole 22604"/>
              <p:cNvSpPr txBox="1"/>
              <p:nvPr/>
            </p:nvSpPr>
            <p:spPr>
              <a:xfrm>
                <a:off x="9094665" y="962274"/>
                <a:ext cx="25930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sym typeface="Symbol" panose="05050102010706020507" pitchFamily="18" charset="2"/>
                            </a:rPr>
                            <m:t></m:t>
                          </m:r>
                        </m:e>
                      </m:d>
                      <m:r>
                        <a:rPr lang="en-US" b="0" i="1" smtClean="0">
                          <a:latin typeface="Cambria Math" panose="02040503050406030204" pitchFamily="18" charset="0"/>
                          <a:sym typeface="Symbol" panose="05050102010706020507" pitchFamily="18" charset="2"/>
                        </a:rPr>
                        <m:t>=</m:t>
                      </m:r>
                      <m:r>
                        <m:rPr>
                          <m:sty m:val="p"/>
                        </m:rPr>
                        <a:rPr lang="en-US" b="0" i="0" smtClean="0">
                          <a:latin typeface="Cambria Math" panose="02040503050406030204" pitchFamily="18" charset="0"/>
                          <a:sym typeface="Symbol" panose="05050102010706020507" pitchFamily="18" charset="2"/>
                        </a:rPr>
                        <m:t>exp</m:t>
                      </m:r>
                      <m:r>
                        <a:rPr lang="en-US" b="0" i="1" smtClean="0">
                          <a:latin typeface="Cambria Math" panose="02040503050406030204" pitchFamily="18" charset="0"/>
                          <a:sym typeface="Symbol" panose="05050102010706020507" pitchFamily="18" charset="2"/>
                        </a:rPr>
                        <m:t>⁡(−</m:t>
                      </m:r>
                      <m:sSup>
                        <m:sSupPr>
                          <m:ctrlPr>
                            <a:rPr lang="en-US" b="0" i="1" smtClean="0">
                              <a:latin typeface="Cambria Math" panose="02040503050406030204" pitchFamily="18" charset="0"/>
                              <a:sym typeface="Symbol" panose="05050102010706020507" pitchFamily="18" charset="2"/>
                            </a:rPr>
                          </m:ctrlPr>
                        </m:sSupPr>
                        <m:e>
                          <m:r>
                            <a:rPr lang="en-US" b="0" i="1" smtClean="0">
                              <a:latin typeface="Cambria Math" panose="02040503050406030204" pitchFamily="18" charset="0"/>
                              <a:sym typeface="Symbol" panose="05050102010706020507" pitchFamily="18" charset="2"/>
                            </a:rPr>
                            <m:t></m:t>
                          </m:r>
                        </m:e>
                        <m:sup>
                          <m:r>
                            <a:rPr lang="en-US" b="0" i="1" smtClean="0">
                              <a:latin typeface="Cambria Math" panose="02040503050406030204" pitchFamily="18" charset="0"/>
                              <a:sym typeface="Symbol" panose="05050102010706020507" pitchFamily="18" charset="2"/>
                            </a:rPr>
                            <m:t>2</m:t>
                          </m:r>
                        </m:sup>
                      </m:sSup>
                      <m:sSup>
                        <m:sSupPr>
                          <m:ctrlPr>
                            <a:rPr lang="en-US" b="0" i="1" smtClean="0">
                              <a:latin typeface="Cambria Math" panose="02040503050406030204" pitchFamily="18" charset="0"/>
                              <a:sym typeface="Symbol" panose="05050102010706020507" pitchFamily="18" charset="2"/>
                            </a:rPr>
                          </m:ctrlPr>
                        </m:sSupPr>
                        <m:e>
                          <m:d>
                            <m:dPr>
                              <m:ctrlPr>
                                <a:rPr lang="en-US" b="0" i="1" smtClean="0">
                                  <a:latin typeface="Cambria Math" panose="02040503050406030204" pitchFamily="18" charset="0"/>
                                  <a:sym typeface="Symbol" panose="05050102010706020507" pitchFamily="18" charset="2"/>
                                </a:rPr>
                              </m:ctrlPr>
                            </m:dPr>
                            <m:e>
                              <m:r>
                                <a:rPr lang="en-US" b="0" i="1" smtClean="0">
                                  <a:latin typeface="Cambria Math" panose="02040503050406030204" pitchFamily="18" charset="0"/>
                                  <a:sym typeface="Symbol" panose="05050102010706020507" pitchFamily="18" charset="2"/>
                                </a:rPr>
                                <m:t>1−</m:t>
                              </m:r>
                            </m:e>
                          </m:d>
                        </m:e>
                        <m:sup>
                          <m:r>
                            <a:rPr lang="en-US" b="0" i="1" smtClean="0">
                              <a:latin typeface="Cambria Math" panose="02040503050406030204" pitchFamily="18" charset="0"/>
                              <a:sym typeface="Symbol" panose="05050102010706020507" pitchFamily="18" charset="2"/>
                            </a:rPr>
                            <m:t>2</m:t>
                          </m:r>
                        </m:sup>
                      </m:sSup>
                      <m:r>
                        <a:rPr lang="en-US" b="0" i="1" smtClean="0">
                          <a:latin typeface="Cambria Math" panose="02040503050406030204" pitchFamily="18" charset="0"/>
                          <a:sym typeface="Symbol" panose="05050102010706020507" pitchFamily="18" charset="2"/>
                        </a:rPr>
                        <m:t>)</m:t>
                      </m:r>
                    </m:oMath>
                  </m:oMathPara>
                </a14:m>
                <a:endParaRPr lang="en-US" dirty="0"/>
              </a:p>
            </p:txBody>
          </p:sp>
        </mc:Choice>
        <mc:Fallback xmlns="">
          <p:sp>
            <p:nvSpPr>
              <p:cNvPr id="22605" name="TextovéPole 22604"/>
              <p:cNvSpPr txBox="1">
                <a:spLocks noRot="1" noChangeAspect="1" noMove="1" noResize="1" noEditPoints="1" noAdjustHandles="1" noChangeArrowheads="1" noChangeShapeType="1" noTextEdit="1"/>
              </p:cNvSpPr>
              <p:nvPr/>
            </p:nvSpPr>
            <p:spPr>
              <a:xfrm>
                <a:off x="9094665" y="962274"/>
                <a:ext cx="2593018" cy="276999"/>
              </a:xfrm>
              <a:prstGeom prst="rect">
                <a:avLst/>
              </a:prstGeom>
              <a:blipFill rotWithShape="0">
                <a:blip r:embed="rId10"/>
                <a:stretch>
                  <a:fillRect l="-1647" t="-2222" r="-2824" b="-3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606" name="TextovéPole 22605"/>
              <p:cNvSpPr txBox="1"/>
              <p:nvPr/>
            </p:nvSpPr>
            <p:spPr>
              <a:xfrm>
                <a:off x="8427748" y="2487242"/>
                <a:ext cx="227966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rPr>
                        <m:t>(1</m:t>
                      </m:r>
                      <m:r>
                        <a:rPr lang="en-US" b="0" i="1" smtClean="0">
                          <a:latin typeface="Cambria Math"/>
                        </a:rPr>
                        <m:t>−(1−</m:t>
                      </m:r>
                      <m:r>
                        <a:rPr lang="en-US" b="0" i="1" smtClean="0">
                          <a:latin typeface="Cambria Math" panose="02040503050406030204" pitchFamily="18" charset="0"/>
                          <a:sym typeface="Symbol" panose="05050102010706020507" pitchFamily="18" charset="2"/>
                        </a:rPr>
                        <m:t></m:t>
                      </m:r>
                      <m:r>
                        <a:rPr lang="en-US" b="0" i="1" smtClean="0">
                          <a:latin typeface="Cambria Math"/>
                          <a:sym typeface="Symbol" panose="05050102010706020507" pitchFamily="18" charset="2"/>
                        </a:rPr>
                        <m:t>)</m:t>
                      </m:r>
                      <m:r>
                        <a:rPr lang="en-US" b="0" i="1" smtClean="0">
                          <a:latin typeface="Cambria Math" panose="02040503050406030204" pitchFamily="18" charset="0"/>
                          <a:sym typeface="Symbol" panose="05050102010706020507" pitchFamily="18" charset="2"/>
                        </a:rPr>
                        <m:t>𝐸</m:t>
                      </m:r>
                      <m:r>
                        <a:rPr lang="en-US" b="0" i="1" smtClean="0">
                          <a:latin typeface="Cambria Math" panose="02040503050406030204" pitchFamily="18" charset="0"/>
                          <a:sym typeface="Symbol" panose="05050102010706020507" pitchFamily="18" charset="2"/>
                        </a:rPr>
                        <m:t>)</m:t>
                      </m:r>
                    </m:oMath>
                  </m:oMathPara>
                </a14:m>
                <a:endParaRPr lang="en-US" dirty="0"/>
              </a:p>
            </p:txBody>
          </p:sp>
        </mc:Choice>
        <mc:Fallback xmlns="">
          <p:sp>
            <p:nvSpPr>
              <p:cNvPr id="22606" name="TextovéPole 22605"/>
              <p:cNvSpPr txBox="1">
                <a:spLocks noRot="1" noChangeAspect="1" noMove="1" noResize="1" noEditPoints="1" noAdjustHandles="1" noChangeArrowheads="1" noChangeShapeType="1" noTextEdit="1"/>
              </p:cNvSpPr>
              <p:nvPr/>
            </p:nvSpPr>
            <p:spPr>
              <a:xfrm>
                <a:off x="8427748" y="2487242"/>
                <a:ext cx="2279663" cy="276999"/>
              </a:xfrm>
              <a:prstGeom prst="rect">
                <a:avLst/>
              </a:prstGeom>
              <a:blipFill rotWithShape="1">
                <a:blip r:embed="rId11"/>
                <a:stretch>
                  <a:fillRect l="-1877" r="-3217" b="-37778"/>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2607" name="TextovéPole 22606"/>
              <p:cNvSpPr txBox="1"/>
              <p:nvPr/>
            </p:nvSpPr>
            <p:spPr>
              <a:xfrm>
                <a:off x="3571232" y="3059608"/>
                <a:ext cx="2725874" cy="60497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i="1" smtClean="0">
                              <a:latin typeface="Cambria Math" panose="02040503050406030204" pitchFamily="18" charset="0"/>
                              <a:sym typeface="Symbol" panose="05050102010706020507" pitchFamily="18" charset="2"/>
                            </a:rPr>
                            <m:t></m:t>
                          </m:r>
                        </m:num>
                        <m:den>
                          <m:r>
                            <a:rPr lang="en-US" i="1" smtClean="0">
                              <a:latin typeface="Cambria Math" panose="02040503050406030204" pitchFamily="18" charset="0"/>
                            </a:rPr>
                            <m:t>𝜕</m:t>
                          </m:r>
                          <m:r>
                            <a:rPr lang="en-US" i="1" smtClean="0">
                              <a:latin typeface="Cambria Math" panose="02040503050406030204" pitchFamily="18" charset="0"/>
                            </a:rPr>
                            <m:t>𝑥</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𝐸</m:t>
                          </m:r>
                          <m:sSup>
                            <m:sSupPr>
                              <m:ctrlPr>
                                <a:rPr lang="en-US" b="0" i="1" smtClean="0">
                                  <a:latin typeface="Cambria Math" panose="02040503050406030204" pitchFamily="18" charset="0"/>
                                </a:rPr>
                              </m:ctrlPr>
                            </m:sSupPr>
                            <m:e>
                              <m:r>
                                <a:rPr lang="en-US" b="0" i="1" smtClean="0">
                                  <a:latin typeface="Cambria Math" panose="02040503050406030204" pitchFamily="18" charset="0"/>
                                  <a:sym typeface="Symbol" panose="05050102010706020507" pitchFamily="18" charset="2"/>
                                </a:rPr>
                                <m:t></m:t>
                              </m:r>
                            </m:e>
                            <m:sup>
                              <m:r>
                                <a:rPr lang="en-US" b="0" i="1" smtClean="0">
                                  <a:latin typeface="Cambria Math" panose="02040503050406030204" pitchFamily="18" charset="0"/>
                                </a:rPr>
                                <m:t>2</m:t>
                              </m:r>
                            </m:sup>
                          </m:sSup>
                          <m:r>
                            <a:rPr lang="en-US" b="0" i="1" smtClean="0">
                              <a:latin typeface="Cambria Math" panose="02040503050406030204" pitchFamily="18" charset="0"/>
                              <a:sym typeface="Symbol" panose="05050102010706020507" pitchFamily="18" charset="2"/>
                            </a:rPr>
                            <m:t>(1−)</m:t>
                          </m:r>
                          <m:r>
                            <a:rPr lang="en-US" b="0" i="1" smtClean="0">
                              <a:latin typeface="Cambria Math"/>
                              <a:sym typeface="Symbol" panose="05050102010706020507" pitchFamily="18" charset="2"/>
                            </a:rPr>
                            <m:t>(1−</m:t>
                          </m:r>
                          <m:r>
                            <a:rPr lang="en-US" b="0" i="1" smtClean="0">
                              <a:latin typeface="Cambria Math"/>
                              <a:ea typeface="Cambria Math"/>
                              <a:sym typeface="Symbol" panose="05050102010706020507" pitchFamily="18" charset="2"/>
                            </a:rPr>
                            <m:t>𝜅</m:t>
                          </m:r>
                          <m:r>
                            <a:rPr lang="en-US" b="0" i="1" smtClean="0">
                              <a:latin typeface="Cambria Math"/>
                              <a:ea typeface="Cambria Math"/>
                              <a:sym typeface="Symbol" panose="05050102010706020507" pitchFamily="18" charset="2"/>
                            </a:rPr>
                            <m:t>)</m:t>
                          </m:r>
                        </m:num>
                        <m:den>
                          <m:r>
                            <a:rPr lang="en-US" b="0" i="1" smtClean="0">
                              <a:latin typeface="Cambria Math" panose="02040503050406030204" pitchFamily="18" charset="0"/>
                            </a:rPr>
                            <m:t>(1</m:t>
                          </m:r>
                          <m:r>
                            <a:rPr lang="en-US" b="0" i="1" smtClean="0">
                              <a:latin typeface="Cambria Math"/>
                            </a:rPr>
                            <m:t>−(1−</m:t>
                          </m:r>
                          <m:r>
                            <a:rPr lang="en-US" b="0" i="1" smtClean="0">
                              <a:latin typeface="Cambria Math" panose="02040503050406030204" pitchFamily="18" charset="0"/>
                              <a:sym typeface="Symbol" panose="05050102010706020507" pitchFamily="18" charset="2"/>
                            </a:rPr>
                            <m:t></m:t>
                          </m:r>
                          <m:r>
                            <a:rPr lang="en-US" b="0" i="1" smtClean="0">
                              <a:latin typeface="Cambria Math"/>
                              <a:sym typeface="Symbol" panose="05050102010706020507" pitchFamily="18" charset="2"/>
                            </a:rPr>
                            <m:t>)</m:t>
                          </m:r>
                          <m:r>
                            <a:rPr lang="en-US" b="0" i="1" smtClean="0">
                              <a:latin typeface="Cambria Math" panose="02040503050406030204" pitchFamily="18" charset="0"/>
                              <a:sym typeface="Symbol" panose="05050102010706020507" pitchFamily="18" charset="2"/>
                            </a:rPr>
                            <m:t>𝐸</m:t>
                          </m:r>
                          <m:r>
                            <a:rPr lang="en-US" b="0" i="1" smtClean="0">
                              <a:latin typeface="Cambria Math" panose="02040503050406030204" pitchFamily="18" charset="0"/>
                              <a:sym typeface="Symbol" panose="05050102010706020507" pitchFamily="18" charset="2"/>
                            </a:rPr>
                            <m:t>) </m:t>
                          </m:r>
                          <m:sSub>
                            <m:sSubPr>
                              <m:ctrlPr>
                                <a:rPr lang="en-US" b="0" i="1" smtClean="0">
                                  <a:latin typeface="Cambria Math" panose="02040503050406030204" pitchFamily="18" charset="0"/>
                                  <a:sym typeface="Symbol" panose="05050102010706020507" pitchFamily="18" charset="2"/>
                                </a:rPr>
                              </m:ctrlPr>
                            </m:sSubPr>
                            <m:e>
                              <m:r>
                                <a:rPr lang="en-US" b="0" i="1" smtClean="0">
                                  <a:latin typeface="Cambria Math" panose="02040503050406030204" pitchFamily="18" charset="0"/>
                                  <a:sym typeface="Symbol" panose="05050102010706020507" pitchFamily="18" charset="2"/>
                                </a:rPr>
                                <m:t>𝐿</m:t>
                              </m:r>
                            </m:e>
                            <m:sub>
                              <m:r>
                                <a:rPr lang="en-US" b="0" i="1" smtClean="0">
                                  <a:latin typeface="Cambria Math" panose="02040503050406030204" pitchFamily="18" charset="0"/>
                                  <a:sym typeface="Symbol" panose="05050102010706020507" pitchFamily="18" charset="2"/>
                                </a:rPr>
                                <m:t>𝑘</m:t>
                              </m:r>
                            </m:sub>
                          </m:sSub>
                        </m:den>
                      </m:f>
                    </m:oMath>
                  </m:oMathPara>
                </a14:m>
                <a:endParaRPr lang="en-US" dirty="0"/>
              </a:p>
            </p:txBody>
          </p:sp>
        </mc:Choice>
        <mc:Fallback xmlns="">
          <p:sp>
            <p:nvSpPr>
              <p:cNvPr id="22607" name="TextovéPole 22606"/>
              <p:cNvSpPr txBox="1">
                <a:spLocks noRot="1" noChangeAspect="1" noMove="1" noResize="1" noEditPoints="1" noAdjustHandles="1" noChangeArrowheads="1" noChangeShapeType="1" noTextEdit="1"/>
              </p:cNvSpPr>
              <p:nvPr/>
            </p:nvSpPr>
            <p:spPr>
              <a:xfrm>
                <a:off x="3571232" y="3059608"/>
                <a:ext cx="2725874" cy="604974"/>
              </a:xfrm>
              <a:prstGeom prst="rect">
                <a:avLst/>
              </a:prstGeom>
              <a:blipFill rotWithShape="1">
                <a:blip r:embed="rId1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3" name="TextovéPole 52"/>
              <p:cNvSpPr txBox="1"/>
              <p:nvPr/>
            </p:nvSpPr>
            <p:spPr>
              <a:xfrm>
                <a:off x="8198939" y="3023873"/>
                <a:ext cx="2280047" cy="57586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i="1" smtClean="0">
                              <a:latin typeface="Cambria Math" panose="02040503050406030204" pitchFamily="18" charset="0"/>
                              <a:sym typeface="Symbol" panose="05050102010706020507" pitchFamily="18" charset="2"/>
                            </a:rPr>
                            <m:t></m:t>
                          </m:r>
                        </m:num>
                        <m:den>
                          <m:r>
                            <a:rPr lang="en-US" i="1" smtClean="0">
                              <a:latin typeface="Cambria Math" panose="02040503050406030204" pitchFamily="18" charset="0"/>
                            </a:rPr>
                            <m:t>𝜕</m:t>
                          </m:r>
                          <m:r>
                            <a:rPr lang="en-US" b="0" i="1" smtClean="0">
                              <a:latin typeface="Cambria Math" panose="02040503050406030204" pitchFamily="18" charset="0"/>
                            </a:rPr>
                            <m:t>𝑦</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a:rPr>
                                <m:t>−(1−</m:t>
                              </m:r>
                              <m:r>
                                <a:rPr lang="en-US" b="0" i="1" smtClean="0">
                                  <a:latin typeface="Cambria Math" panose="02040503050406030204" pitchFamily="18" charset="0"/>
                                  <a:sym typeface="Symbol" panose="05050102010706020507" pitchFamily="18" charset="2"/>
                                </a:rPr>
                                <m:t></m:t>
                              </m:r>
                              <m:r>
                                <a:rPr lang="en-US" b="0" i="1" smtClean="0">
                                  <a:latin typeface="Cambria Math"/>
                                  <a:sym typeface="Symbol" panose="05050102010706020507" pitchFamily="18" charset="2"/>
                                </a:rPr>
                                <m:t>)</m:t>
                              </m:r>
                              <m:r>
                                <a:rPr lang="en-US" b="0" i="1" smtClean="0">
                                  <a:latin typeface="Cambria Math" panose="02040503050406030204" pitchFamily="18" charset="0"/>
                                  <a:sym typeface="Symbol" panose="05050102010706020507" pitchFamily="18" charset="2"/>
                                </a:rPr>
                                <m:t>𝐸</m:t>
                              </m:r>
                            </m:e>
                          </m:d>
                          <m:r>
                            <a:rPr lang="en-US" b="0" i="1" smtClean="0">
                              <a:latin typeface="Cambria Math" panose="02040503050406030204" pitchFamily="18" charset="0"/>
                              <a:sym typeface="Symbol" panose="05050102010706020507" pitchFamily="18" charset="2"/>
                            </a:rPr>
                            <m:t>𝐻</m:t>
                          </m:r>
                        </m:den>
                      </m:f>
                    </m:oMath>
                  </m:oMathPara>
                </a14:m>
                <a:endParaRPr lang="en-US" dirty="0"/>
              </a:p>
            </p:txBody>
          </p:sp>
        </mc:Choice>
        <mc:Fallback xmlns="">
          <p:sp>
            <p:nvSpPr>
              <p:cNvPr id="53" name="TextovéPole 52"/>
              <p:cNvSpPr txBox="1">
                <a:spLocks noRot="1" noChangeAspect="1" noMove="1" noResize="1" noEditPoints="1" noAdjustHandles="1" noChangeArrowheads="1" noChangeShapeType="1" noTextEdit="1"/>
              </p:cNvSpPr>
              <p:nvPr/>
            </p:nvSpPr>
            <p:spPr>
              <a:xfrm>
                <a:off x="8198939" y="3023873"/>
                <a:ext cx="2280047" cy="575863"/>
              </a:xfrm>
              <a:prstGeom prst="rect">
                <a:avLst/>
              </a:prstGeom>
              <a:blipFill rotWithShape="1">
                <a:blip r:embed="rId1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2" name="TextovéPole 41"/>
              <p:cNvSpPr txBox="1"/>
              <p:nvPr/>
            </p:nvSpPr>
            <p:spPr>
              <a:xfrm>
                <a:off x="263570" y="3133683"/>
                <a:ext cx="915955" cy="57349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i="1" smtClean="0">
                              <a:latin typeface="Cambria Math"/>
                              <a:ea typeface="Cambria Math"/>
                              <a:sym typeface="Symbol" panose="05050102010706020507" pitchFamily="18" charset="2"/>
                            </a:rPr>
                            <m:t>𝜉</m:t>
                          </m:r>
                        </m:num>
                        <m:den>
                          <m:r>
                            <a:rPr lang="en-US" i="1" smtClean="0">
                              <a:latin typeface="Cambria Math" panose="02040503050406030204" pitchFamily="18" charset="0"/>
                            </a:rPr>
                            <m:t>𝜕</m:t>
                          </m:r>
                          <m:r>
                            <a:rPr lang="en-US" i="1" smtClean="0">
                              <a:latin typeface="Cambria Math" panose="02040503050406030204" pitchFamily="18" charset="0"/>
                            </a:rPr>
                            <m:t>𝑥</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sym typeface="Symbol" panose="05050102010706020507" pitchFamily="18" charset="2"/>
                            </a:rPr>
                            <m:t> </m:t>
                          </m:r>
                          <m:sSub>
                            <m:sSubPr>
                              <m:ctrlPr>
                                <a:rPr lang="en-US" b="0" i="1" smtClean="0">
                                  <a:latin typeface="Cambria Math" panose="02040503050406030204" pitchFamily="18" charset="0"/>
                                  <a:sym typeface="Symbol" panose="05050102010706020507" pitchFamily="18" charset="2"/>
                                </a:rPr>
                              </m:ctrlPr>
                            </m:sSubPr>
                            <m:e>
                              <m:r>
                                <a:rPr lang="en-US" b="0" i="1" smtClean="0">
                                  <a:latin typeface="Cambria Math" panose="02040503050406030204" pitchFamily="18" charset="0"/>
                                  <a:sym typeface="Symbol" panose="05050102010706020507" pitchFamily="18" charset="2"/>
                                </a:rPr>
                                <m:t>𝐿</m:t>
                              </m:r>
                            </m:e>
                            <m:sub>
                              <m:r>
                                <a:rPr lang="en-US" b="0" i="1" smtClean="0">
                                  <a:latin typeface="Cambria Math" panose="02040503050406030204" pitchFamily="18" charset="0"/>
                                  <a:sym typeface="Symbol" panose="05050102010706020507" pitchFamily="18" charset="2"/>
                                </a:rPr>
                                <m:t>𝑘</m:t>
                              </m:r>
                            </m:sub>
                          </m:sSub>
                        </m:den>
                      </m:f>
                    </m:oMath>
                  </m:oMathPara>
                </a14:m>
                <a:endParaRPr lang="en-US" dirty="0"/>
              </a:p>
            </p:txBody>
          </p:sp>
        </mc:Choice>
        <mc:Fallback xmlns="">
          <p:sp>
            <p:nvSpPr>
              <p:cNvPr id="42" name="TextovéPole 41"/>
              <p:cNvSpPr txBox="1">
                <a:spLocks noRot="1" noChangeAspect="1" noMove="1" noResize="1" noEditPoints="1" noAdjustHandles="1" noChangeArrowheads="1" noChangeShapeType="1" noTextEdit="1"/>
              </p:cNvSpPr>
              <p:nvPr/>
            </p:nvSpPr>
            <p:spPr>
              <a:xfrm>
                <a:off x="263570" y="3133683"/>
                <a:ext cx="915955" cy="573490"/>
              </a:xfrm>
              <a:prstGeom prst="rect">
                <a:avLst/>
              </a:prstGeom>
              <a:blipFill rotWithShape="1">
                <a:blip r:embed="rId1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 name="TextovéPole 2"/>
              <p:cNvSpPr txBox="1"/>
              <p:nvPr/>
            </p:nvSpPr>
            <p:spPr>
              <a:xfrm>
                <a:off x="1234164" y="1626826"/>
                <a:ext cx="761427" cy="526683"/>
              </a:xfrm>
              <a:prstGeom prst="rect">
                <a:avLst/>
              </a:prstGeom>
              <a:solidFill>
                <a:schemeClr val="bg1">
                  <a:lumMod val="95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i="1" smtClean="0">
                              <a:latin typeface="Cambria Math" panose="02040503050406030204" pitchFamily="18" charset="0"/>
                              <a:sym typeface="Symbol" panose="05050102010706020507" pitchFamily="18" charset="2"/>
                            </a:rPr>
                            <m:t></m:t>
                          </m:r>
                        </m:num>
                        <m:den>
                          <m:r>
                            <a:rPr lang="en-US" i="1" smtClean="0">
                              <a:latin typeface="Cambria Math" panose="02040503050406030204" pitchFamily="18" charset="0"/>
                            </a:rPr>
                            <m:t>𝜕</m:t>
                          </m:r>
                          <m:r>
                            <a:rPr lang="en-US" i="1" smtClean="0">
                              <a:latin typeface="Cambria Math" panose="02040503050406030204" pitchFamily="18" charset="0"/>
                            </a:rPr>
                            <m:t>𝑥</m:t>
                          </m:r>
                        </m:den>
                      </m:f>
                      <m:r>
                        <a:rPr lang="en-US" b="0" i="1" smtClean="0">
                          <a:latin typeface="Cambria Math" panose="02040503050406030204" pitchFamily="18" charset="0"/>
                        </a:rPr>
                        <m:t>&gt;0</m:t>
                      </m:r>
                    </m:oMath>
                  </m:oMathPara>
                </a14:m>
                <a:endParaRPr lang="en-US" dirty="0"/>
              </a:p>
            </p:txBody>
          </p:sp>
        </mc:Choice>
        <mc:Fallback xmlns="">
          <p:sp>
            <p:nvSpPr>
              <p:cNvPr id="3" name="TextovéPole 2"/>
              <p:cNvSpPr txBox="1">
                <a:spLocks noRot="1" noChangeAspect="1" noMove="1" noResize="1" noEditPoints="1" noAdjustHandles="1" noChangeArrowheads="1" noChangeShapeType="1" noTextEdit="1"/>
              </p:cNvSpPr>
              <p:nvPr/>
            </p:nvSpPr>
            <p:spPr>
              <a:xfrm>
                <a:off x="1234164" y="1626826"/>
                <a:ext cx="761427" cy="526683"/>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ovéPole 38"/>
              <p:cNvSpPr txBox="1"/>
              <p:nvPr/>
            </p:nvSpPr>
            <p:spPr>
              <a:xfrm>
                <a:off x="4149322" y="1571173"/>
                <a:ext cx="761427" cy="526683"/>
              </a:xfrm>
              <a:prstGeom prst="rect">
                <a:avLst/>
              </a:prstGeom>
              <a:solidFill>
                <a:schemeClr val="bg1">
                  <a:lumMod val="95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i="1" smtClean="0">
                              <a:latin typeface="Cambria Math" panose="02040503050406030204" pitchFamily="18" charset="0"/>
                              <a:sym typeface="Symbol" panose="05050102010706020507" pitchFamily="18" charset="2"/>
                            </a:rPr>
                            <m:t></m:t>
                          </m:r>
                        </m:num>
                        <m:den>
                          <m:r>
                            <a:rPr lang="en-US" i="1" smtClean="0">
                              <a:latin typeface="Cambria Math" panose="02040503050406030204" pitchFamily="18" charset="0"/>
                            </a:rPr>
                            <m:t>𝜕</m:t>
                          </m:r>
                          <m:r>
                            <a:rPr lang="en-US" i="1" smtClean="0">
                              <a:latin typeface="Cambria Math" panose="02040503050406030204" pitchFamily="18" charset="0"/>
                            </a:rPr>
                            <m:t>𝑥</m:t>
                          </m:r>
                        </m:den>
                      </m:f>
                      <m:r>
                        <a:rPr lang="en-US" b="0" i="1" smtClean="0">
                          <a:latin typeface="Cambria Math" panose="02040503050406030204" pitchFamily="18" charset="0"/>
                        </a:rPr>
                        <m:t>&lt;0</m:t>
                      </m:r>
                    </m:oMath>
                  </m:oMathPara>
                </a14:m>
                <a:endParaRPr lang="en-US" dirty="0"/>
              </a:p>
            </p:txBody>
          </p:sp>
        </mc:Choice>
        <mc:Fallback xmlns="">
          <p:sp>
            <p:nvSpPr>
              <p:cNvPr id="39" name="TextovéPole 38"/>
              <p:cNvSpPr txBox="1">
                <a:spLocks noRot="1" noChangeAspect="1" noMove="1" noResize="1" noEditPoints="1" noAdjustHandles="1" noChangeArrowheads="1" noChangeShapeType="1" noTextEdit="1"/>
              </p:cNvSpPr>
              <p:nvPr/>
            </p:nvSpPr>
            <p:spPr>
              <a:xfrm>
                <a:off x="4149322" y="1571173"/>
                <a:ext cx="761427" cy="526683"/>
              </a:xfrm>
              <a:prstGeom prst="rect">
                <a:avLst/>
              </a:prstGeom>
              <a:blipFill rotWithShape="0">
                <a:blip r:embed="rId18"/>
                <a:stretch>
                  <a:fillRect/>
                </a:stretch>
              </a:blipFill>
            </p:spPr>
            <p:txBody>
              <a:bodyPr/>
              <a:lstStyle/>
              <a:p>
                <a:r>
                  <a:rPr lang="en-US">
                    <a:noFill/>
                  </a:rPr>
                  <a:t> </a:t>
                </a:r>
              </a:p>
            </p:txBody>
          </p:sp>
        </mc:Fallback>
      </mc:AlternateContent>
      <p:sp>
        <p:nvSpPr>
          <p:cNvPr id="44" name="TextovéPole 43"/>
          <p:cNvSpPr txBox="1"/>
          <p:nvPr/>
        </p:nvSpPr>
        <p:spPr>
          <a:xfrm>
            <a:off x="8229317" y="5897755"/>
            <a:ext cx="305060" cy="369332"/>
          </a:xfrm>
          <a:prstGeom prst="rect">
            <a:avLst/>
          </a:prstGeom>
          <a:noFill/>
        </p:spPr>
        <p:txBody>
          <a:bodyPr wrap="square" rtlCol="0">
            <a:spAutoFit/>
          </a:bodyPr>
          <a:lstStyle/>
          <a:p>
            <a:r>
              <a:rPr lang="cs-CZ" dirty="0" smtClean="0">
                <a:sym typeface="Symbol"/>
              </a:rPr>
              <a:t></a:t>
            </a:r>
            <a:endParaRPr lang="cs-CZ" dirty="0"/>
          </a:p>
        </p:txBody>
      </p:sp>
      <p:sp>
        <p:nvSpPr>
          <p:cNvPr id="7" name="Zástupný symbol pro číslo snímku 6"/>
          <p:cNvSpPr>
            <a:spLocks noGrp="1"/>
          </p:cNvSpPr>
          <p:nvPr>
            <p:ph type="sldNum" sz="quarter" idx="12"/>
          </p:nvPr>
        </p:nvSpPr>
        <p:spPr/>
        <p:txBody>
          <a:bodyPr/>
          <a:lstStyle/>
          <a:p>
            <a:pPr>
              <a:defRPr/>
            </a:pPr>
            <a:fld id="{B5B76BE2-068B-4195-97D5-A58FFC9B4249}" type="slidenum">
              <a:rPr lang="en-US" smtClean="0"/>
              <a:pPr>
                <a:defRPr/>
              </a:pPr>
              <a:t>17</a:t>
            </a:fld>
            <a:endParaRPr lang="en-US"/>
          </a:p>
        </p:txBody>
      </p:sp>
      <p:sp>
        <p:nvSpPr>
          <p:cNvPr id="51" name="TextovéPole 50"/>
          <p:cNvSpPr txBox="1"/>
          <p:nvPr/>
        </p:nvSpPr>
        <p:spPr>
          <a:xfrm>
            <a:off x="10429336" y="58155"/>
            <a:ext cx="1762664" cy="307777"/>
          </a:xfrm>
          <a:prstGeom prst="rect">
            <a:avLst/>
          </a:prstGeom>
          <a:solidFill>
            <a:schemeClr val="bg1"/>
          </a:solidFill>
          <a:ln w="28575">
            <a:solidFill>
              <a:srgbClr val="FF0000"/>
            </a:solidFill>
          </a:ln>
        </p:spPr>
        <p:txBody>
          <a:bodyPr wrap="square" rtlCol="0">
            <a:spAutoFit/>
          </a:bodyPr>
          <a:lstStyle/>
          <a:p>
            <a:r>
              <a:rPr lang="cs-CZ" sz="1400" dirty="0" smtClean="0"/>
              <a:t>Kontroloval </a:t>
            </a:r>
            <a:r>
              <a:rPr lang="cs-CZ" sz="1400" dirty="0" err="1" smtClean="0"/>
              <a:t>Zitny</a:t>
            </a:r>
            <a:endParaRPr lang="cs-CZ" sz="1400" dirty="0"/>
          </a:p>
        </p:txBody>
      </p:sp>
      <p:pic>
        <p:nvPicPr>
          <p:cNvPr id="1026"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20172" y="3586735"/>
            <a:ext cx="4267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13533" y="3436019"/>
            <a:ext cx="4267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347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wrap="square">
            <a:spAutoFit/>
          </a:bodyPr>
          <a:lstStyle/>
          <a:p>
            <a:pPr>
              <a:spcBef>
                <a:spcPct val="50000"/>
              </a:spcBef>
            </a:pPr>
            <a:r>
              <a:rPr lang="cs-CZ" sz="2400" b="1" dirty="0" smtClean="0">
                <a:solidFill>
                  <a:prstClr val="black"/>
                </a:solidFill>
                <a:sym typeface="Symbol" pitchFamily="18" charset="2"/>
              </a:rPr>
              <a:t>  </a:t>
            </a:r>
            <a:r>
              <a:rPr lang="cs-CZ" sz="2400" b="1" dirty="0" err="1" smtClean="0">
                <a:solidFill>
                  <a:prstClr val="black"/>
                </a:solidFill>
                <a:sym typeface="Symbol" pitchFamily="18" charset="2"/>
              </a:rPr>
              <a:t>Gaussian</a:t>
            </a:r>
            <a:r>
              <a:rPr lang="cs-CZ" sz="2400" b="1" dirty="0" smtClean="0">
                <a:solidFill>
                  <a:prstClr val="black"/>
                </a:solidFill>
                <a:sym typeface="Symbol" pitchFamily="18" charset="2"/>
              </a:rPr>
              <a:t> </a:t>
            </a:r>
            <a:r>
              <a:rPr lang="cs-CZ" sz="2400" b="1" dirty="0" err="1">
                <a:solidFill>
                  <a:prstClr val="black"/>
                </a:solidFill>
                <a:sym typeface="Symbol" pitchFamily="18" charset="2"/>
              </a:rPr>
              <a:t>axial</a:t>
            </a:r>
            <a:r>
              <a:rPr lang="cs-CZ" sz="2400" b="1" dirty="0">
                <a:solidFill>
                  <a:prstClr val="black"/>
                </a:solidFill>
                <a:sym typeface="Symbol" pitchFamily="18" charset="2"/>
              </a:rPr>
              <a:t> profile </a:t>
            </a:r>
            <a:r>
              <a:rPr lang="cs-CZ" sz="2400" b="1" dirty="0" err="1">
                <a:solidFill>
                  <a:prstClr val="black"/>
                </a:solidFill>
                <a:sym typeface="Symbol" pitchFamily="18" charset="2"/>
              </a:rPr>
              <a:t>of</a:t>
            </a:r>
            <a:r>
              <a:rPr lang="cs-CZ" sz="2400" b="1" dirty="0">
                <a:solidFill>
                  <a:prstClr val="black"/>
                </a:solidFill>
                <a:sym typeface="Symbol" pitchFamily="18" charset="2"/>
              </a:rPr>
              <a:t> gap      </a:t>
            </a:r>
            <a:r>
              <a:rPr lang="cs-CZ" b="1" dirty="0" err="1">
                <a:solidFill>
                  <a:prstClr val="black"/>
                </a:solidFill>
                <a:sym typeface="Symbol" pitchFamily="18" charset="2"/>
              </a:rPr>
              <a:t>Metric</a:t>
            </a:r>
            <a:r>
              <a:rPr lang="cs-CZ" b="1" dirty="0">
                <a:solidFill>
                  <a:prstClr val="black"/>
                </a:solidFill>
                <a:sym typeface="Symbol" pitchFamily="18" charset="2"/>
              </a:rPr>
              <a:t> </a:t>
            </a:r>
            <a:r>
              <a:rPr lang="cs-CZ" b="1" dirty="0" err="1">
                <a:solidFill>
                  <a:prstClr val="black"/>
                </a:solidFill>
                <a:sym typeface="Symbol" pitchFamily="18" charset="2"/>
              </a:rPr>
              <a:t>coefficients</a:t>
            </a:r>
            <a:r>
              <a:rPr lang="cs-CZ" b="1" dirty="0">
                <a:solidFill>
                  <a:prstClr val="black"/>
                </a:solidFill>
                <a:sym typeface="Symbol" pitchFamily="18" charset="2"/>
              </a:rPr>
              <a:t> </a:t>
            </a:r>
            <a:r>
              <a:rPr lang="cs-CZ" b="1" dirty="0" err="1">
                <a:solidFill>
                  <a:prstClr val="black"/>
                </a:solidFill>
                <a:sym typeface="Symbol" pitchFamily="18" charset="2"/>
              </a:rPr>
              <a:t>of</a:t>
            </a:r>
            <a:r>
              <a:rPr lang="cs-CZ" b="1" dirty="0">
                <a:solidFill>
                  <a:prstClr val="black"/>
                </a:solidFill>
                <a:sym typeface="Symbol" pitchFamily="18" charset="2"/>
              </a:rPr>
              <a:t> </a:t>
            </a:r>
            <a:r>
              <a:rPr lang="cs-CZ" b="1" dirty="0" smtClean="0">
                <a:solidFill>
                  <a:prstClr val="black"/>
                </a:solidFill>
                <a:sym typeface="Symbol" pitchFamily="18" charset="2"/>
              </a:rPr>
              <a:t>second </a:t>
            </a:r>
            <a:r>
              <a:rPr lang="cs-CZ" b="1" dirty="0" err="1" smtClean="0">
                <a:solidFill>
                  <a:prstClr val="black"/>
                </a:solidFill>
                <a:sym typeface="Symbol" pitchFamily="18" charset="2"/>
              </a:rPr>
              <a:t>derivatives</a:t>
            </a:r>
            <a:endParaRPr lang="cs-CZ" b="1" dirty="0">
              <a:solidFill>
                <a:prstClr val="black"/>
              </a:solidFill>
              <a:sym typeface="Symbol" pitchFamily="18" charset="2"/>
            </a:endParaRPr>
          </a:p>
        </p:txBody>
      </p:sp>
      <mc:AlternateContent xmlns:mc="http://schemas.openxmlformats.org/markup-compatibility/2006" xmlns:a14="http://schemas.microsoft.com/office/drawing/2010/main">
        <mc:Choice Requires="a14">
          <p:sp>
            <p:nvSpPr>
              <p:cNvPr id="22607" name="TextovéPole 22606"/>
              <p:cNvSpPr txBox="1"/>
              <p:nvPr/>
            </p:nvSpPr>
            <p:spPr>
              <a:xfrm>
                <a:off x="709304" y="2646883"/>
                <a:ext cx="2895344" cy="60311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i="1" smtClean="0">
                                  <a:latin typeface="Cambria Math"/>
                                  <a:ea typeface="Cambria Math"/>
                                </a:rPr>
                                <m:t>𝜕</m:t>
                              </m:r>
                            </m:e>
                            <m:sup>
                              <m:r>
                                <a:rPr lang="en-US" b="0" i="1" smtClean="0">
                                  <a:latin typeface="Cambria Math"/>
                                </a:rPr>
                                <m:t>2</m:t>
                              </m:r>
                            </m:sup>
                          </m:sSup>
                          <m:r>
                            <a:rPr lang="en-US" i="1" smtClean="0">
                              <a:latin typeface="Cambria Math" panose="02040503050406030204" pitchFamily="18" charset="0"/>
                              <a:sym typeface="Symbol" panose="05050102010706020507" pitchFamily="18" charset="2"/>
                            </a:rPr>
                            <m:t></m:t>
                          </m:r>
                        </m:num>
                        <m:den>
                          <m:r>
                            <a:rPr lang="en-US" i="1" smtClean="0">
                              <a:latin typeface="Cambria Math" panose="02040503050406030204" pitchFamily="18" charset="0"/>
                            </a:rPr>
                            <m:t>𝜕</m:t>
                          </m:r>
                          <m:r>
                            <a:rPr lang="en-US" i="1" smtClean="0">
                              <a:latin typeface="Cambria Math" panose="02040503050406030204" pitchFamily="18" charset="0"/>
                            </a:rPr>
                            <m:t>𝑥</m:t>
                          </m:r>
                          <m:r>
                            <a:rPr lang="en-US" i="1" smtClean="0">
                              <a:latin typeface="Cambria Math"/>
                              <a:ea typeface="Cambria Math"/>
                            </a:rPr>
                            <m:t>𝜕</m:t>
                          </m:r>
                          <m:r>
                            <a:rPr lang="en-US" b="0" i="1" smtClean="0">
                              <a:latin typeface="Cambria Math"/>
                              <a:ea typeface="Cambria Math"/>
                            </a:rPr>
                            <m:t>𝑦</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𝐸</m:t>
                          </m:r>
                          <m:sSup>
                            <m:sSupPr>
                              <m:ctrlPr>
                                <a:rPr lang="en-US" b="0" i="1" smtClean="0">
                                  <a:latin typeface="Cambria Math" panose="02040503050406030204" pitchFamily="18" charset="0"/>
                                </a:rPr>
                              </m:ctrlPr>
                            </m:sSupPr>
                            <m:e>
                              <m:r>
                                <a:rPr lang="en-US" b="0" i="1" smtClean="0">
                                  <a:latin typeface="Cambria Math" panose="02040503050406030204" pitchFamily="18" charset="0"/>
                                  <a:sym typeface="Symbol" panose="05050102010706020507" pitchFamily="18" charset="2"/>
                                </a:rPr>
                                <m:t></m:t>
                              </m:r>
                            </m:e>
                            <m:sup>
                              <m:r>
                                <a:rPr lang="en-US" b="0" i="1" smtClean="0">
                                  <a:latin typeface="Cambria Math" panose="02040503050406030204" pitchFamily="18" charset="0"/>
                                </a:rPr>
                                <m:t>2</m:t>
                              </m:r>
                            </m:sup>
                          </m:sSup>
                          <m:r>
                            <a:rPr lang="en-US" b="0" i="1" smtClean="0">
                              <a:latin typeface="Cambria Math" panose="02040503050406030204" pitchFamily="18" charset="0"/>
                              <a:sym typeface="Symbol" panose="05050102010706020507" pitchFamily="18" charset="2"/>
                            </a:rPr>
                            <m:t>(1−)</m:t>
                          </m:r>
                          <m:r>
                            <a:rPr lang="en-US" b="0" i="1" smtClean="0">
                              <a:latin typeface="Cambria Math"/>
                              <a:sym typeface="Symbol" panose="05050102010706020507" pitchFamily="18" charset="2"/>
                            </a:rPr>
                            <m:t>(1−</m:t>
                          </m:r>
                          <m:r>
                            <a:rPr lang="en-US" b="0" i="1" smtClean="0">
                              <a:latin typeface="Cambria Math"/>
                              <a:ea typeface="Cambria Math"/>
                              <a:sym typeface="Symbol" panose="05050102010706020507" pitchFamily="18" charset="2"/>
                            </a:rPr>
                            <m:t>𝜅</m:t>
                          </m:r>
                          <m:r>
                            <a:rPr lang="en-US" b="0" i="1" smtClean="0">
                              <a:latin typeface="Cambria Math"/>
                              <a:ea typeface="Cambria Math"/>
                              <a:sym typeface="Symbol" panose="05050102010706020507" pitchFamily="18" charset="2"/>
                            </a:rPr>
                            <m:t>)</m:t>
                          </m:r>
                        </m:num>
                        <m:den>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1−</m:t>
                                  </m:r>
                                  <m:r>
                                    <a:rPr lang="en-US" b="0" i="1" smtClean="0">
                                      <a:latin typeface="Cambria Math" panose="02040503050406030204" pitchFamily="18" charset="0"/>
                                      <a:sym typeface="Symbol" panose="05050102010706020507" pitchFamily="18" charset="2"/>
                                    </a:rPr>
                                    <m:t></m:t>
                                  </m:r>
                                </m:e>
                              </m:d>
                              <m:r>
                                <a:rPr lang="en-US" b="0" i="1" smtClean="0">
                                  <a:latin typeface="Cambria Math" panose="02040503050406030204" pitchFamily="18" charset="0"/>
                                  <a:sym typeface="Symbol" panose="05050102010706020507" pitchFamily="18" charset="2"/>
                                </a:rPr>
                                <m:t>𝐸</m:t>
                              </m:r>
                            </m:e>
                          </m:d>
                          <m:r>
                            <a:rPr lang="en-US" b="0" i="1" baseline="30000" smtClean="0">
                              <a:latin typeface="Cambria Math"/>
                              <a:sym typeface="Symbol" panose="05050102010706020507" pitchFamily="18" charset="2"/>
                            </a:rPr>
                            <m:t>2</m:t>
                          </m:r>
                          <m:r>
                            <a:rPr lang="en-US" b="0" i="1" smtClean="0">
                              <a:latin typeface="Cambria Math" panose="02040503050406030204" pitchFamily="18" charset="0"/>
                              <a:sym typeface="Symbol" panose="05050102010706020507" pitchFamily="18" charset="2"/>
                            </a:rPr>
                            <m:t> </m:t>
                          </m:r>
                          <m:sSub>
                            <m:sSubPr>
                              <m:ctrlPr>
                                <a:rPr lang="en-US" b="0" i="1" smtClean="0">
                                  <a:latin typeface="Cambria Math" panose="02040503050406030204" pitchFamily="18" charset="0"/>
                                  <a:sym typeface="Symbol" panose="05050102010706020507" pitchFamily="18" charset="2"/>
                                </a:rPr>
                              </m:ctrlPr>
                            </m:sSubPr>
                            <m:e>
                              <m:r>
                                <a:rPr lang="en-US" b="0" i="1" smtClean="0">
                                  <a:latin typeface="Cambria Math"/>
                                  <a:sym typeface="Symbol" panose="05050102010706020507" pitchFamily="18" charset="2"/>
                                </a:rPr>
                                <m:t>𝐻</m:t>
                              </m:r>
                              <m:r>
                                <a:rPr lang="en-US" b="0" i="1" smtClean="0">
                                  <a:latin typeface="Cambria Math" panose="02040503050406030204" pitchFamily="18" charset="0"/>
                                  <a:sym typeface="Symbol" panose="05050102010706020507" pitchFamily="18" charset="2"/>
                                </a:rPr>
                                <m:t>𝐿</m:t>
                              </m:r>
                            </m:e>
                            <m:sub>
                              <m:r>
                                <a:rPr lang="en-US" b="0" i="1" smtClean="0">
                                  <a:latin typeface="Cambria Math" panose="02040503050406030204" pitchFamily="18" charset="0"/>
                                  <a:sym typeface="Symbol" panose="05050102010706020507" pitchFamily="18" charset="2"/>
                                </a:rPr>
                                <m:t>𝑘</m:t>
                              </m:r>
                            </m:sub>
                          </m:sSub>
                        </m:den>
                      </m:f>
                    </m:oMath>
                  </m:oMathPara>
                </a14:m>
                <a:endParaRPr lang="en-US" dirty="0"/>
              </a:p>
            </p:txBody>
          </p:sp>
        </mc:Choice>
        <mc:Fallback xmlns="">
          <p:sp>
            <p:nvSpPr>
              <p:cNvPr id="22607" name="TextovéPole 22606"/>
              <p:cNvSpPr txBox="1">
                <a:spLocks noRot="1" noChangeAspect="1" noMove="1" noResize="1" noEditPoints="1" noAdjustHandles="1" noChangeArrowheads="1" noChangeShapeType="1" noTextEdit="1"/>
              </p:cNvSpPr>
              <p:nvPr/>
            </p:nvSpPr>
            <p:spPr>
              <a:xfrm>
                <a:off x="709304" y="2646883"/>
                <a:ext cx="2895344" cy="603114"/>
              </a:xfrm>
              <a:prstGeom prst="rect">
                <a:avLst/>
              </a:prstGeom>
              <a:blipFill rotWithShape="1">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3" name="TextovéPole 52"/>
              <p:cNvSpPr txBox="1"/>
              <p:nvPr/>
            </p:nvSpPr>
            <p:spPr>
              <a:xfrm>
                <a:off x="6331449" y="2598653"/>
                <a:ext cx="5772478" cy="626775"/>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i="1" smtClean="0">
                                  <a:latin typeface="Cambria Math"/>
                                  <a:ea typeface="Cambria Math"/>
                                </a:rPr>
                                <m:t>𝜕</m:t>
                              </m:r>
                            </m:e>
                            <m:sup>
                              <m:r>
                                <a:rPr lang="en-US" b="0" i="1" smtClean="0">
                                  <a:latin typeface="Cambria Math"/>
                                </a:rPr>
                                <m:t>2</m:t>
                              </m:r>
                            </m:sup>
                          </m:sSup>
                          <m:r>
                            <a:rPr lang="en-US" i="1" smtClean="0">
                              <a:latin typeface="Cambria Math" panose="02040503050406030204" pitchFamily="18" charset="0"/>
                              <a:sym typeface="Symbol" panose="05050102010706020507" pitchFamily="18" charset="2"/>
                            </a:rPr>
                            <m:t></m:t>
                          </m:r>
                        </m:num>
                        <m:den>
                          <m:r>
                            <a:rPr lang="en-US" i="1" smtClean="0">
                              <a:latin typeface="Cambria Math" panose="02040503050406030204" pitchFamily="18" charset="0"/>
                            </a:rPr>
                            <m:t>𝜕</m:t>
                          </m:r>
                          <m:sSup>
                            <m:sSupPr>
                              <m:ctrlPr>
                                <a:rPr lang="en-US" i="1" smtClean="0">
                                  <a:latin typeface="Cambria Math" panose="02040503050406030204" pitchFamily="18" charset="0"/>
                                </a:rPr>
                              </m:ctrlPr>
                            </m:sSupPr>
                            <m:e>
                              <m:r>
                                <a:rPr lang="en-US" i="1" smtClean="0">
                                  <a:latin typeface="Cambria Math"/>
                                </a:rPr>
                                <m:t>𝑥</m:t>
                              </m:r>
                            </m:e>
                            <m:sup>
                              <m:r>
                                <a:rPr lang="en-US" i="1" smtClean="0">
                                  <a:latin typeface="Cambria Math"/>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panose="02040503050406030204" pitchFamily="18" charset="0"/>
                            </a:rPr>
                            <m:t>𝐸</m:t>
                          </m:r>
                          <m:sSup>
                            <m:sSupPr>
                              <m:ctrlPr>
                                <a:rPr lang="en-US" b="0" i="1" smtClean="0">
                                  <a:latin typeface="Cambria Math" panose="02040503050406030204" pitchFamily="18" charset="0"/>
                                </a:rPr>
                              </m:ctrlPr>
                            </m:sSupPr>
                            <m:e>
                              <m:r>
                                <a:rPr lang="en-US" b="0" i="1" smtClean="0">
                                  <a:latin typeface="Cambria Math"/>
                                  <a:ea typeface="Cambria Math"/>
                                </a:rPr>
                                <m:t>𝜆</m:t>
                              </m:r>
                            </m:e>
                            <m:sup>
                              <m:r>
                                <a:rPr lang="en-US" b="0" i="1" smtClean="0">
                                  <a:latin typeface="Cambria Math"/>
                                </a:rPr>
                                <m:t>2</m:t>
                              </m:r>
                            </m:sup>
                          </m:sSup>
                          <m:d>
                            <m:dPr>
                              <m:ctrlPr>
                                <a:rPr lang="en-US" b="0" i="1" smtClean="0">
                                  <a:latin typeface="Cambria Math" panose="02040503050406030204" pitchFamily="18" charset="0"/>
                                </a:rPr>
                              </m:ctrlPr>
                            </m:dPr>
                            <m:e>
                              <m:r>
                                <a:rPr lang="en-US" b="0" i="1" smtClean="0">
                                  <a:latin typeface="Cambria Math"/>
                                </a:rPr>
                                <m:t>1−</m:t>
                              </m:r>
                              <m:r>
                                <a:rPr lang="en-US" b="0" i="1" smtClean="0">
                                  <a:latin typeface="Cambria Math"/>
                                  <a:ea typeface="Cambria Math"/>
                                </a:rPr>
                                <m:t>𝜅</m:t>
                              </m:r>
                            </m:e>
                          </m:d>
                          <m:r>
                            <a:rPr lang="en-US" b="0" i="1" smtClean="0">
                              <a:latin typeface="Cambria Math"/>
                              <a:ea typeface="Cambria Math"/>
                              <a:sym typeface="Symbol"/>
                            </a:rPr>
                            <m:t></m:t>
                          </m:r>
                        </m:num>
                        <m:den>
                          <m:sSubSup>
                            <m:sSubSupPr>
                              <m:ctrlPr>
                                <a:rPr lang="en-US" b="0" i="1" smtClean="0">
                                  <a:latin typeface="Cambria Math" panose="02040503050406030204" pitchFamily="18" charset="0"/>
                                </a:rPr>
                              </m:ctrlPr>
                            </m:sSubSupPr>
                            <m:e>
                              <m:r>
                                <a:rPr lang="en-US" b="0" i="1" smtClean="0">
                                  <a:latin typeface="Cambria Math"/>
                                </a:rPr>
                                <m:t>𝐿</m:t>
                              </m:r>
                            </m:e>
                            <m:sub>
                              <m:r>
                                <a:rPr lang="en-US" b="0" i="1" smtClean="0">
                                  <a:latin typeface="Cambria Math"/>
                                </a:rPr>
                                <m:t>𝑘</m:t>
                              </m:r>
                            </m:sub>
                            <m:sup>
                              <m:r>
                                <a:rPr lang="en-US" b="0" i="1" smtClean="0">
                                  <a:latin typeface="Cambria Math"/>
                                </a:rPr>
                                <m:t>2</m:t>
                              </m:r>
                            </m:sup>
                          </m:sSubSup>
                          <m:d>
                            <m:dPr>
                              <m:ctrlPr>
                                <a:rPr lang="en-US" i="1">
                                  <a:latin typeface="Cambria Math" panose="02040503050406030204" pitchFamily="18" charset="0"/>
                                </a:rPr>
                              </m:ctrlPr>
                            </m:dPr>
                            <m:e>
                              <m:r>
                                <a:rPr lang="en-US" i="1">
                                  <a:latin typeface="Cambria Math"/>
                                </a:rPr>
                                <m:t>1−</m:t>
                              </m:r>
                              <m:d>
                                <m:dPr>
                                  <m:ctrlPr>
                                    <a:rPr lang="en-US" i="1">
                                      <a:latin typeface="Cambria Math" panose="02040503050406030204" pitchFamily="18" charset="0"/>
                                    </a:rPr>
                                  </m:ctrlPr>
                                </m:dPr>
                                <m:e>
                                  <m:r>
                                    <a:rPr lang="en-US" i="1">
                                      <a:latin typeface="Cambria Math"/>
                                    </a:rPr>
                                    <m:t>1−</m:t>
                                  </m:r>
                                  <m:r>
                                    <a:rPr lang="en-US" i="1">
                                      <a:latin typeface="Cambria Math"/>
                                      <a:ea typeface="Cambria Math"/>
                                    </a:rPr>
                                    <m:t>𝜅</m:t>
                                  </m:r>
                                </m:e>
                              </m:d>
                              <m:r>
                                <a:rPr lang="en-US" i="1">
                                  <a:latin typeface="Cambria Math"/>
                                  <a:ea typeface="Cambria Math"/>
                                </a:rPr>
                                <m:t>𝐸</m:t>
                              </m:r>
                            </m:e>
                          </m:d>
                        </m:den>
                      </m:f>
                      <m:r>
                        <a:rPr lang="en-US" b="0" i="1" smtClean="0">
                          <a:latin typeface="Cambria Math"/>
                        </a:rPr>
                        <m:t>(</m:t>
                      </m:r>
                      <m:r>
                        <a:rPr lang="en-US" i="1">
                          <a:latin typeface="Cambria Math"/>
                        </a:rPr>
                        <m:t>2</m:t>
                      </m:r>
                      <m:sSup>
                        <m:sSupPr>
                          <m:ctrlPr>
                            <a:rPr lang="en-US" i="1">
                              <a:latin typeface="Cambria Math" panose="02040503050406030204" pitchFamily="18" charset="0"/>
                            </a:rPr>
                          </m:ctrlPr>
                        </m:sSupPr>
                        <m:e>
                          <m:r>
                            <a:rPr lang="en-US" i="1">
                              <a:latin typeface="Cambria Math"/>
                              <a:ea typeface="Cambria Math"/>
                            </a:rPr>
                            <m:t>𝜆</m:t>
                          </m:r>
                        </m:e>
                        <m:sup>
                          <m:r>
                            <a:rPr lang="en-US" i="1">
                              <a:latin typeface="Cambria Math"/>
                            </a:rPr>
                            <m:t>2</m:t>
                          </m:r>
                        </m:sup>
                      </m:sSup>
                      <m:sSup>
                        <m:sSupPr>
                          <m:ctrlPr>
                            <a:rPr lang="en-US" i="1">
                              <a:latin typeface="Cambria Math" panose="02040503050406030204" pitchFamily="18" charset="0"/>
                            </a:rPr>
                          </m:ctrlPr>
                        </m:sSupPr>
                        <m:e>
                          <m:d>
                            <m:dPr>
                              <m:ctrlPr>
                                <a:rPr lang="en-US" i="1">
                                  <a:latin typeface="Cambria Math" panose="02040503050406030204" pitchFamily="18" charset="0"/>
                                  <a:ea typeface="Cambria Math"/>
                                </a:rPr>
                              </m:ctrlPr>
                            </m:dPr>
                            <m:e>
                              <m:r>
                                <a:rPr lang="en-US" b="0" i="1" smtClean="0">
                                  <a:latin typeface="Cambria Math"/>
                                  <a:ea typeface="Cambria Math"/>
                                </a:rPr>
                                <m:t>1−</m:t>
                              </m:r>
                              <m:r>
                                <a:rPr lang="en-US" i="1">
                                  <a:latin typeface="Cambria Math"/>
                                  <a:ea typeface="Cambria Math"/>
                                </a:rPr>
                                <m:t>𝜉</m:t>
                              </m:r>
                            </m:e>
                          </m:d>
                        </m:e>
                        <m:sup>
                          <m:r>
                            <a:rPr lang="en-US" i="1">
                              <a:latin typeface="Cambria Math"/>
                            </a:rPr>
                            <m:t>2</m:t>
                          </m:r>
                        </m:sup>
                      </m:sSup>
                      <m:f>
                        <m:fPr>
                          <m:ctrlPr>
                            <a:rPr lang="en-US" i="1" smtClean="0">
                              <a:latin typeface="Cambria Math" panose="02040503050406030204" pitchFamily="18" charset="0"/>
                            </a:rPr>
                          </m:ctrlPr>
                        </m:fPr>
                        <m:num>
                          <m:r>
                            <a:rPr lang="en-US" i="1">
                              <a:latin typeface="Cambria Math"/>
                            </a:rPr>
                            <m:t>1</m:t>
                          </m:r>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a:rPr>
                                <m:t>1−</m:t>
                              </m:r>
                              <m:r>
                                <a:rPr lang="en-US" i="1">
                                  <a:latin typeface="Cambria Math"/>
                                  <a:ea typeface="Cambria Math"/>
                                </a:rPr>
                                <m:t>𝜅</m:t>
                              </m:r>
                            </m:e>
                          </m:d>
                          <m:r>
                            <a:rPr lang="en-US" i="1">
                              <a:latin typeface="Cambria Math"/>
                              <a:ea typeface="Cambria Math"/>
                            </a:rPr>
                            <m:t>𝐸</m:t>
                          </m:r>
                        </m:num>
                        <m:den>
                          <m:r>
                            <a:rPr lang="en-US" i="1">
                              <a:latin typeface="Cambria Math"/>
                            </a:rPr>
                            <m:t>1−</m:t>
                          </m:r>
                          <m:d>
                            <m:dPr>
                              <m:ctrlPr>
                                <a:rPr lang="en-US" i="1">
                                  <a:latin typeface="Cambria Math" panose="02040503050406030204" pitchFamily="18" charset="0"/>
                                </a:rPr>
                              </m:ctrlPr>
                            </m:dPr>
                            <m:e>
                              <m:r>
                                <a:rPr lang="en-US" i="1">
                                  <a:latin typeface="Cambria Math"/>
                                </a:rPr>
                                <m:t>1−</m:t>
                              </m:r>
                              <m:r>
                                <a:rPr lang="en-US" i="1">
                                  <a:latin typeface="Cambria Math"/>
                                  <a:ea typeface="Cambria Math"/>
                                </a:rPr>
                                <m:t>𝜅</m:t>
                              </m:r>
                            </m:e>
                          </m:d>
                          <m:r>
                            <a:rPr lang="en-US" i="1">
                              <a:latin typeface="Cambria Math"/>
                              <a:ea typeface="Cambria Math"/>
                            </a:rPr>
                            <m:t>𝐸</m:t>
                          </m:r>
                        </m:den>
                      </m:f>
                      <m:r>
                        <a:rPr lang="en-US" b="0" i="1" smtClean="0">
                          <a:latin typeface="Cambria Math" panose="02040503050406030204" pitchFamily="18" charset="0"/>
                        </a:rPr>
                        <m:t>−1</m:t>
                      </m:r>
                      <m:r>
                        <a:rPr lang="en-US" b="0" i="1" smtClean="0">
                          <a:latin typeface="Cambria Math"/>
                        </a:rPr>
                        <m:t>)</m:t>
                      </m:r>
                    </m:oMath>
                  </m:oMathPara>
                </a14:m>
                <a:endParaRPr lang="en-US" dirty="0"/>
              </a:p>
            </p:txBody>
          </p:sp>
        </mc:Choice>
        <mc:Fallback xmlns="">
          <p:sp>
            <p:nvSpPr>
              <p:cNvPr id="53" name="TextovéPole 52"/>
              <p:cNvSpPr txBox="1">
                <a:spLocks noRot="1" noChangeAspect="1" noMove="1" noResize="1" noEditPoints="1" noAdjustHandles="1" noChangeArrowheads="1" noChangeShapeType="1" noTextEdit="1"/>
              </p:cNvSpPr>
              <p:nvPr/>
            </p:nvSpPr>
            <p:spPr>
              <a:xfrm>
                <a:off x="6331449" y="2598653"/>
                <a:ext cx="5772478" cy="626775"/>
              </a:xfrm>
              <a:prstGeom prst="rect">
                <a:avLst/>
              </a:prstGeom>
              <a:blipFill rotWithShape="0">
                <a:blip r:embed="rId3"/>
                <a:stretch>
                  <a:fillRect/>
                </a:stretch>
              </a:blipFill>
            </p:spPr>
            <p:txBody>
              <a:bodyPr/>
              <a:lstStyle/>
              <a:p>
                <a:r>
                  <a:rPr lang="en-US">
                    <a:noFill/>
                  </a:rPr>
                  <a:t> </a:t>
                </a:r>
              </a:p>
            </p:txBody>
          </p:sp>
        </mc:Fallback>
      </mc:AlternateContent>
      <p:sp>
        <p:nvSpPr>
          <p:cNvPr id="3" name="TextovéPole 2"/>
          <p:cNvSpPr txBox="1"/>
          <p:nvPr/>
        </p:nvSpPr>
        <p:spPr>
          <a:xfrm>
            <a:off x="709304" y="837556"/>
            <a:ext cx="9306566" cy="369332"/>
          </a:xfrm>
          <a:prstGeom prst="rect">
            <a:avLst/>
          </a:prstGeom>
          <a:noFill/>
        </p:spPr>
        <p:txBody>
          <a:bodyPr wrap="square" rtlCol="0">
            <a:spAutoFit/>
          </a:bodyPr>
          <a:lstStyle/>
          <a:p>
            <a:r>
              <a:rPr lang="cs-CZ" dirty="0" err="1" smtClean="0">
                <a:sym typeface="Symbol"/>
              </a:rPr>
              <a:t>Because</a:t>
            </a:r>
            <a:r>
              <a:rPr lang="cs-CZ" dirty="0" smtClean="0">
                <a:sym typeface="Symbol"/>
              </a:rPr>
              <a:t>  </a:t>
            </a:r>
            <a:r>
              <a:rPr lang="cs-CZ" dirty="0" err="1" smtClean="0">
                <a:sym typeface="Symbol"/>
              </a:rPr>
              <a:t>depends</a:t>
            </a:r>
            <a:r>
              <a:rPr lang="cs-CZ" dirty="0" smtClean="0">
                <a:sym typeface="Symbol"/>
              </a:rPr>
              <a:t> </a:t>
            </a:r>
            <a:r>
              <a:rPr lang="cs-CZ" dirty="0" err="1">
                <a:sym typeface="Symbol"/>
              </a:rPr>
              <a:t>upon</a:t>
            </a:r>
            <a:r>
              <a:rPr lang="cs-CZ" dirty="0">
                <a:sym typeface="Symbol"/>
              </a:rPr>
              <a:t> </a:t>
            </a:r>
            <a:r>
              <a:rPr lang="cs-CZ" dirty="0" smtClean="0">
                <a:sym typeface="Symbol"/>
              </a:rPr>
              <a:t>x </a:t>
            </a:r>
            <a:r>
              <a:rPr lang="cs-CZ" dirty="0" err="1" smtClean="0">
                <a:sym typeface="Symbol"/>
              </a:rPr>
              <a:t>only</a:t>
            </a:r>
            <a:r>
              <a:rPr lang="cs-CZ" dirty="0" smtClean="0">
                <a:sym typeface="Symbol"/>
              </a:rPr>
              <a:t> </a:t>
            </a:r>
            <a:r>
              <a:rPr lang="cs-CZ" dirty="0" err="1" smtClean="0">
                <a:sym typeface="Symbol"/>
              </a:rPr>
              <a:t>linearly</a:t>
            </a:r>
            <a:r>
              <a:rPr lang="cs-CZ" dirty="0" smtClean="0">
                <a:sym typeface="Symbol"/>
              </a:rPr>
              <a:t> </a:t>
            </a:r>
            <a:r>
              <a:rPr lang="cs-CZ" dirty="0" err="1" smtClean="0">
                <a:sym typeface="Symbol"/>
              </a:rPr>
              <a:t>the</a:t>
            </a:r>
            <a:r>
              <a:rPr lang="cs-CZ" dirty="0" smtClean="0">
                <a:sym typeface="Symbol"/>
              </a:rPr>
              <a:t> second </a:t>
            </a:r>
            <a:r>
              <a:rPr lang="cs-CZ" dirty="0" err="1" smtClean="0">
                <a:sym typeface="Symbol"/>
              </a:rPr>
              <a:t>derivatives</a:t>
            </a:r>
            <a:r>
              <a:rPr lang="cs-CZ" dirty="0" smtClean="0">
                <a:sym typeface="Symbol"/>
              </a:rPr>
              <a:t> </a:t>
            </a:r>
            <a:r>
              <a:rPr lang="cs-CZ" dirty="0" err="1" smtClean="0">
                <a:sym typeface="Symbol"/>
              </a:rPr>
              <a:t>of</a:t>
            </a:r>
            <a:r>
              <a:rPr lang="cs-CZ" dirty="0" smtClean="0">
                <a:sym typeface="Symbol"/>
              </a:rPr>
              <a:t> </a:t>
            </a:r>
            <a:r>
              <a:rPr lang="cs-CZ" dirty="0" smtClean="0">
                <a:sym typeface="Symbol" panose="05050102010706020507" pitchFamily="18" charset="2"/>
              </a:rPr>
              <a:t> </a:t>
            </a:r>
            <a:r>
              <a:rPr lang="cs-CZ" dirty="0" smtClean="0">
                <a:sym typeface="Symbol"/>
              </a:rPr>
              <a:t>are </a:t>
            </a:r>
            <a:r>
              <a:rPr lang="cs-CZ" dirty="0" err="1" smtClean="0">
                <a:sym typeface="Symbol"/>
              </a:rPr>
              <a:t>zero</a:t>
            </a:r>
            <a:endParaRPr lang="cs-CZ" dirty="0"/>
          </a:p>
        </p:txBody>
      </p:sp>
      <mc:AlternateContent xmlns:mc="http://schemas.openxmlformats.org/markup-compatibility/2006" xmlns:a14="http://schemas.microsoft.com/office/drawing/2010/main">
        <mc:Choice Requires="a14">
          <p:sp>
            <p:nvSpPr>
              <p:cNvPr id="4" name="TextovéPole 3"/>
              <p:cNvSpPr txBox="1"/>
              <p:nvPr/>
            </p:nvSpPr>
            <p:spPr>
              <a:xfrm>
                <a:off x="8802458" y="725063"/>
                <a:ext cx="1055866" cy="6481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cs-CZ" i="1" smtClean="0">
                              <a:latin typeface="Cambria Math" panose="02040503050406030204" pitchFamily="18" charset="0"/>
                            </a:rPr>
                          </m:ctrlPr>
                        </m:fPr>
                        <m:num>
                          <m:sSup>
                            <m:sSupPr>
                              <m:ctrlPr>
                                <a:rPr lang="cs-CZ" i="1" smtClean="0">
                                  <a:latin typeface="Cambria Math" panose="02040503050406030204" pitchFamily="18" charset="0"/>
                                </a:rPr>
                              </m:ctrlPr>
                            </m:sSupPr>
                            <m:e>
                              <m:r>
                                <a:rPr lang="cs-CZ" i="1" smtClean="0">
                                  <a:latin typeface="Cambria Math"/>
                                  <a:ea typeface="Cambria Math"/>
                                </a:rPr>
                                <m:t>𝜕</m:t>
                              </m:r>
                            </m:e>
                            <m:sup>
                              <m:r>
                                <a:rPr lang="en-US" b="0" i="1" smtClean="0">
                                  <a:latin typeface="Cambria Math"/>
                                </a:rPr>
                                <m:t>2</m:t>
                              </m:r>
                            </m:sup>
                          </m:sSup>
                          <m:r>
                            <a:rPr lang="cs-CZ" i="1" smtClean="0">
                              <a:latin typeface="Cambria Math"/>
                              <a:ea typeface="Cambria Math"/>
                            </a:rPr>
                            <m:t>𝜉</m:t>
                          </m:r>
                        </m:num>
                        <m:den>
                          <m:r>
                            <a:rPr lang="cs-CZ" i="1" smtClean="0">
                              <a:latin typeface="Cambria Math"/>
                              <a:ea typeface="Cambria Math"/>
                            </a:rPr>
                            <m:t>𝜕</m:t>
                          </m:r>
                          <m:sSup>
                            <m:sSupPr>
                              <m:ctrlPr>
                                <a:rPr lang="cs-CZ" i="1" smtClean="0">
                                  <a:latin typeface="Cambria Math" panose="02040503050406030204" pitchFamily="18" charset="0"/>
                                  <a:ea typeface="Cambria Math"/>
                                </a:rPr>
                              </m:ctrlPr>
                            </m:sSupPr>
                            <m:e>
                              <m:r>
                                <a:rPr lang="en-US" b="0" i="1" smtClean="0">
                                  <a:latin typeface="Cambria Math"/>
                                  <a:ea typeface="Cambria Math"/>
                                </a:rPr>
                                <m:t>𝑥</m:t>
                              </m:r>
                            </m:e>
                            <m:sup>
                              <m:r>
                                <a:rPr lang="en-US" b="0" i="1" smtClean="0">
                                  <a:latin typeface="Cambria Math"/>
                                  <a:ea typeface="Cambria Math"/>
                                </a:rPr>
                                <m:t>2</m:t>
                              </m:r>
                            </m:sup>
                          </m:sSup>
                        </m:den>
                      </m:f>
                      <m:r>
                        <a:rPr lang="en-US" b="0" i="1" smtClean="0">
                          <a:latin typeface="Cambria Math"/>
                        </a:rPr>
                        <m:t>=0</m:t>
                      </m:r>
                    </m:oMath>
                  </m:oMathPara>
                </a14:m>
                <a:endParaRPr lang="cs-CZ"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8802458" y="725063"/>
                <a:ext cx="1055866" cy="64812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ovéPole 41"/>
              <p:cNvSpPr txBox="1"/>
              <p:nvPr/>
            </p:nvSpPr>
            <p:spPr>
              <a:xfrm>
                <a:off x="9860708" y="701403"/>
                <a:ext cx="1060931" cy="6954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cs-CZ" i="1" smtClean="0">
                              <a:latin typeface="Cambria Math" panose="02040503050406030204" pitchFamily="18" charset="0"/>
                            </a:rPr>
                          </m:ctrlPr>
                        </m:fPr>
                        <m:num>
                          <m:sSup>
                            <m:sSupPr>
                              <m:ctrlPr>
                                <a:rPr lang="cs-CZ" i="1" smtClean="0">
                                  <a:latin typeface="Cambria Math" panose="02040503050406030204" pitchFamily="18" charset="0"/>
                                </a:rPr>
                              </m:ctrlPr>
                            </m:sSupPr>
                            <m:e>
                              <m:r>
                                <a:rPr lang="cs-CZ" i="1" smtClean="0">
                                  <a:latin typeface="Cambria Math"/>
                                  <a:ea typeface="Cambria Math"/>
                                </a:rPr>
                                <m:t>𝜕</m:t>
                              </m:r>
                            </m:e>
                            <m:sup>
                              <m:r>
                                <a:rPr lang="en-US" b="0" i="1" smtClean="0">
                                  <a:latin typeface="Cambria Math"/>
                                </a:rPr>
                                <m:t>2</m:t>
                              </m:r>
                            </m:sup>
                          </m:sSup>
                          <m:r>
                            <a:rPr lang="cs-CZ" i="1" smtClean="0">
                              <a:latin typeface="Cambria Math"/>
                              <a:ea typeface="Cambria Math"/>
                            </a:rPr>
                            <m:t>𝜉</m:t>
                          </m:r>
                        </m:num>
                        <m:den>
                          <m:r>
                            <a:rPr lang="cs-CZ" i="1" smtClean="0">
                              <a:latin typeface="Cambria Math"/>
                              <a:ea typeface="Cambria Math"/>
                            </a:rPr>
                            <m:t>𝜕</m:t>
                          </m:r>
                          <m:sSup>
                            <m:sSupPr>
                              <m:ctrlPr>
                                <a:rPr lang="cs-CZ" i="1" smtClean="0">
                                  <a:latin typeface="Cambria Math" panose="02040503050406030204" pitchFamily="18" charset="0"/>
                                  <a:ea typeface="Cambria Math"/>
                                </a:rPr>
                              </m:ctrlPr>
                            </m:sSupPr>
                            <m:e>
                              <m:r>
                                <a:rPr lang="en-US" b="0" i="1" smtClean="0">
                                  <a:latin typeface="Cambria Math"/>
                                  <a:ea typeface="Cambria Math"/>
                                </a:rPr>
                                <m:t>𝑦</m:t>
                              </m:r>
                            </m:e>
                            <m:sup>
                              <m:r>
                                <a:rPr lang="en-US" b="0" i="1" smtClean="0">
                                  <a:latin typeface="Cambria Math"/>
                                  <a:ea typeface="Cambria Math"/>
                                </a:rPr>
                                <m:t>2</m:t>
                              </m:r>
                            </m:sup>
                          </m:sSup>
                        </m:den>
                      </m:f>
                      <m:r>
                        <a:rPr lang="en-US" b="0" i="1" smtClean="0">
                          <a:latin typeface="Cambria Math"/>
                        </a:rPr>
                        <m:t>=0</m:t>
                      </m:r>
                    </m:oMath>
                  </m:oMathPara>
                </a14:m>
                <a:endParaRPr lang="cs-CZ" dirty="0"/>
              </a:p>
            </p:txBody>
          </p:sp>
        </mc:Choice>
        <mc:Fallback xmlns="">
          <p:sp>
            <p:nvSpPr>
              <p:cNvPr id="42" name="TextovéPole 41"/>
              <p:cNvSpPr txBox="1">
                <a:spLocks noRot="1" noChangeAspect="1" noMove="1" noResize="1" noEditPoints="1" noAdjustHandles="1" noChangeArrowheads="1" noChangeShapeType="1" noTextEdit="1"/>
              </p:cNvSpPr>
              <p:nvPr/>
            </p:nvSpPr>
            <p:spPr>
              <a:xfrm>
                <a:off x="9860708" y="701403"/>
                <a:ext cx="1060931" cy="69544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ovéPole 43"/>
              <p:cNvSpPr txBox="1"/>
              <p:nvPr/>
            </p:nvSpPr>
            <p:spPr>
              <a:xfrm>
                <a:off x="10911805" y="701403"/>
                <a:ext cx="1192121" cy="6954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cs-CZ" i="1" smtClean="0">
                              <a:latin typeface="Cambria Math" panose="02040503050406030204" pitchFamily="18" charset="0"/>
                            </a:rPr>
                          </m:ctrlPr>
                        </m:fPr>
                        <m:num>
                          <m:sSup>
                            <m:sSupPr>
                              <m:ctrlPr>
                                <a:rPr lang="cs-CZ" i="1" smtClean="0">
                                  <a:latin typeface="Cambria Math" panose="02040503050406030204" pitchFamily="18" charset="0"/>
                                </a:rPr>
                              </m:ctrlPr>
                            </m:sSupPr>
                            <m:e>
                              <m:r>
                                <a:rPr lang="cs-CZ" i="1" smtClean="0">
                                  <a:latin typeface="Cambria Math"/>
                                  <a:ea typeface="Cambria Math"/>
                                </a:rPr>
                                <m:t>𝜕</m:t>
                              </m:r>
                            </m:e>
                            <m:sup>
                              <m:r>
                                <a:rPr lang="en-US" b="0" i="1" smtClean="0">
                                  <a:latin typeface="Cambria Math"/>
                                </a:rPr>
                                <m:t>2</m:t>
                              </m:r>
                            </m:sup>
                          </m:sSup>
                          <m:r>
                            <a:rPr lang="cs-CZ" i="1" smtClean="0">
                              <a:latin typeface="Cambria Math"/>
                              <a:ea typeface="Cambria Math"/>
                            </a:rPr>
                            <m:t>𝜉</m:t>
                          </m:r>
                        </m:num>
                        <m:den>
                          <m:r>
                            <a:rPr lang="cs-CZ" i="1" smtClean="0">
                              <a:latin typeface="Cambria Math"/>
                              <a:ea typeface="Cambria Math"/>
                            </a:rPr>
                            <m:t>𝜕</m:t>
                          </m:r>
                          <m:r>
                            <a:rPr lang="en-US" b="0" i="1" smtClean="0">
                              <a:latin typeface="Cambria Math"/>
                              <a:ea typeface="Cambria Math"/>
                            </a:rPr>
                            <m:t>𝑥</m:t>
                          </m:r>
                          <m:r>
                            <a:rPr lang="en-US" b="0" i="1" smtClean="0">
                              <a:latin typeface="Cambria Math"/>
                              <a:ea typeface="Cambria Math"/>
                            </a:rPr>
                            <m:t>𝜕</m:t>
                          </m:r>
                          <m:r>
                            <a:rPr lang="en-US" b="0" i="1" smtClean="0">
                              <a:latin typeface="Cambria Math"/>
                              <a:ea typeface="Cambria Math"/>
                            </a:rPr>
                            <m:t>𝑦</m:t>
                          </m:r>
                        </m:den>
                      </m:f>
                      <m:r>
                        <a:rPr lang="en-US" b="0" i="1" smtClean="0">
                          <a:latin typeface="Cambria Math"/>
                        </a:rPr>
                        <m:t>=0</m:t>
                      </m:r>
                    </m:oMath>
                  </m:oMathPara>
                </a14:m>
                <a:endParaRPr lang="cs-CZ" dirty="0"/>
              </a:p>
            </p:txBody>
          </p:sp>
        </mc:Choice>
        <mc:Fallback xmlns="">
          <p:sp>
            <p:nvSpPr>
              <p:cNvPr id="44" name="TextovéPole 43"/>
              <p:cNvSpPr txBox="1">
                <a:spLocks noRot="1" noChangeAspect="1" noMove="1" noResize="1" noEditPoints="1" noAdjustHandles="1" noChangeArrowheads="1" noChangeShapeType="1" noTextEdit="1"/>
              </p:cNvSpPr>
              <p:nvPr/>
            </p:nvSpPr>
            <p:spPr>
              <a:xfrm>
                <a:off x="10911805" y="701403"/>
                <a:ext cx="1192121" cy="695447"/>
              </a:xfrm>
              <a:prstGeom prst="rect">
                <a:avLst/>
              </a:prstGeom>
              <a:blipFill rotWithShape="1">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5" name="TextovéPole 44"/>
              <p:cNvSpPr txBox="1"/>
              <p:nvPr/>
            </p:nvSpPr>
            <p:spPr>
              <a:xfrm>
                <a:off x="709304" y="1834477"/>
                <a:ext cx="1060931" cy="6954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cs-CZ" i="1" smtClean="0">
                              <a:latin typeface="Cambria Math" panose="02040503050406030204" pitchFamily="18" charset="0"/>
                            </a:rPr>
                          </m:ctrlPr>
                        </m:fPr>
                        <m:num>
                          <m:sSup>
                            <m:sSupPr>
                              <m:ctrlPr>
                                <a:rPr lang="cs-CZ" i="1" smtClean="0">
                                  <a:latin typeface="Cambria Math" panose="02040503050406030204" pitchFamily="18" charset="0"/>
                                </a:rPr>
                              </m:ctrlPr>
                            </m:sSupPr>
                            <m:e>
                              <m:r>
                                <a:rPr lang="cs-CZ" i="1" smtClean="0">
                                  <a:latin typeface="Cambria Math"/>
                                  <a:ea typeface="Cambria Math"/>
                                </a:rPr>
                                <m:t>𝜕</m:t>
                              </m:r>
                            </m:e>
                            <m:sup>
                              <m:r>
                                <a:rPr lang="en-US" b="0" i="1" smtClean="0">
                                  <a:latin typeface="Cambria Math"/>
                                </a:rPr>
                                <m:t>2</m:t>
                              </m:r>
                            </m:sup>
                          </m:sSup>
                          <m:r>
                            <a:rPr lang="cs-CZ" i="1" smtClean="0">
                              <a:latin typeface="Cambria Math"/>
                              <a:ea typeface="Cambria Math"/>
                            </a:rPr>
                            <m:t>𝜂</m:t>
                          </m:r>
                        </m:num>
                        <m:den>
                          <m:r>
                            <a:rPr lang="cs-CZ" i="1" smtClean="0">
                              <a:latin typeface="Cambria Math"/>
                              <a:ea typeface="Cambria Math"/>
                            </a:rPr>
                            <m:t>𝜕</m:t>
                          </m:r>
                          <m:sSup>
                            <m:sSupPr>
                              <m:ctrlPr>
                                <a:rPr lang="cs-CZ" i="1" smtClean="0">
                                  <a:latin typeface="Cambria Math" panose="02040503050406030204" pitchFamily="18" charset="0"/>
                                  <a:ea typeface="Cambria Math"/>
                                </a:rPr>
                              </m:ctrlPr>
                            </m:sSupPr>
                            <m:e>
                              <m:r>
                                <a:rPr lang="en-US" b="0" i="1" smtClean="0">
                                  <a:latin typeface="Cambria Math"/>
                                  <a:ea typeface="Cambria Math"/>
                                </a:rPr>
                                <m:t>𝑦</m:t>
                              </m:r>
                            </m:e>
                            <m:sup>
                              <m:r>
                                <a:rPr lang="en-US" b="0" i="1" smtClean="0">
                                  <a:latin typeface="Cambria Math"/>
                                  <a:ea typeface="Cambria Math"/>
                                </a:rPr>
                                <m:t>2</m:t>
                              </m:r>
                            </m:sup>
                          </m:sSup>
                        </m:den>
                      </m:f>
                      <m:r>
                        <a:rPr lang="en-US" b="0" i="1" smtClean="0">
                          <a:latin typeface="Cambria Math"/>
                        </a:rPr>
                        <m:t>=0</m:t>
                      </m:r>
                    </m:oMath>
                  </m:oMathPara>
                </a14:m>
                <a:endParaRPr lang="cs-CZ" dirty="0"/>
              </a:p>
            </p:txBody>
          </p:sp>
        </mc:Choice>
        <mc:Fallback xmlns="">
          <p:sp>
            <p:nvSpPr>
              <p:cNvPr id="45" name="TextovéPole 44"/>
              <p:cNvSpPr txBox="1">
                <a:spLocks noRot="1" noChangeAspect="1" noMove="1" noResize="1" noEditPoints="1" noAdjustHandles="1" noChangeArrowheads="1" noChangeShapeType="1" noTextEdit="1"/>
              </p:cNvSpPr>
              <p:nvPr/>
            </p:nvSpPr>
            <p:spPr>
              <a:xfrm>
                <a:off x="709304" y="1834477"/>
                <a:ext cx="1060931" cy="695447"/>
              </a:xfrm>
              <a:prstGeom prst="rect">
                <a:avLst/>
              </a:prstGeom>
              <a:blipFill rotWithShape="0">
                <a:blip r:embed="rId9"/>
                <a:stretch>
                  <a:fillRect/>
                </a:stretch>
              </a:blipFill>
            </p:spPr>
            <p:txBody>
              <a:bodyPr/>
              <a:lstStyle/>
              <a:p>
                <a:r>
                  <a:rPr lang="en-US">
                    <a:noFill/>
                  </a:rPr>
                  <a:t> </a:t>
                </a:r>
              </a:p>
            </p:txBody>
          </p:sp>
        </mc:Fallback>
      </mc:AlternateContent>
      <p:sp>
        <p:nvSpPr>
          <p:cNvPr id="26" name="TextovéPole 25"/>
          <p:cNvSpPr txBox="1"/>
          <p:nvPr/>
        </p:nvSpPr>
        <p:spPr>
          <a:xfrm>
            <a:off x="10050373" y="5809026"/>
            <a:ext cx="301495" cy="369332"/>
          </a:xfrm>
          <a:prstGeom prst="rect">
            <a:avLst/>
          </a:prstGeom>
          <a:noFill/>
        </p:spPr>
        <p:txBody>
          <a:bodyPr wrap="square" rtlCol="0">
            <a:spAutoFit/>
          </a:bodyPr>
          <a:lstStyle/>
          <a:p>
            <a:r>
              <a:rPr lang="cs-CZ" dirty="0" smtClean="0">
                <a:sym typeface="Symbol"/>
              </a:rPr>
              <a:t></a:t>
            </a:r>
            <a:endParaRPr lang="cs-CZ" dirty="0"/>
          </a:p>
        </p:txBody>
      </p:sp>
      <p:cxnSp>
        <p:nvCxnSpPr>
          <p:cNvPr id="27" name="Přímá spojnice se šipkou 26"/>
          <p:cNvCxnSpPr/>
          <p:nvPr/>
        </p:nvCxnSpPr>
        <p:spPr>
          <a:xfrm flipV="1">
            <a:off x="10181137" y="5789059"/>
            <a:ext cx="336342" cy="102316"/>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9" name="TextovéPole 28"/>
          <p:cNvSpPr txBox="1"/>
          <p:nvPr/>
        </p:nvSpPr>
        <p:spPr>
          <a:xfrm>
            <a:off x="7291903" y="5624360"/>
            <a:ext cx="305060" cy="369332"/>
          </a:xfrm>
          <a:prstGeom prst="rect">
            <a:avLst/>
          </a:prstGeom>
          <a:noFill/>
        </p:spPr>
        <p:txBody>
          <a:bodyPr wrap="square" rtlCol="0">
            <a:spAutoFit/>
          </a:bodyPr>
          <a:lstStyle/>
          <a:p>
            <a:r>
              <a:rPr lang="cs-CZ" dirty="0" smtClean="0">
                <a:sym typeface="Symbol"/>
              </a:rPr>
              <a:t></a:t>
            </a:r>
            <a:endParaRPr lang="cs-CZ" dirty="0"/>
          </a:p>
        </p:txBody>
      </p:sp>
      <p:cxnSp>
        <p:nvCxnSpPr>
          <p:cNvPr id="30" name="Přímá spojnice se šipkou 29"/>
          <p:cNvCxnSpPr/>
          <p:nvPr/>
        </p:nvCxnSpPr>
        <p:spPr>
          <a:xfrm flipH="1" flipV="1">
            <a:off x="7369521" y="5624360"/>
            <a:ext cx="461727" cy="215857"/>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nvGrpSpPr>
          <p:cNvPr id="22" name="Skupina 21"/>
          <p:cNvGrpSpPr/>
          <p:nvPr/>
        </p:nvGrpSpPr>
        <p:grpSpPr>
          <a:xfrm>
            <a:off x="787652" y="5686742"/>
            <a:ext cx="4039209" cy="676282"/>
            <a:chOff x="787652" y="5686742"/>
            <a:chExt cx="4039209" cy="676282"/>
          </a:xfrm>
        </p:grpSpPr>
        <p:sp>
          <p:nvSpPr>
            <p:cNvPr id="14" name="TextovéPole 13"/>
            <p:cNvSpPr txBox="1"/>
            <p:nvPr/>
          </p:nvSpPr>
          <p:spPr>
            <a:xfrm>
              <a:off x="1419870" y="5993692"/>
              <a:ext cx="305060" cy="369332"/>
            </a:xfrm>
            <a:prstGeom prst="rect">
              <a:avLst/>
            </a:prstGeom>
            <a:noFill/>
          </p:spPr>
          <p:txBody>
            <a:bodyPr wrap="square" rtlCol="0">
              <a:spAutoFit/>
            </a:bodyPr>
            <a:lstStyle/>
            <a:p>
              <a:r>
                <a:rPr lang="cs-CZ" dirty="0" smtClean="0">
                  <a:sym typeface="Symbol"/>
                </a:rPr>
                <a:t></a:t>
              </a:r>
              <a:endParaRPr lang="cs-CZ" dirty="0"/>
            </a:p>
          </p:txBody>
        </p:sp>
        <p:sp>
          <p:nvSpPr>
            <p:cNvPr id="15" name="TextovéPole 14"/>
            <p:cNvSpPr txBox="1"/>
            <p:nvPr/>
          </p:nvSpPr>
          <p:spPr>
            <a:xfrm>
              <a:off x="4339771" y="5789059"/>
              <a:ext cx="301495" cy="369332"/>
            </a:xfrm>
            <a:prstGeom prst="rect">
              <a:avLst/>
            </a:prstGeom>
            <a:noFill/>
          </p:spPr>
          <p:txBody>
            <a:bodyPr wrap="square" rtlCol="0">
              <a:spAutoFit/>
            </a:bodyPr>
            <a:lstStyle/>
            <a:p>
              <a:r>
                <a:rPr lang="cs-CZ" dirty="0" smtClean="0">
                  <a:sym typeface="Symbol"/>
                </a:rPr>
                <a:t></a:t>
              </a:r>
              <a:endParaRPr lang="cs-CZ" dirty="0"/>
            </a:p>
          </p:txBody>
        </p:sp>
        <p:cxnSp>
          <p:nvCxnSpPr>
            <p:cNvPr id="16" name="Přímá spojnice se šipkou 15"/>
            <p:cNvCxnSpPr/>
            <p:nvPr/>
          </p:nvCxnSpPr>
          <p:spPr>
            <a:xfrm flipV="1">
              <a:off x="4455670" y="5686742"/>
              <a:ext cx="371191" cy="204633"/>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p:nvPr/>
          </p:nvCxnSpPr>
          <p:spPr>
            <a:xfrm flipH="1">
              <a:off x="2201668" y="6363024"/>
              <a:ext cx="1"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a:stCxn id="14" idx="1"/>
            </p:cNvCxnSpPr>
            <p:nvPr/>
          </p:nvCxnSpPr>
          <p:spPr>
            <a:xfrm flipH="1" flipV="1">
              <a:off x="787652" y="6066059"/>
              <a:ext cx="632218" cy="112299"/>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24" name="TextovéPole 23"/>
          <p:cNvSpPr txBox="1"/>
          <p:nvPr/>
        </p:nvSpPr>
        <p:spPr>
          <a:xfrm>
            <a:off x="10391174" y="52090"/>
            <a:ext cx="1712753" cy="307777"/>
          </a:xfrm>
          <a:prstGeom prst="rect">
            <a:avLst/>
          </a:prstGeom>
          <a:solidFill>
            <a:schemeClr val="bg1"/>
          </a:solidFill>
          <a:ln w="28575">
            <a:solidFill>
              <a:srgbClr val="FF0000"/>
            </a:solidFill>
          </a:ln>
        </p:spPr>
        <p:txBody>
          <a:bodyPr wrap="square" rtlCol="0">
            <a:spAutoFit/>
          </a:bodyPr>
          <a:lstStyle/>
          <a:p>
            <a:r>
              <a:rPr lang="cs-CZ" sz="1400" dirty="0" smtClean="0"/>
              <a:t>Kontroloval: </a:t>
            </a:r>
            <a:r>
              <a:rPr lang="cs-CZ" sz="1400" dirty="0" err="1" smtClean="0"/>
              <a:t>zitny</a:t>
            </a:r>
            <a:endParaRPr lang="cs-CZ" sz="1400" dirty="0"/>
          </a:p>
        </p:txBody>
      </p:sp>
      <p:sp>
        <p:nvSpPr>
          <p:cNvPr id="2" name="Zástupný symbol pro číslo snímku 1"/>
          <p:cNvSpPr>
            <a:spLocks noGrp="1"/>
          </p:cNvSpPr>
          <p:nvPr>
            <p:ph type="sldNum" sz="quarter" idx="12"/>
          </p:nvPr>
        </p:nvSpPr>
        <p:spPr/>
        <p:txBody>
          <a:bodyPr/>
          <a:lstStyle/>
          <a:p>
            <a:pPr>
              <a:defRPr/>
            </a:pPr>
            <a:fld id="{B5B76BE2-068B-4195-97D5-A58FFC9B4249}" type="slidenum">
              <a:rPr lang="en-US" smtClean="0"/>
              <a:pPr>
                <a:defRPr/>
              </a:pPr>
              <a:t>18</a:t>
            </a:fld>
            <a:endParaRPr lang="en-US"/>
          </a:p>
        </p:txBody>
      </p:sp>
      <p:sp>
        <p:nvSpPr>
          <p:cNvPr id="5" name="TextovéPole 4"/>
          <p:cNvSpPr txBox="1"/>
          <p:nvPr/>
        </p:nvSpPr>
        <p:spPr>
          <a:xfrm>
            <a:off x="709304" y="1389302"/>
            <a:ext cx="6735129" cy="369332"/>
          </a:xfrm>
          <a:prstGeom prst="rect">
            <a:avLst/>
          </a:prstGeom>
          <a:noFill/>
        </p:spPr>
        <p:txBody>
          <a:bodyPr wrap="square" rtlCol="0">
            <a:spAutoFit/>
          </a:bodyPr>
          <a:lstStyle/>
          <a:p>
            <a:r>
              <a:rPr lang="cs-CZ" dirty="0" err="1" smtClean="0"/>
              <a:t>Only</a:t>
            </a:r>
            <a:r>
              <a:rPr lang="cs-CZ" dirty="0" smtClean="0"/>
              <a:t> </a:t>
            </a:r>
            <a:r>
              <a:rPr lang="cs-CZ" dirty="0" err="1" smtClean="0"/>
              <a:t>two</a:t>
            </a:r>
            <a:r>
              <a:rPr lang="cs-CZ" dirty="0" smtClean="0"/>
              <a:t> </a:t>
            </a:r>
            <a:r>
              <a:rPr lang="cs-CZ" dirty="0" err="1" smtClean="0"/>
              <a:t>derivatives</a:t>
            </a:r>
            <a:r>
              <a:rPr lang="cs-CZ" dirty="0" smtClean="0"/>
              <a:t> </a:t>
            </a:r>
            <a:r>
              <a:rPr lang="cs-CZ" dirty="0" err="1" smtClean="0"/>
              <a:t>of</a:t>
            </a:r>
            <a:r>
              <a:rPr lang="cs-CZ" dirty="0" smtClean="0"/>
              <a:t> </a:t>
            </a:r>
            <a:r>
              <a:rPr lang="cs-CZ" dirty="0" err="1" smtClean="0"/>
              <a:t>transversal</a:t>
            </a:r>
            <a:r>
              <a:rPr lang="cs-CZ" dirty="0" smtClean="0"/>
              <a:t> </a:t>
            </a:r>
            <a:r>
              <a:rPr lang="cs-CZ" dirty="0" err="1" smtClean="0"/>
              <a:t>coordinate</a:t>
            </a:r>
            <a:r>
              <a:rPr lang="cs-CZ" dirty="0" smtClean="0"/>
              <a:t> </a:t>
            </a:r>
            <a:r>
              <a:rPr lang="cs-CZ" dirty="0" smtClean="0">
                <a:sym typeface="Symbol" panose="05050102010706020507" pitchFamily="18" charset="2"/>
              </a:rPr>
              <a:t> </a:t>
            </a:r>
            <a:r>
              <a:rPr lang="cs-CZ" dirty="0" smtClean="0"/>
              <a:t>are </a:t>
            </a:r>
            <a:r>
              <a:rPr lang="cs-CZ" dirty="0" err="1" smtClean="0"/>
              <a:t>nonzero</a:t>
            </a:r>
            <a:endParaRPr lang="en-US" dirty="0"/>
          </a:p>
        </p:txBody>
      </p:sp>
      <p:sp>
        <p:nvSpPr>
          <p:cNvPr id="7" name="TextovéPole 6"/>
          <p:cNvSpPr txBox="1"/>
          <p:nvPr/>
        </p:nvSpPr>
        <p:spPr>
          <a:xfrm>
            <a:off x="9490469" y="3256852"/>
            <a:ext cx="2613458" cy="246221"/>
          </a:xfrm>
          <a:prstGeom prst="rect">
            <a:avLst/>
          </a:prstGeom>
          <a:noFill/>
        </p:spPr>
        <p:txBody>
          <a:bodyPr wrap="square" rtlCol="0">
            <a:spAutoFit/>
          </a:bodyPr>
          <a:lstStyle/>
          <a:p>
            <a:r>
              <a:rPr lang="cs-CZ" sz="1000" dirty="0" smtClean="0"/>
              <a:t>Ověřeno numerickými diferencemi</a:t>
            </a:r>
            <a:endParaRPr lang="cs-CZ" sz="1000" dirty="0"/>
          </a:p>
        </p:txBody>
      </p:sp>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256852"/>
            <a:ext cx="528637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02604" y="3289650"/>
            <a:ext cx="4114800" cy="3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109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Přímá spojnice se šipkou 14"/>
          <p:cNvCxnSpPr>
            <a:stCxn id="5" idx="2"/>
          </p:cNvCxnSpPr>
          <p:nvPr/>
        </p:nvCxnSpPr>
        <p:spPr>
          <a:xfrm>
            <a:off x="4853642" y="1113576"/>
            <a:ext cx="12595" cy="54501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Vývojový diagram: postup 10"/>
          <p:cNvSpPr/>
          <p:nvPr/>
        </p:nvSpPr>
        <p:spPr>
          <a:xfrm>
            <a:off x="2148656" y="3799313"/>
            <a:ext cx="6699564" cy="1306841"/>
          </a:xfrm>
          <a:prstGeom prst="flowChartProcess">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wrap="square">
            <a:spAutoFit/>
          </a:bodyPr>
          <a:lstStyle/>
          <a:p>
            <a:pPr>
              <a:spcBef>
                <a:spcPct val="50000"/>
              </a:spcBef>
            </a:pPr>
            <a:r>
              <a:rPr lang="cs-CZ" sz="2400" b="1" dirty="0" smtClean="0">
                <a:solidFill>
                  <a:prstClr val="black"/>
                </a:solidFill>
                <a:sym typeface="Symbol" pitchFamily="18" charset="2"/>
              </a:rPr>
              <a:t>        INIT </a:t>
            </a:r>
            <a:r>
              <a:rPr lang="cs-CZ" sz="2400" b="1" dirty="0" err="1" smtClean="0">
                <a:solidFill>
                  <a:prstClr val="black"/>
                </a:solidFill>
                <a:sym typeface="Symbol" pitchFamily="18" charset="2"/>
              </a:rPr>
              <a:t>calculation</a:t>
            </a:r>
            <a:r>
              <a:rPr lang="cs-CZ" sz="2400" b="1" dirty="0" smtClean="0">
                <a:solidFill>
                  <a:prstClr val="black"/>
                </a:solidFill>
                <a:sym typeface="Symbol" pitchFamily="18" charset="2"/>
              </a:rPr>
              <a:t> </a:t>
            </a:r>
            <a:r>
              <a:rPr lang="cs-CZ" sz="2400" b="1" dirty="0" err="1" smtClean="0">
                <a:solidFill>
                  <a:prstClr val="black"/>
                </a:solidFill>
                <a:sym typeface="Symbol" pitchFamily="18" charset="2"/>
              </a:rPr>
              <a:t>of</a:t>
            </a:r>
            <a:r>
              <a:rPr lang="cs-CZ" sz="2400" b="1" dirty="0" smtClean="0">
                <a:solidFill>
                  <a:prstClr val="black"/>
                </a:solidFill>
                <a:sym typeface="Symbol" pitchFamily="18" charset="2"/>
              </a:rPr>
              <a:t> </a:t>
            </a:r>
            <a:r>
              <a:rPr lang="cs-CZ" sz="2400" b="1" dirty="0" err="1" smtClean="0">
                <a:solidFill>
                  <a:prstClr val="black"/>
                </a:solidFill>
                <a:sym typeface="Symbol" pitchFamily="18" charset="2"/>
              </a:rPr>
              <a:t>metric</a:t>
            </a:r>
            <a:r>
              <a:rPr lang="cs-CZ" sz="2400" b="1" dirty="0" smtClean="0">
                <a:solidFill>
                  <a:prstClr val="black"/>
                </a:solidFill>
                <a:sym typeface="Symbol" pitchFamily="18" charset="2"/>
              </a:rPr>
              <a:t> </a:t>
            </a:r>
            <a:r>
              <a:rPr lang="cs-CZ" sz="2400" b="1" dirty="0" err="1" smtClean="0">
                <a:solidFill>
                  <a:prstClr val="black"/>
                </a:solidFill>
                <a:sym typeface="Symbol" pitchFamily="18" charset="2"/>
              </a:rPr>
              <a:t>coefficients</a:t>
            </a:r>
            <a:endParaRPr lang="cs-CZ" sz="2400" b="1" dirty="0">
              <a:solidFill>
                <a:prstClr val="black"/>
              </a:solidFill>
              <a:sym typeface="Symbol" pitchFamily="18" charset="2"/>
            </a:endParaRPr>
          </a:p>
        </p:txBody>
      </p:sp>
      <mc:AlternateContent xmlns:mc="http://schemas.openxmlformats.org/markup-compatibility/2006" xmlns:a14="http://schemas.microsoft.com/office/drawing/2010/main">
        <mc:Choice Requires="a14">
          <p:sp>
            <p:nvSpPr>
              <p:cNvPr id="22607" name="TextovéPole 22606"/>
              <p:cNvSpPr txBox="1"/>
              <p:nvPr/>
            </p:nvSpPr>
            <p:spPr>
              <a:xfrm>
                <a:off x="6638637" y="4589416"/>
                <a:ext cx="2127057" cy="402098"/>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sSup>
                            <m:sSupPr>
                              <m:ctrlPr>
                                <a:rPr lang="en-US" sz="1200" i="1" smtClean="0">
                                  <a:latin typeface="Cambria Math" panose="02040503050406030204" pitchFamily="18" charset="0"/>
                                </a:rPr>
                              </m:ctrlPr>
                            </m:sSupPr>
                            <m:e>
                              <m:r>
                                <a:rPr lang="en-US" sz="1200" i="1" smtClean="0">
                                  <a:latin typeface="Cambria Math"/>
                                  <a:ea typeface="Cambria Math"/>
                                </a:rPr>
                                <m:t>𝜕</m:t>
                              </m:r>
                            </m:e>
                            <m:sup>
                              <m:r>
                                <a:rPr lang="en-US" sz="1200" b="0" i="1" smtClean="0">
                                  <a:latin typeface="Cambria Math"/>
                                </a:rPr>
                                <m:t>2</m:t>
                              </m:r>
                            </m:sup>
                          </m:sSup>
                          <m:r>
                            <a:rPr lang="en-US" sz="1200" i="1" smtClean="0">
                              <a:latin typeface="Cambria Math" panose="02040503050406030204" pitchFamily="18" charset="0"/>
                              <a:sym typeface="Symbol" panose="05050102010706020507" pitchFamily="18" charset="2"/>
                            </a:rPr>
                            <m:t></m:t>
                          </m:r>
                        </m:num>
                        <m:den>
                          <m:r>
                            <a:rPr lang="en-US" sz="1200" i="1" smtClean="0">
                              <a:latin typeface="Cambria Math" panose="02040503050406030204" pitchFamily="18" charset="0"/>
                            </a:rPr>
                            <m:t>𝜕</m:t>
                          </m:r>
                          <m:r>
                            <a:rPr lang="en-US" sz="1200" i="1" smtClean="0">
                              <a:latin typeface="Cambria Math" panose="02040503050406030204" pitchFamily="18" charset="0"/>
                            </a:rPr>
                            <m:t>𝑥</m:t>
                          </m:r>
                          <m:r>
                            <a:rPr lang="en-US" sz="1200" i="1" smtClean="0">
                              <a:latin typeface="Cambria Math"/>
                              <a:ea typeface="Cambria Math"/>
                            </a:rPr>
                            <m:t>𝜕</m:t>
                          </m:r>
                          <m:r>
                            <a:rPr lang="en-US" sz="1200" b="0" i="1" smtClean="0">
                              <a:latin typeface="Cambria Math"/>
                              <a:ea typeface="Cambria Math"/>
                            </a:rPr>
                            <m:t>𝑦</m:t>
                          </m:r>
                        </m:den>
                      </m:f>
                      <m:r>
                        <a:rPr lang="en-US" sz="1200" i="1">
                          <a:latin typeface="Cambria Math"/>
                        </a:rPr>
                        <m:t>|</m:t>
                      </m:r>
                      <m:r>
                        <a:rPr lang="en-US" sz="1200" i="1" baseline="-25000">
                          <a:latin typeface="Cambria Math"/>
                        </a:rPr>
                        <m:t>𝑖</m:t>
                      </m:r>
                      <m:r>
                        <a:rPr lang="en-US" sz="1200" i="1" baseline="-25000">
                          <a:latin typeface="Cambria Math"/>
                        </a:rPr>
                        <m:t>,</m:t>
                      </m:r>
                      <m:r>
                        <a:rPr lang="en-US" sz="1200" i="1" baseline="-25000">
                          <a:latin typeface="Cambria Math"/>
                        </a:rPr>
                        <m:t>𝑗</m:t>
                      </m:r>
                      <m:r>
                        <a:rPr lang="en-US" sz="1200" b="0" i="1" smtClean="0">
                          <a:latin typeface="Cambria Math" panose="02040503050406030204" pitchFamily="18" charset="0"/>
                        </a:rPr>
                        <m:t>=</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2</m:t>
                          </m:r>
                          <m:r>
                            <a:rPr lang="en-US" sz="1200" b="0" i="1" smtClean="0">
                              <a:latin typeface="Cambria Math" panose="02040503050406030204" pitchFamily="18" charset="0"/>
                            </a:rPr>
                            <m:t>𝐸</m:t>
                          </m:r>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sym typeface="Symbol" panose="05050102010706020507" pitchFamily="18" charset="2"/>
                                </a:rPr>
                                <m:t></m:t>
                              </m:r>
                            </m:e>
                            <m:sup>
                              <m:r>
                                <a:rPr lang="en-US" sz="1200" b="0" i="1" smtClean="0">
                                  <a:latin typeface="Cambria Math" panose="02040503050406030204" pitchFamily="18" charset="0"/>
                                </a:rPr>
                                <m:t>2</m:t>
                              </m:r>
                            </m:sup>
                          </m:sSup>
                          <m:r>
                            <a:rPr lang="en-US" sz="1200" b="0" i="1" smtClean="0">
                              <a:latin typeface="Cambria Math" panose="02040503050406030204" pitchFamily="18" charset="0"/>
                              <a:sym typeface="Symbol" panose="05050102010706020507" pitchFamily="18" charset="2"/>
                            </a:rPr>
                            <m:t>(1−)</m:t>
                          </m:r>
                          <m:r>
                            <a:rPr lang="en-US" sz="1200" b="0" i="1" smtClean="0">
                              <a:latin typeface="Cambria Math"/>
                              <a:sym typeface="Symbol" panose="05050102010706020507" pitchFamily="18" charset="2"/>
                            </a:rPr>
                            <m:t>(1−</m:t>
                          </m:r>
                          <m:r>
                            <a:rPr lang="en-US" sz="1200" b="0" i="1" smtClean="0">
                              <a:latin typeface="Cambria Math"/>
                              <a:ea typeface="Cambria Math"/>
                              <a:sym typeface="Symbol" panose="05050102010706020507" pitchFamily="18" charset="2"/>
                            </a:rPr>
                            <m:t>𝜅</m:t>
                          </m:r>
                          <m:r>
                            <a:rPr lang="en-US" sz="1200" b="0" i="1" smtClean="0">
                              <a:latin typeface="Cambria Math"/>
                              <a:ea typeface="Cambria Math"/>
                              <a:sym typeface="Symbol" panose="05050102010706020507" pitchFamily="18" charset="2"/>
                            </a:rPr>
                            <m:t>)</m:t>
                          </m:r>
                        </m:num>
                        <m:den>
                          <m:d>
                            <m:dPr>
                              <m:ctrlPr>
                                <a:rPr lang="en-US" sz="1200" b="0" i="1" smtClean="0">
                                  <a:latin typeface="Cambria Math" panose="02040503050406030204" pitchFamily="18" charset="0"/>
                                </a:rPr>
                              </m:ctrlPr>
                            </m:dPr>
                            <m:e>
                              <m:r>
                                <a:rPr lang="en-US" sz="1200" b="0" i="1" smtClean="0">
                                  <a:latin typeface="Cambria Math" panose="02040503050406030204" pitchFamily="18" charset="0"/>
                                </a:rPr>
                                <m:t>1</m:t>
                              </m:r>
                              <m:r>
                                <a:rPr lang="en-US" sz="1200" b="0" i="1" smtClean="0">
                                  <a:latin typeface="Cambria Math"/>
                                </a:rPr>
                                <m:t>−</m:t>
                              </m:r>
                              <m:d>
                                <m:dPr>
                                  <m:ctrlPr>
                                    <a:rPr lang="en-US" sz="1200" b="0" i="1" smtClean="0">
                                      <a:latin typeface="Cambria Math" panose="02040503050406030204" pitchFamily="18" charset="0"/>
                                    </a:rPr>
                                  </m:ctrlPr>
                                </m:dPr>
                                <m:e>
                                  <m:r>
                                    <a:rPr lang="en-US" sz="1200" b="0" i="1" smtClean="0">
                                      <a:latin typeface="Cambria Math"/>
                                    </a:rPr>
                                    <m:t>1−</m:t>
                                  </m:r>
                                  <m:r>
                                    <a:rPr lang="en-US" sz="1200" b="0" i="1" smtClean="0">
                                      <a:latin typeface="Cambria Math" panose="02040503050406030204" pitchFamily="18" charset="0"/>
                                      <a:sym typeface="Symbol" panose="05050102010706020507" pitchFamily="18" charset="2"/>
                                    </a:rPr>
                                    <m:t></m:t>
                                  </m:r>
                                </m:e>
                              </m:d>
                              <m:r>
                                <a:rPr lang="en-US" sz="1200" b="0" i="1" smtClean="0">
                                  <a:latin typeface="Cambria Math" panose="02040503050406030204" pitchFamily="18" charset="0"/>
                                  <a:sym typeface="Symbol" panose="05050102010706020507" pitchFamily="18" charset="2"/>
                                </a:rPr>
                                <m:t>𝐸</m:t>
                              </m:r>
                            </m:e>
                          </m:d>
                          <m:r>
                            <a:rPr lang="en-US" sz="1200" b="0" i="1" baseline="30000" smtClean="0">
                              <a:latin typeface="Cambria Math" panose="02040503050406030204" pitchFamily="18" charset="0"/>
                              <a:sym typeface="Symbol" panose="05050102010706020507" pitchFamily="18" charset="2"/>
                            </a:rPr>
                            <m:t>2</m:t>
                          </m:r>
                          <m:r>
                            <a:rPr lang="en-US" sz="1200" b="0" i="1" smtClean="0">
                              <a:latin typeface="Cambria Math" panose="02040503050406030204" pitchFamily="18" charset="0"/>
                              <a:sym typeface="Symbol" panose="05050102010706020507" pitchFamily="18" charset="2"/>
                            </a:rPr>
                            <m:t> </m:t>
                          </m:r>
                          <m:sSub>
                            <m:sSubPr>
                              <m:ctrlPr>
                                <a:rPr lang="en-US" sz="1200" b="0" i="1" smtClean="0">
                                  <a:latin typeface="Cambria Math" panose="02040503050406030204" pitchFamily="18" charset="0"/>
                                  <a:sym typeface="Symbol" panose="05050102010706020507" pitchFamily="18" charset="2"/>
                                </a:rPr>
                              </m:ctrlPr>
                            </m:sSubPr>
                            <m:e>
                              <m:r>
                                <a:rPr lang="en-US" sz="1200" b="0" i="1" smtClean="0">
                                  <a:latin typeface="Cambria Math" panose="02040503050406030204" pitchFamily="18" charset="0"/>
                                  <a:sym typeface="Symbol" panose="05050102010706020507" pitchFamily="18" charset="2"/>
                                </a:rPr>
                                <m:t>𝐿</m:t>
                              </m:r>
                            </m:e>
                            <m:sub>
                              <m:r>
                                <a:rPr lang="en-US" sz="1200" b="0" i="1" smtClean="0">
                                  <a:latin typeface="Cambria Math" panose="02040503050406030204" pitchFamily="18" charset="0"/>
                                  <a:sym typeface="Symbol" panose="05050102010706020507" pitchFamily="18" charset="2"/>
                                </a:rPr>
                                <m:t>𝑘</m:t>
                              </m:r>
                            </m:sub>
                          </m:sSub>
                          <m:r>
                            <a:rPr lang="en-US" sz="1200" b="0" i="1" smtClean="0">
                              <a:latin typeface="Cambria Math" panose="02040503050406030204" pitchFamily="18" charset="0"/>
                              <a:sym typeface="Symbol" panose="05050102010706020507" pitchFamily="18" charset="2"/>
                            </a:rPr>
                            <m:t>𝐻</m:t>
                          </m:r>
                        </m:den>
                      </m:f>
                    </m:oMath>
                  </m:oMathPara>
                </a14:m>
                <a:endParaRPr lang="en-US" sz="1200" dirty="0"/>
              </a:p>
            </p:txBody>
          </p:sp>
        </mc:Choice>
        <mc:Fallback xmlns="">
          <p:sp>
            <p:nvSpPr>
              <p:cNvPr id="22607" name="TextovéPole 22606"/>
              <p:cNvSpPr txBox="1">
                <a:spLocks noRot="1" noChangeAspect="1" noMove="1" noResize="1" noEditPoints="1" noAdjustHandles="1" noChangeArrowheads="1" noChangeShapeType="1" noTextEdit="1"/>
              </p:cNvSpPr>
              <p:nvPr/>
            </p:nvSpPr>
            <p:spPr>
              <a:xfrm>
                <a:off x="6638637" y="4589416"/>
                <a:ext cx="2127057" cy="402098"/>
              </a:xfrm>
              <a:prstGeom prst="rect">
                <a:avLst/>
              </a:prstGeom>
              <a:blipFill rotWithShape="0">
                <a:blip r:embed="rId2"/>
                <a:stretch>
                  <a:fillRect l="-1146" t="-1515" r="-1146" b="-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ovéPole 52"/>
              <p:cNvSpPr txBox="1"/>
              <p:nvPr/>
            </p:nvSpPr>
            <p:spPr>
              <a:xfrm>
                <a:off x="2410619" y="4610089"/>
                <a:ext cx="3812710" cy="487441"/>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00" i="1" smtClean="0">
                              <a:latin typeface="Cambria Math" panose="02040503050406030204" pitchFamily="18" charset="0"/>
                            </a:rPr>
                          </m:ctrlPr>
                        </m:fPr>
                        <m:num>
                          <m:sSup>
                            <m:sSupPr>
                              <m:ctrlPr>
                                <a:rPr lang="en-US" sz="800" i="1" smtClean="0">
                                  <a:latin typeface="Cambria Math" panose="02040503050406030204" pitchFamily="18" charset="0"/>
                                </a:rPr>
                              </m:ctrlPr>
                            </m:sSupPr>
                            <m:e>
                              <m:r>
                                <a:rPr lang="en-US" sz="800" i="1" smtClean="0">
                                  <a:latin typeface="Cambria Math"/>
                                  <a:ea typeface="Cambria Math"/>
                                </a:rPr>
                                <m:t>𝜕</m:t>
                              </m:r>
                            </m:e>
                            <m:sup>
                              <m:r>
                                <a:rPr lang="en-US" sz="800" b="0" i="1" smtClean="0">
                                  <a:latin typeface="Cambria Math"/>
                                </a:rPr>
                                <m:t>2</m:t>
                              </m:r>
                            </m:sup>
                          </m:sSup>
                          <m:r>
                            <a:rPr lang="en-US" sz="800" i="1" smtClean="0">
                              <a:latin typeface="Cambria Math" panose="02040503050406030204" pitchFamily="18" charset="0"/>
                              <a:sym typeface="Symbol" panose="05050102010706020507" pitchFamily="18" charset="2"/>
                            </a:rPr>
                            <m:t></m:t>
                          </m:r>
                        </m:num>
                        <m:den>
                          <m:r>
                            <a:rPr lang="en-US" sz="800" i="1" smtClean="0">
                              <a:latin typeface="Cambria Math" panose="02040503050406030204" pitchFamily="18" charset="0"/>
                            </a:rPr>
                            <m:t>𝜕</m:t>
                          </m:r>
                          <m:sSup>
                            <m:sSupPr>
                              <m:ctrlPr>
                                <a:rPr lang="en-US" sz="800" i="1" smtClean="0">
                                  <a:latin typeface="Cambria Math" panose="02040503050406030204" pitchFamily="18" charset="0"/>
                                </a:rPr>
                              </m:ctrlPr>
                            </m:sSupPr>
                            <m:e>
                              <m:r>
                                <a:rPr lang="en-US" sz="800" i="1" smtClean="0">
                                  <a:latin typeface="Cambria Math"/>
                                </a:rPr>
                                <m:t>𝑥</m:t>
                              </m:r>
                            </m:e>
                            <m:sup>
                              <m:r>
                                <a:rPr lang="en-US" sz="800" i="1" smtClean="0">
                                  <a:latin typeface="Cambria Math"/>
                                </a:rPr>
                                <m:t>2</m:t>
                              </m:r>
                            </m:sup>
                          </m:sSup>
                        </m:den>
                      </m:f>
                      <m:r>
                        <a:rPr lang="en-US" sz="800" b="0" i="1" smtClean="0">
                          <a:latin typeface="Cambria Math"/>
                        </a:rPr>
                        <m:t>|</m:t>
                      </m:r>
                      <m:r>
                        <a:rPr lang="en-US" sz="800" b="0" i="1" baseline="-25000" smtClean="0">
                          <a:latin typeface="Cambria Math"/>
                        </a:rPr>
                        <m:t>𝑖</m:t>
                      </m:r>
                      <m:r>
                        <a:rPr lang="en-US" sz="800" b="0" i="1" baseline="-25000" smtClean="0">
                          <a:latin typeface="Cambria Math"/>
                        </a:rPr>
                        <m:t>,</m:t>
                      </m:r>
                      <m:r>
                        <a:rPr lang="en-US" sz="800" b="0" i="1" baseline="-25000" smtClean="0">
                          <a:latin typeface="Cambria Math"/>
                        </a:rPr>
                        <m:t>𝑗</m:t>
                      </m:r>
                      <m:r>
                        <a:rPr lang="en-US" sz="800" b="0" i="1" smtClean="0">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a:rPr>
                            <m:t>2</m:t>
                          </m:r>
                          <m:r>
                            <a:rPr lang="en-US" sz="1200" i="1">
                              <a:latin typeface="Cambria Math" panose="02040503050406030204" pitchFamily="18" charset="0"/>
                            </a:rPr>
                            <m:t>𝐸</m:t>
                          </m:r>
                          <m:sSup>
                            <m:sSupPr>
                              <m:ctrlPr>
                                <a:rPr lang="en-US" sz="1200" i="1">
                                  <a:latin typeface="Cambria Math" panose="02040503050406030204" pitchFamily="18" charset="0"/>
                                </a:rPr>
                              </m:ctrlPr>
                            </m:sSupPr>
                            <m:e>
                              <m:r>
                                <a:rPr lang="en-US" sz="1200" i="1">
                                  <a:latin typeface="Cambria Math"/>
                                  <a:ea typeface="Cambria Math"/>
                                </a:rPr>
                                <m:t>𝜆</m:t>
                              </m:r>
                            </m:e>
                            <m:sup>
                              <m:r>
                                <a:rPr lang="en-US" sz="1200" i="1">
                                  <a:latin typeface="Cambria Math"/>
                                </a:rPr>
                                <m:t>2</m:t>
                              </m:r>
                            </m:sup>
                          </m:sSup>
                          <m:d>
                            <m:dPr>
                              <m:ctrlPr>
                                <a:rPr lang="en-US" sz="1200" i="1">
                                  <a:latin typeface="Cambria Math" panose="02040503050406030204" pitchFamily="18" charset="0"/>
                                </a:rPr>
                              </m:ctrlPr>
                            </m:dPr>
                            <m:e>
                              <m:r>
                                <a:rPr lang="en-US" sz="1200" i="1">
                                  <a:latin typeface="Cambria Math"/>
                                </a:rPr>
                                <m:t>1−</m:t>
                              </m:r>
                              <m:r>
                                <a:rPr lang="en-US" sz="1200" i="1">
                                  <a:latin typeface="Cambria Math"/>
                                  <a:ea typeface="Cambria Math"/>
                                </a:rPr>
                                <m:t>𝜅</m:t>
                              </m:r>
                            </m:e>
                          </m:d>
                          <m:r>
                            <a:rPr lang="en-US" sz="1200" i="1">
                              <a:latin typeface="Cambria Math"/>
                              <a:ea typeface="Cambria Math"/>
                              <a:sym typeface="Symbol"/>
                            </a:rPr>
                            <m:t></m:t>
                          </m:r>
                        </m:num>
                        <m:den>
                          <m:sSubSup>
                            <m:sSubSupPr>
                              <m:ctrlPr>
                                <a:rPr lang="en-US" sz="1200" i="1">
                                  <a:latin typeface="Cambria Math" panose="02040503050406030204" pitchFamily="18" charset="0"/>
                                </a:rPr>
                              </m:ctrlPr>
                            </m:sSubSupPr>
                            <m:e>
                              <m:r>
                                <a:rPr lang="en-US" sz="1200" i="1">
                                  <a:latin typeface="Cambria Math"/>
                                </a:rPr>
                                <m:t>𝐿</m:t>
                              </m:r>
                            </m:e>
                            <m:sub>
                              <m:r>
                                <a:rPr lang="en-US" sz="1200" i="1">
                                  <a:latin typeface="Cambria Math"/>
                                </a:rPr>
                                <m:t>𝑘</m:t>
                              </m:r>
                            </m:sub>
                            <m:sup>
                              <m:r>
                                <a:rPr lang="en-US" sz="1200" i="1">
                                  <a:latin typeface="Cambria Math"/>
                                </a:rPr>
                                <m:t>2</m:t>
                              </m:r>
                            </m:sup>
                          </m:sSubSup>
                          <m:d>
                            <m:dPr>
                              <m:ctrlPr>
                                <a:rPr lang="en-US" sz="1200" i="1">
                                  <a:latin typeface="Cambria Math" panose="02040503050406030204" pitchFamily="18" charset="0"/>
                                </a:rPr>
                              </m:ctrlPr>
                            </m:dPr>
                            <m:e>
                              <m:r>
                                <a:rPr lang="en-US" sz="1200" i="1">
                                  <a:latin typeface="Cambria Math"/>
                                </a:rPr>
                                <m:t>1−</m:t>
                              </m:r>
                              <m:d>
                                <m:dPr>
                                  <m:ctrlPr>
                                    <a:rPr lang="en-US" sz="1200" i="1">
                                      <a:latin typeface="Cambria Math" panose="02040503050406030204" pitchFamily="18" charset="0"/>
                                    </a:rPr>
                                  </m:ctrlPr>
                                </m:dPr>
                                <m:e>
                                  <m:r>
                                    <a:rPr lang="en-US" sz="1200" i="1">
                                      <a:latin typeface="Cambria Math"/>
                                    </a:rPr>
                                    <m:t>1−</m:t>
                                  </m:r>
                                  <m:r>
                                    <a:rPr lang="en-US" sz="1200" i="1">
                                      <a:latin typeface="Cambria Math"/>
                                      <a:ea typeface="Cambria Math"/>
                                    </a:rPr>
                                    <m:t>𝜅</m:t>
                                  </m:r>
                                </m:e>
                              </m:d>
                              <m:r>
                                <a:rPr lang="en-US" sz="1200" i="1">
                                  <a:latin typeface="Cambria Math"/>
                                  <a:ea typeface="Cambria Math"/>
                                </a:rPr>
                                <m:t>𝐸</m:t>
                              </m:r>
                            </m:e>
                          </m:d>
                        </m:den>
                      </m:f>
                      <m:r>
                        <a:rPr lang="en-US" sz="1200" i="1">
                          <a:latin typeface="Cambria Math"/>
                        </a:rPr>
                        <m:t>(2</m:t>
                      </m:r>
                      <m:sSup>
                        <m:sSupPr>
                          <m:ctrlPr>
                            <a:rPr lang="en-US" sz="1200" i="1">
                              <a:latin typeface="Cambria Math" panose="02040503050406030204" pitchFamily="18" charset="0"/>
                            </a:rPr>
                          </m:ctrlPr>
                        </m:sSupPr>
                        <m:e>
                          <m:r>
                            <a:rPr lang="en-US" sz="1200" i="1">
                              <a:latin typeface="Cambria Math"/>
                              <a:ea typeface="Cambria Math"/>
                            </a:rPr>
                            <m:t>𝜆</m:t>
                          </m:r>
                        </m:e>
                        <m:sup>
                          <m:r>
                            <a:rPr lang="en-US" sz="1200" i="1">
                              <a:latin typeface="Cambria Math"/>
                            </a:rPr>
                            <m:t>2</m:t>
                          </m:r>
                        </m:sup>
                      </m:sSup>
                      <m:sSup>
                        <m:sSupPr>
                          <m:ctrlPr>
                            <a:rPr lang="en-US" sz="1200" i="1">
                              <a:latin typeface="Cambria Math" panose="02040503050406030204" pitchFamily="18" charset="0"/>
                            </a:rPr>
                          </m:ctrlPr>
                        </m:sSupPr>
                        <m:e>
                          <m:d>
                            <m:dPr>
                              <m:ctrlPr>
                                <a:rPr lang="en-US" sz="1200" i="1">
                                  <a:latin typeface="Cambria Math" panose="02040503050406030204" pitchFamily="18" charset="0"/>
                                  <a:ea typeface="Cambria Math"/>
                                </a:rPr>
                              </m:ctrlPr>
                            </m:dPr>
                            <m:e>
                              <m:r>
                                <a:rPr lang="en-US" sz="1200" i="1">
                                  <a:latin typeface="Cambria Math"/>
                                  <a:ea typeface="Cambria Math"/>
                                </a:rPr>
                                <m:t>1−</m:t>
                              </m:r>
                              <m:r>
                                <a:rPr lang="en-US" sz="1200" i="1">
                                  <a:latin typeface="Cambria Math"/>
                                  <a:ea typeface="Cambria Math"/>
                                </a:rPr>
                                <m:t>𝜉</m:t>
                              </m:r>
                            </m:e>
                          </m:d>
                        </m:e>
                        <m:sup>
                          <m:r>
                            <a:rPr lang="en-US" sz="1200" i="1">
                              <a:latin typeface="Cambria Math"/>
                            </a:rPr>
                            <m:t>2</m:t>
                          </m:r>
                        </m:sup>
                      </m:sSup>
                      <m:f>
                        <m:fPr>
                          <m:ctrlPr>
                            <a:rPr lang="en-US" sz="1200" i="1">
                              <a:latin typeface="Cambria Math" panose="02040503050406030204" pitchFamily="18" charset="0"/>
                            </a:rPr>
                          </m:ctrlPr>
                        </m:fPr>
                        <m:num>
                          <m:r>
                            <a:rPr lang="en-US" sz="1200" i="1">
                              <a:latin typeface="Cambria Math"/>
                            </a:rPr>
                            <m:t>1</m:t>
                          </m:r>
                          <m:r>
                            <a:rPr lang="en-US" sz="1200" i="1">
                              <a:latin typeface="Cambria Math" panose="02040503050406030204" pitchFamily="18" charset="0"/>
                            </a:rPr>
                            <m:t>+</m:t>
                          </m:r>
                          <m:d>
                            <m:dPr>
                              <m:ctrlPr>
                                <a:rPr lang="en-US" sz="1200" i="1">
                                  <a:latin typeface="Cambria Math" panose="02040503050406030204" pitchFamily="18" charset="0"/>
                                </a:rPr>
                              </m:ctrlPr>
                            </m:dPr>
                            <m:e>
                              <m:r>
                                <a:rPr lang="en-US" sz="1200" i="1">
                                  <a:latin typeface="Cambria Math"/>
                                </a:rPr>
                                <m:t>1−</m:t>
                              </m:r>
                              <m:r>
                                <a:rPr lang="en-US" sz="1200" i="1">
                                  <a:latin typeface="Cambria Math"/>
                                  <a:ea typeface="Cambria Math"/>
                                </a:rPr>
                                <m:t>𝜅</m:t>
                              </m:r>
                            </m:e>
                          </m:d>
                          <m:r>
                            <a:rPr lang="en-US" sz="1200" i="1">
                              <a:latin typeface="Cambria Math"/>
                              <a:ea typeface="Cambria Math"/>
                            </a:rPr>
                            <m:t>𝐸</m:t>
                          </m:r>
                        </m:num>
                        <m:den>
                          <m:r>
                            <a:rPr lang="en-US" sz="1200" i="1">
                              <a:latin typeface="Cambria Math"/>
                            </a:rPr>
                            <m:t>1−</m:t>
                          </m:r>
                          <m:d>
                            <m:dPr>
                              <m:ctrlPr>
                                <a:rPr lang="en-US" sz="1200" i="1">
                                  <a:latin typeface="Cambria Math" panose="02040503050406030204" pitchFamily="18" charset="0"/>
                                </a:rPr>
                              </m:ctrlPr>
                            </m:dPr>
                            <m:e>
                              <m:r>
                                <a:rPr lang="en-US" sz="1200" i="1">
                                  <a:latin typeface="Cambria Math"/>
                                </a:rPr>
                                <m:t>1−</m:t>
                              </m:r>
                              <m:r>
                                <a:rPr lang="en-US" sz="1200" i="1">
                                  <a:latin typeface="Cambria Math"/>
                                  <a:ea typeface="Cambria Math"/>
                                </a:rPr>
                                <m:t>𝜅</m:t>
                              </m:r>
                            </m:e>
                          </m:d>
                          <m:r>
                            <a:rPr lang="en-US" sz="1200" i="1">
                              <a:latin typeface="Cambria Math"/>
                              <a:ea typeface="Cambria Math"/>
                            </a:rPr>
                            <m:t>𝐸</m:t>
                          </m:r>
                        </m:den>
                      </m:f>
                      <m:r>
                        <a:rPr lang="en-US" sz="1200" i="1">
                          <a:latin typeface="Cambria Math" panose="02040503050406030204" pitchFamily="18" charset="0"/>
                        </a:rPr>
                        <m:t>−1</m:t>
                      </m:r>
                      <m:r>
                        <a:rPr lang="en-US" sz="1200" i="1">
                          <a:latin typeface="Cambria Math"/>
                        </a:rPr>
                        <m:t>)</m:t>
                      </m:r>
                    </m:oMath>
                  </m:oMathPara>
                </a14:m>
                <a:endParaRPr lang="en-US" sz="1200" dirty="0"/>
              </a:p>
            </p:txBody>
          </p:sp>
        </mc:Choice>
        <mc:Fallback xmlns="">
          <p:sp>
            <p:nvSpPr>
              <p:cNvPr id="53" name="TextovéPole 52"/>
              <p:cNvSpPr txBox="1">
                <a:spLocks noRot="1" noChangeAspect="1" noMove="1" noResize="1" noEditPoints="1" noAdjustHandles="1" noChangeArrowheads="1" noChangeShapeType="1" noTextEdit="1"/>
              </p:cNvSpPr>
              <p:nvPr/>
            </p:nvSpPr>
            <p:spPr>
              <a:xfrm>
                <a:off x="2410619" y="4610089"/>
                <a:ext cx="3812710" cy="487441"/>
              </a:xfrm>
              <a:prstGeom prst="rect">
                <a:avLst/>
              </a:prstGeom>
              <a:blipFill rotWithShape="0">
                <a:blip r:embed="rId3"/>
                <a:stretch>
                  <a:fillRect r="-958"/>
                </a:stretch>
              </a:blipFill>
            </p:spPr>
            <p:txBody>
              <a:bodyPr/>
              <a:lstStyle/>
              <a:p>
                <a:r>
                  <a:rPr lang="en-US">
                    <a:noFill/>
                  </a:rPr>
                  <a:t> </a:t>
                </a:r>
              </a:p>
            </p:txBody>
          </p:sp>
        </mc:Fallback>
      </mc:AlternateContent>
      <p:sp>
        <p:nvSpPr>
          <p:cNvPr id="2" name="Vývojový diagram: údaje 1"/>
          <p:cNvSpPr/>
          <p:nvPr/>
        </p:nvSpPr>
        <p:spPr>
          <a:xfrm>
            <a:off x="2350357" y="1299174"/>
            <a:ext cx="4159085" cy="33045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Geometrie h, H, </a:t>
            </a:r>
            <a:r>
              <a:rPr lang="cs-CZ" sz="1400" dirty="0" err="1" smtClean="0"/>
              <a:t>L</a:t>
            </a:r>
            <a:r>
              <a:rPr lang="cs-CZ" sz="1400" baseline="-25000" dirty="0" err="1" smtClean="0"/>
              <a:t>k</a:t>
            </a:r>
            <a:r>
              <a:rPr lang="cs-CZ" sz="1400" dirty="0" smtClean="0"/>
              <a:t>, </a:t>
            </a:r>
            <a:r>
              <a:rPr lang="cs-CZ" sz="1400" dirty="0" err="1" smtClean="0"/>
              <a:t>L</a:t>
            </a:r>
            <a:r>
              <a:rPr lang="cs-CZ" sz="1400" baseline="-25000" dirty="0" err="1" smtClean="0"/>
              <a:t>d</a:t>
            </a:r>
            <a:r>
              <a:rPr lang="cs-CZ" sz="1400" dirty="0" smtClean="0"/>
              <a:t>, </a:t>
            </a:r>
            <a:r>
              <a:rPr lang="cs-CZ" sz="1400" dirty="0" smtClean="0">
                <a:sym typeface="Symbol"/>
              </a:rPr>
              <a:t>, </a:t>
            </a:r>
            <a:r>
              <a:rPr lang="cs-CZ" sz="1400" dirty="0" err="1" smtClean="0"/>
              <a:t>N</a:t>
            </a:r>
            <a:r>
              <a:rPr lang="cs-CZ" sz="1400" baseline="-25000" dirty="0" err="1" smtClean="0"/>
              <a:t>x</a:t>
            </a:r>
            <a:r>
              <a:rPr lang="cs-CZ" sz="1400" dirty="0" smtClean="0"/>
              <a:t>, </a:t>
            </a:r>
            <a:r>
              <a:rPr lang="cs-CZ" sz="1400" baseline="-25000" dirty="0" err="1" smtClean="0"/>
              <a:t>Ny</a:t>
            </a:r>
            <a:endParaRPr lang="cs-CZ" sz="1400" baseline="-25000" dirty="0"/>
          </a:p>
        </p:txBody>
      </p:sp>
      <p:sp>
        <p:nvSpPr>
          <p:cNvPr id="5" name="Vývojový diagram: alternativní postup 4"/>
          <p:cNvSpPr/>
          <p:nvPr/>
        </p:nvSpPr>
        <p:spPr>
          <a:xfrm>
            <a:off x="4164594" y="751438"/>
            <a:ext cx="1378095" cy="3621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INIT</a:t>
            </a:r>
            <a:endParaRPr lang="cs-CZ" dirty="0"/>
          </a:p>
        </p:txBody>
      </p:sp>
      <p:sp>
        <p:nvSpPr>
          <p:cNvPr id="6" name="Vývojový diagram: postup 5"/>
          <p:cNvSpPr/>
          <p:nvPr/>
        </p:nvSpPr>
        <p:spPr>
          <a:xfrm>
            <a:off x="3625190" y="1955549"/>
            <a:ext cx="2064190" cy="4707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err="1"/>
              <a:t>ksi</a:t>
            </a:r>
            <a:r>
              <a:rPr lang="cs-CZ" sz="1400" dirty="0"/>
              <a:t>=</a:t>
            </a:r>
            <a:r>
              <a:rPr lang="cs-CZ" sz="1400" dirty="0" err="1"/>
              <a:t>linspace</a:t>
            </a:r>
            <a:r>
              <a:rPr lang="cs-CZ" sz="1400" dirty="0"/>
              <a:t>(0,2,nx);</a:t>
            </a:r>
          </a:p>
          <a:p>
            <a:pPr algn="ctr"/>
            <a:r>
              <a:rPr lang="cs-CZ" sz="1400" dirty="0" err="1"/>
              <a:t>eta</a:t>
            </a:r>
            <a:r>
              <a:rPr lang="cs-CZ" sz="1400" dirty="0"/>
              <a:t>=</a:t>
            </a:r>
            <a:r>
              <a:rPr lang="cs-CZ" sz="1400" dirty="0" err="1"/>
              <a:t>linspace</a:t>
            </a:r>
            <a:r>
              <a:rPr lang="cs-CZ" sz="1400" dirty="0"/>
              <a:t>(0,1,ny);</a:t>
            </a:r>
          </a:p>
        </p:txBody>
      </p:sp>
      <p:sp>
        <p:nvSpPr>
          <p:cNvPr id="8" name="Vývojový diagram: příprava 7"/>
          <p:cNvSpPr/>
          <p:nvPr/>
        </p:nvSpPr>
        <p:spPr>
          <a:xfrm>
            <a:off x="3856776" y="2779414"/>
            <a:ext cx="1910281" cy="33497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i</a:t>
            </a:r>
            <a:r>
              <a:rPr lang="en-US" sz="1400" dirty="0" smtClean="0"/>
              <a:t>=1,2..N</a:t>
            </a:r>
            <a:r>
              <a:rPr lang="en-US" sz="1400" baseline="-25000" dirty="0" smtClean="0"/>
              <a:t>x</a:t>
            </a:r>
            <a:endParaRPr lang="cs-CZ" sz="1400" baseline="-25000" dirty="0"/>
          </a:p>
        </p:txBody>
      </p:sp>
      <p:sp>
        <p:nvSpPr>
          <p:cNvPr id="17" name="Vývojový diagram: příprava 16"/>
          <p:cNvSpPr/>
          <p:nvPr/>
        </p:nvSpPr>
        <p:spPr>
          <a:xfrm>
            <a:off x="3911097" y="3248938"/>
            <a:ext cx="1910281" cy="33497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J=1,2..N</a:t>
            </a:r>
            <a:r>
              <a:rPr lang="en-US" sz="1400" baseline="-25000" dirty="0"/>
              <a:t>y</a:t>
            </a:r>
            <a:endParaRPr lang="cs-CZ" sz="1400" baseline="-25000" dirty="0"/>
          </a:p>
        </p:txBody>
      </p:sp>
      <mc:AlternateContent xmlns:mc="http://schemas.openxmlformats.org/markup-compatibility/2006" xmlns:a14="http://schemas.microsoft.com/office/drawing/2010/main">
        <mc:Choice Requires="a14">
          <p:sp>
            <p:nvSpPr>
              <p:cNvPr id="9" name="Obdélník 8"/>
              <p:cNvSpPr/>
              <p:nvPr/>
            </p:nvSpPr>
            <p:spPr>
              <a:xfrm>
                <a:off x="2735055" y="3789914"/>
                <a:ext cx="1824666" cy="276999"/>
              </a:xfrm>
              <a:prstGeom prst="rect">
                <a:avLst/>
              </a:prstGeom>
              <a:ln>
                <a:noFill/>
              </a:ln>
            </p:spPr>
            <p:txBody>
              <a:bodyPr wrap="none">
                <a:spAutoFit/>
              </a:bodyPr>
              <a:lstStyle/>
              <a:p>
                <a:pPr lvl="0"/>
                <a14:m>
                  <m:oMathPara xmlns:m="http://schemas.openxmlformats.org/officeDocument/2006/math">
                    <m:oMathParaPr>
                      <m:jc m:val="centerGroup"/>
                    </m:oMathParaPr>
                    <m:oMath xmlns:m="http://schemas.openxmlformats.org/officeDocument/2006/math">
                      <m:r>
                        <a:rPr lang="en-US" sz="1200" i="1">
                          <a:solidFill>
                            <a:prstClr val="black"/>
                          </a:solidFill>
                          <a:latin typeface="Cambria Math" panose="02040503050406030204" pitchFamily="18" charset="0"/>
                        </a:rPr>
                        <m:t>𝑦</m:t>
                      </m:r>
                      <m:r>
                        <a:rPr lang="en-US" sz="1200" i="1" baseline="-25000">
                          <a:solidFill>
                            <a:prstClr val="black"/>
                          </a:solidFill>
                          <a:latin typeface="Cambria Math"/>
                        </a:rPr>
                        <m:t>𝑖</m:t>
                      </m:r>
                      <m:r>
                        <a:rPr lang="en-US" sz="1200" i="1" baseline="-25000">
                          <a:solidFill>
                            <a:prstClr val="black"/>
                          </a:solidFill>
                          <a:latin typeface="Cambria Math"/>
                        </a:rPr>
                        <m:t>,</m:t>
                      </m:r>
                      <m:r>
                        <a:rPr lang="en-US" sz="1200" i="1" baseline="-25000">
                          <a:solidFill>
                            <a:prstClr val="black"/>
                          </a:solidFill>
                          <a:latin typeface="Cambria Math"/>
                        </a:rPr>
                        <m:t>𝑗</m:t>
                      </m:r>
                      <m:r>
                        <a:rPr lang="en-US" sz="1200" i="1">
                          <a:solidFill>
                            <a:prstClr val="black"/>
                          </a:solidFill>
                          <a:latin typeface="Cambria Math" panose="02040503050406030204" pitchFamily="18" charset="0"/>
                        </a:rPr>
                        <m:t>=</m:t>
                      </m:r>
                      <m:r>
                        <a:rPr lang="en-US" sz="1200" i="1">
                          <a:solidFill>
                            <a:prstClr val="black"/>
                          </a:solidFill>
                          <a:latin typeface="Cambria Math" panose="02040503050406030204" pitchFamily="18" charset="0"/>
                        </a:rPr>
                        <m:t>𝐻</m:t>
                      </m:r>
                      <m:r>
                        <a:rPr lang="en-US" sz="1200" i="1">
                          <a:solidFill>
                            <a:prstClr val="black"/>
                          </a:solidFill>
                          <a:latin typeface="Cambria Math" panose="02040503050406030204" pitchFamily="18" charset="0"/>
                          <a:sym typeface="Symbol" panose="05050102010706020507" pitchFamily="18" charset="2"/>
                        </a:rPr>
                        <m:t></m:t>
                      </m:r>
                      <m:r>
                        <a:rPr lang="en-US" sz="1200" i="1">
                          <a:solidFill>
                            <a:prstClr val="black"/>
                          </a:solidFill>
                          <a:latin typeface="Cambria Math" panose="02040503050406030204" pitchFamily="18" charset="0"/>
                        </a:rPr>
                        <m:t>(1</m:t>
                      </m:r>
                      <m:r>
                        <a:rPr lang="en-US" sz="1200" i="1">
                          <a:solidFill>
                            <a:prstClr val="black"/>
                          </a:solidFill>
                          <a:latin typeface="Cambria Math"/>
                        </a:rPr>
                        <m:t>−(1−</m:t>
                      </m:r>
                      <m:r>
                        <a:rPr lang="en-US" sz="1200" i="1">
                          <a:solidFill>
                            <a:prstClr val="black"/>
                          </a:solidFill>
                          <a:latin typeface="Cambria Math" panose="02040503050406030204" pitchFamily="18" charset="0"/>
                          <a:sym typeface="Symbol" panose="05050102010706020507" pitchFamily="18" charset="2"/>
                        </a:rPr>
                        <m:t></m:t>
                      </m:r>
                      <m:r>
                        <a:rPr lang="en-US" sz="1200" i="1">
                          <a:solidFill>
                            <a:prstClr val="black"/>
                          </a:solidFill>
                          <a:latin typeface="Cambria Math"/>
                          <a:sym typeface="Symbol" panose="05050102010706020507" pitchFamily="18" charset="2"/>
                        </a:rPr>
                        <m:t>)</m:t>
                      </m:r>
                      <m:r>
                        <a:rPr lang="en-US" sz="1200" i="1">
                          <a:solidFill>
                            <a:prstClr val="black"/>
                          </a:solidFill>
                          <a:latin typeface="Cambria Math" panose="02040503050406030204" pitchFamily="18" charset="0"/>
                          <a:sym typeface="Symbol" panose="05050102010706020507" pitchFamily="18" charset="2"/>
                        </a:rPr>
                        <m:t>𝐸</m:t>
                      </m:r>
                      <m:r>
                        <a:rPr lang="en-US" sz="1200" i="1">
                          <a:solidFill>
                            <a:prstClr val="black"/>
                          </a:solidFill>
                          <a:latin typeface="Cambria Math" panose="02040503050406030204" pitchFamily="18" charset="0"/>
                          <a:sym typeface="Symbol" panose="05050102010706020507" pitchFamily="18" charset="2"/>
                        </a:rPr>
                        <m:t>)</m:t>
                      </m:r>
                    </m:oMath>
                  </m:oMathPara>
                </a14:m>
                <a:endParaRPr lang="en-US" sz="1200" dirty="0">
                  <a:solidFill>
                    <a:prstClr val="black"/>
                  </a:solidFill>
                </a:endParaRPr>
              </a:p>
            </p:txBody>
          </p:sp>
        </mc:Choice>
        <mc:Fallback xmlns="">
          <p:sp>
            <p:nvSpPr>
              <p:cNvPr id="9" name="Obdélník 8"/>
              <p:cNvSpPr>
                <a:spLocks noRot="1" noChangeAspect="1" noMove="1" noResize="1" noEditPoints="1" noAdjustHandles="1" noChangeArrowheads="1" noChangeShapeType="1" noTextEdit="1"/>
              </p:cNvSpPr>
              <p:nvPr/>
            </p:nvSpPr>
            <p:spPr>
              <a:xfrm>
                <a:off x="2735055" y="3789914"/>
                <a:ext cx="1824666" cy="276999"/>
              </a:xfrm>
              <a:prstGeom prst="rect">
                <a:avLst/>
              </a:prstGeom>
              <a:blipFill rotWithShape="1">
                <a:blip r:embed="rId4"/>
                <a:stretch>
                  <a:fillRect b="-11111"/>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0" name="TextovéPole 19"/>
              <p:cNvSpPr txBox="1"/>
              <p:nvPr/>
            </p:nvSpPr>
            <p:spPr>
              <a:xfrm>
                <a:off x="2401557" y="4134584"/>
                <a:ext cx="2012795" cy="403316"/>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i="1" smtClean="0">
                              <a:latin typeface="Cambria Math" panose="02040503050406030204" pitchFamily="18" charset="0"/>
                            </a:rPr>
                            <m:t>𝜕</m:t>
                          </m:r>
                          <m:r>
                            <a:rPr lang="en-US" sz="1200" i="1" smtClean="0">
                              <a:latin typeface="Cambria Math" panose="02040503050406030204" pitchFamily="18" charset="0"/>
                              <a:sym typeface="Symbol" panose="05050102010706020507" pitchFamily="18" charset="2"/>
                            </a:rPr>
                            <m:t></m:t>
                          </m:r>
                        </m:num>
                        <m:den>
                          <m:r>
                            <a:rPr lang="en-US" sz="1200" i="1" smtClean="0">
                              <a:latin typeface="Cambria Math" panose="02040503050406030204" pitchFamily="18" charset="0"/>
                            </a:rPr>
                            <m:t>𝜕</m:t>
                          </m:r>
                          <m:r>
                            <a:rPr lang="en-US" sz="1200" i="1" smtClean="0">
                              <a:latin typeface="Cambria Math" panose="02040503050406030204" pitchFamily="18" charset="0"/>
                            </a:rPr>
                            <m:t>𝑥</m:t>
                          </m:r>
                        </m:den>
                      </m:f>
                      <m:r>
                        <a:rPr lang="en-US" sz="1200" i="1">
                          <a:latin typeface="Cambria Math"/>
                        </a:rPr>
                        <m:t>|</m:t>
                      </m:r>
                      <m:r>
                        <a:rPr lang="en-US" sz="1200" i="1" baseline="-25000">
                          <a:latin typeface="Cambria Math"/>
                        </a:rPr>
                        <m:t>𝑖</m:t>
                      </m:r>
                      <m:r>
                        <a:rPr lang="en-US" sz="1200" i="1" baseline="-25000">
                          <a:latin typeface="Cambria Math"/>
                        </a:rPr>
                        <m:t>,</m:t>
                      </m:r>
                      <m:r>
                        <a:rPr lang="en-US" sz="1200" i="1" baseline="-25000">
                          <a:latin typeface="Cambria Math"/>
                        </a:rPr>
                        <m:t>𝑗</m:t>
                      </m:r>
                      <m:r>
                        <a:rPr lang="en-US" sz="1200" b="0" i="1" smtClean="0">
                          <a:latin typeface="Cambria Math" panose="02040503050406030204" pitchFamily="18" charset="0"/>
                        </a:rPr>
                        <m:t>=</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2</m:t>
                          </m:r>
                          <m:r>
                            <a:rPr lang="en-US" sz="1200" b="0" i="1" smtClean="0">
                              <a:latin typeface="Cambria Math" panose="02040503050406030204" pitchFamily="18" charset="0"/>
                            </a:rPr>
                            <m:t>𝐸</m:t>
                          </m:r>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sym typeface="Symbol" panose="05050102010706020507" pitchFamily="18" charset="2"/>
                                </a:rPr>
                                <m:t></m:t>
                              </m:r>
                            </m:e>
                            <m:sup>
                              <m:r>
                                <a:rPr lang="en-US" sz="1200" b="0" i="1" smtClean="0">
                                  <a:latin typeface="Cambria Math" panose="02040503050406030204" pitchFamily="18" charset="0"/>
                                </a:rPr>
                                <m:t>2</m:t>
                              </m:r>
                            </m:sup>
                          </m:sSup>
                          <m:r>
                            <a:rPr lang="en-US" sz="1200" b="0" i="1" smtClean="0">
                              <a:latin typeface="Cambria Math" panose="02040503050406030204" pitchFamily="18" charset="0"/>
                              <a:sym typeface="Symbol" panose="05050102010706020507" pitchFamily="18" charset="2"/>
                            </a:rPr>
                            <m:t>(1−)</m:t>
                          </m:r>
                          <m:r>
                            <a:rPr lang="en-US" sz="1200" b="0" i="1" smtClean="0">
                              <a:latin typeface="Cambria Math"/>
                              <a:sym typeface="Symbol" panose="05050102010706020507" pitchFamily="18" charset="2"/>
                            </a:rPr>
                            <m:t>(1−</m:t>
                          </m:r>
                          <m:r>
                            <a:rPr lang="en-US" sz="1200" b="0" i="1" smtClean="0">
                              <a:latin typeface="Cambria Math"/>
                              <a:ea typeface="Cambria Math"/>
                              <a:sym typeface="Symbol" panose="05050102010706020507" pitchFamily="18" charset="2"/>
                            </a:rPr>
                            <m:t>𝜅</m:t>
                          </m:r>
                          <m:r>
                            <a:rPr lang="en-US" sz="1200" b="0" i="1" smtClean="0">
                              <a:latin typeface="Cambria Math"/>
                              <a:ea typeface="Cambria Math"/>
                              <a:sym typeface="Symbol" panose="05050102010706020507" pitchFamily="18" charset="2"/>
                            </a:rPr>
                            <m:t>)</m:t>
                          </m:r>
                        </m:num>
                        <m:den>
                          <m:r>
                            <a:rPr lang="en-US" sz="1200" b="0" i="1" smtClean="0">
                              <a:latin typeface="Cambria Math" panose="02040503050406030204" pitchFamily="18" charset="0"/>
                            </a:rPr>
                            <m:t>(1</m:t>
                          </m:r>
                          <m:r>
                            <a:rPr lang="en-US" sz="1200" b="0" i="1" smtClean="0">
                              <a:latin typeface="Cambria Math"/>
                            </a:rPr>
                            <m:t>−(1−</m:t>
                          </m:r>
                          <m:r>
                            <a:rPr lang="en-US" sz="1200" b="0" i="1" smtClean="0">
                              <a:latin typeface="Cambria Math" panose="02040503050406030204" pitchFamily="18" charset="0"/>
                              <a:sym typeface="Symbol" panose="05050102010706020507" pitchFamily="18" charset="2"/>
                            </a:rPr>
                            <m:t></m:t>
                          </m:r>
                          <m:r>
                            <a:rPr lang="en-US" sz="1200" b="0" i="1" smtClean="0">
                              <a:latin typeface="Cambria Math"/>
                              <a:sym typeface="Symbol" panose="05050102010706020507" pitchFamily="18" charset="2"/>
                            </a:rPr>
                            <m:t>)</m:t>
                          </m:r>
                          <m:r>
                            <a:rPr lang="en-US" sz="1200" b="0" i="1" smtClean="0">
                              <a:latin typeface="Cambria Math" panose="02040503050406030204" pitchFamily="18" charset="0"/>
                              <a:sym typeface="Symbol" panose="05050102010706020507" pitchFamily="18" charset="2"/>
                            </a:rPr>
                            <m:t>𝐸</m:t>
                          </m:r>
                          <m:r>
                            <a:rPr lang="en-US" sz="1200" b="0" i="1" smtClean="0">
                              <a:latin typeface="Cambria Math" panose="02040503050406030204" pitchFamily="18" charset="0"/>
                              <a:sym typeface="Symbol" panose="05050102010706020507" pitchFamily="18" charset="2"/>
                            </a:rPr>
                            <m:t>) </m:t>
                          </m:r>
                          <m:sSub>
                            <m:sSubPr>
                              <m:ctrlPr>
                                <a:rPr lang="en-US" sz="1200" b="0" i="1" smtClean="0">
                                  <a:latin typeface="Cambria Math" panose="02040503050406030204" pitchFamily="18" charset="0"/>
                                  <a:sym typeface="Symbol" panose="05050102010706020507" pitchFamily="18" charset="2"/>
                                </a:rPr>
                              </m:ctrlPr>
                            </m:sSubPr>
                            <m:e>
                              <m:r>
                                <a:rPr lang="en-US" sz="1200" b="0" i="1" smtClean="0">
                                  <a:latin typeface="Cambria Math" panose="02040503050406030204" pitchFamily="18" charset="0"/>
                                  <a:sym typeface="Symbol" panose="05050102010706020507" pitchFamily="18" charset="2"/>
                                </a:rPr>
                                <m:t>𝐿</m:t>
                              </m:r>
                            </m:e>
                            <m:sub>
                              <m:r>
                                <a:rPr lang="en-US" sz="1200" b="0" i="1" smtClean="0">
                                  <a:latin typeface="Cambria Math" panose="02040503050406030204" pitchFamily="18" charset="0"/>
                                  <a:sym typeface="Symbol" panose="05050102010706020507" pitchFamily="18" charset="2"/>
                                </a:rPr>
                                <m:t>𝑘</m:t>
                              </m:r>
                            </m:sub>
                          </m:sSub>
                        </m:den>
                      </m:f>
                    </m:oMath>
                  </m:oMathPara>
                </a14:m>
                <a:endParaRPr lang="en-US" sz="1200" dirty="0"/>
              </a:p>
            </p:txBody>
          </p:sp>
        </mc:Choice>
        <mc:Fallback xmlns="">
          <p:sp>
            <p:nvSpPr>
              <p:cNvPr id="20" name="TextovéPole 19"/>
              <p:cNvSpPr txBox="1">
                <a:spLocks noRot="1" noChangeAspect="1" noMove="1" noResize="1" noEditPoints="1" noAdjustHandles="1" noChangeArrowheads="1" noChangeShapeType="1" noTextEdit="1"/>
              </p:cNvSpPr>
              <p:nvPr/>
            </p:nvSpPr>
            <p:spPr>
              <a:xfrm>
                <a:off x="2401557" y="4134584"/>
                <a:ext cx="2012795" cy="403316"/>
              </a:xfrm>
              <a:prstGeom prst="rect">
                <a:avLst/>
              </a:prstGeom>
              <a:blipFill rotWithShape="1">
                <a:blip r:embed="rId5"/>
                <a:stretch>
                  <a:fillRect l="-1515" r="-2121" b="-1969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TextovéPole 20"/>
              <p:cNvSpPr txBox="1"/>
              <p:nvPr/>
            </p:nvSpPr>
            <p:spPr>
              <a:xfrm>
                <a:off x="4831325" y="4205528"/>
                <a:ext cx="1716111" cy="383888"/>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i="1" smtClean="0">
                              <a:latin typeface="Cambria Math" panose="02040503050406030204" pitchFamily="18" charset="0"/>
                            </a:rPr>
                            <m:t>𝜕</m:t>
                          </m:r>
                          <m:r>
                            <a:rPr lang="en-US" sz="1200" i="1" smtClean="0">
                              <a:latin typeface="Cambria Math" panose="02040503050406030204" pitchFamily="18" charset="0"/>
                              <a:sym typeface="Symbol" panose="05050102010706020507" pitchFamily="18" charset="2"/>
                            </a:rPr>
                            <m:t></m:t>
                          </m:r>
                        </m:num>
                        <m:den>
                          <m:r>
                            <a:rPr lang="en-US" sz="1200" i="1" smtClean="0">
                              <a:latin typeface="Cambria Math" panose="02040503050406030204" pitchFamily="18" charset="0"/>
                            </a:rPr>
                            <m:t>𝜕</m:t>
                          </m:r>
                          <m:r>
                            <a:rPr lang="en-US" sz="1200" b="0" i="1" smtClean="0">
                              <a:latin typeface="Cambria Math" panose="02040503050406030204" pitchFamily="18" charset="0"/>
                            </a:rPr>
                            <m:t>𝑦</m:t>
                          </m:r>
                        </m:den>
                      </m:f>
                      <m:r>
                        <a:rPr lang="en-US" sz="1200" i="1">
                          <a:latin typeface="Cambria Math"/>
                        </a:rPr>
                        <m:t>|</m:t>
                      </m:r>
                      <m:r>
                        <a:rPr lang="en-US" sz="1200" i="1" baseline="-25000">
                          <a:latin typeface="Cambria Math"/>
                        </a:rPr>
                        <m:t>𝑖</m:t>
                      </m:r>
                      <m:r>
                        <a:rPr lang="en-US" sz="1200" i="1" baseline="-25000">
                          <a:latin typeface="Cambria Math"/>
                        </a:rPr>
                        <m:t>,</m:t>
                      </m:r>
                      <m:r>
                        <a:rPr lang="en-US" sz="1200" i="1" baseline="-25000">
                          <a:latin typeface="Cambria Math"/>
                        </a:rPr>
                        <m:t>𝑗</m:t>
                      </m:r>
                      <m:r>
                        <a:rPr lang="en-US" sz="1200" b="0" i="1" smtClean="0">
                          <a:latin typeface="Cambria Math" panose="02040503050406030204" pitchFamily="18" charset="0"/>
                        </a:rPr>
                        <m:t>=</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1</m:t>
                          </m:r>
                        </m:num>
                        <m:den>
                          <m:d>
                            <m:dPr>
                              <m:ctrlPr>
                                <a:rPr lang="en-US" sz="1200" b="0" i="1" smtClean="0">
                                  <a:latin typeface="Cambria Math" panose="02040503050406030204" pitchFamily="18" charset="0"/>
                                </a:rPr>
                              </m:ctrlPr>
                            </m:dPr>
                            <m:e>
                              <m:r>
                                <a:rPr lang="en-US" sz="1200" b="0" i="1" smtClean="0">
                                  <a:latin typeface="Cambria Math" panose="02040503050406030204" pitchFamily="18" charset="0"/>
                                </a:rPr>
                                <m:t>1</m:t>
                              </m:r>
                              <m:r>
                                <a:rPr lang="en-US" sz="1200" b="0" i="1" smtClean="0">
                                  <a:latin typeface="Cambria Math"/>
                                </a:rPr>
                                <m:t>−(1−</m:t>
                              </m:r>
                              <m:r>
                                <a:rPr lang="en-US" sz="1200" b="0" i="1" smtClean="0">
                                  <a:latin typeface="Cambria Math" panose="02040503050406030204" pitchFamily="18" charset="0"/>
                                  <a:sym typeface="Symbol" panose="05050102010706020507" pitchFamily="18" charset="2"/>
                                </a:rPr>
                                <m:t></m:t>
                              </m:r>
                              <m:r>
                                <a:rPr lang="en-US" sz="1200" b="0" i="1" smtClean="0">
                                  <a:latin typeface="Cambria Math"/>
                                  <a:sym typeface="Symbol" panose="05050102010706020507" pitchFamily="18" charset="2"/>
                                </a:rPr>
                                <m:t>)</m:t>
                              </m:r>
                              <m:r>
                                <a:rPr lang="en-US" sz="1200" b="0" i="1" smtClean="0">
                                  <a:latin typeface="Cambria Math" panose="02040503050406030204" pitchFamily="18" charset="0"/>
                                  <a:sym typeface="Symbol" panose="05050102010706020507" pitchFamily="18" charset="2"/>
                                </a:rPr>
                                <m:t>𝐸</m:t>
                              </m:r>
                            </m:e>
                          </m:d>
                          <m:r>
                            <a:rPr lang="en-US" sz="1200" b="0" i="1" smtClean="0">
                              <a:latin typeface="Cambria Math" panose="02040503050406030204" pitchFamily="18" charset="0"/>
                              <a:sym typeface="Symbol" panose="05050102010706020507" pitchFamily="18" charset="2"/>
                            </a:rPr>
                            <m:t>𝐻</m:t>
                          </m:r>
                        </m:den>
                      </m:f>
                    </m:oMath>
                  </m:oMathPara>
                </a14:m>
                <a:endParaRPr lang="en-US" sz="1200" dirty="0"/>
              </a:p>
            </p:txBody>
          </p:sp>
        </mc:Choice>
        <mc:Fallback xmlns="">
          <p:sp>
            <p:nvSpPr>
              <p:cNvPr id="21" name="TextovéPole 20"/>
              <p:cNvSpPr txBox="1">
                <a:spLocks noRot="1" noChangeAspect="1" noMove="1" noResize="1" noEditPoints="1" noAdjustHandles="1" noChangeArrowheads="1" noChangeShapeType="1" noTextEdit="1"/>
              </p:cNvSpPr>
              <p:nvPr/>
            </p:nvSpPr>
            <p:spPr>
              <a:xfrm>
                <a:off x="4831325" y="4205528"/>
                <a:ext cx="1716111" cy="383888"/>
              </a:xfrm>
              <a:prstGeom prst="rect">
                <a:avLst/>
              </a:prstGeom>
              <a:blipFill rotWithShape="1">
                <a:blip r:embed="rId6"/>
                <a:stretch>
                  <a:fillRect l="-1779" t="-3175" r="-1423" b="-19048"/>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0" name="Obdélník 9"/>
              <p:cNvSpPr/>
              <p:nvPr/>
            </p:nvSpPr>
            <p:spPr>
              <a:xfrm>
                <a:off x="4699657" y="3799313"/>
                <a:ext cx="781688"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𝑥</m:t>
                      </m:r>
                      <m:r>
                        <a:rPr lang="en-US" sz="1200" b="0" i="1" baseline="-25000" smtClean="0">
                          <a:latin typeface="Cambria Math"/>
                        </a:rPr>
                        <m:t>𝑖</m:t>
                      </m:r>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𝐿</m:t>
                          </m:r>
                        </m:e>
                        <m:sub>
                          <m:r>
                            <a:rPr lang="en-US" sz="1200" i="1">
                              <a:latin typeface="Cambria Math" panose="02040503050406030204" pitchFamily="18" charset="0"/>
                            </a:rPr>
                            <m:t>𝑘</m:t>
                          </m:r>
                        </m:sub>
                      </m:sSub>
                      <m:r>
                        <a:rPr lang="en-US" sz="1200" i="1">
                          <a:latin typeface="Cambria Math" panose="02040503050406030204" pitchFamily="18" charset="0"/>
                          <a:sym typeface="Symbol" panose="05050102010706020507" pitchFamily="18" charset="2"/>
                        </a:rPr>
                        <m:t></m:t>
                      </m:r>
                    </m:oMath>
                  </m:oMathPara>
                </a14:m>
                <a:endParaRPr lang="en-US" sz="1200" dirty="0"/>
              </a:p>
            </p:txBody>
          </p:sp>
        </mc:Choice>
        <mc:Fallback xmlns="">
          <p:sp>
            <p:nvSpPr>
              <p:cNvPr id="10" name="Obdélník 9"/>
              <p:cNvSpPr>
                <a:spLocks noRot="1" noChangeAspect="1" noMove="1" noResize="1" noEditPoints="1" noAdjustHandles="1" noChangeArrowheads="1" noChangeShapeType="1" noTextEdit="1"/>
              </p:cNvSpPr>
              <p:nvPr/>
            </p:nvSpPr>
            <p:spPr>
              <a:xfrm>
                <a:off x="4699657" y="3799313"/>
                <a:ext cx="781688" cy="276999"/>
              </a:xfrm>
              <a:prstGeom prst="rect">
                <a:avLst/>
              </a:prstGeom>
              <a:blipFill rotWithShape="1">
                <a:blip r:embed="rId7"/>
                <a:stretch>
                  <a:fillRect b="-4348"/>
                </a:stretch>
              </a:blipFill>
            </p:spPr>
            <p:txBody>
              <a:bodyPr/>
              <a:lstStyle/>
              <a:p>
                <a:r>
                  <a:rPr lang="cs-CZ">
                    <a:noFill/>
                  </a:rPr>
                  <a:t> </a:t>
                </a:r>
              </a:p>
            </p:txBody>
          </p:sp>
        </mc:Fallback>
      </mc:AlternateContent>
      <p:sp>
        <p:nvSpPr>
          <p:cNvPr id="12" name="Vývojový diagram: příprava 11"/>
          <p:cNvSpPr/>
          <p:nvPr/>
        </p:nvSpPr>
        <p:spPr>
          <a:xfrm>
            <a:off x="4043095" y="5287224"/>
            <a:ext cx="1778283" cy="30781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Vývojový diagram: příprava 24"/>
          <p:cNvSpPr/>
          <p:nvPr/>
        </p:nvSpPr>
        <p:spPr>
          <a:xfrm>
            <a:off x="4047621" y="5910405"/>
            <a:ext cx="1778283" cy="30781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Volný tvar 12"/>
          <p:cNvSpPr/>
          <p:nvPr/>
        </p:nvSpPr>
        <p:spPr>
          <a:xfrm>
            <a:off x="1865014" y="3416427"/>
            <a:ext cx="2190938" cy="2033759"/>
          </a:xfrm>
          <a:custGeom>
            <a:avLst/>
            <a:gdLst>
              <a:gd name="connsiteX0" fmla="*/ 2190938 w 2190938"/>
              <a:gd name="connsiteY0" fmla="*/ 1973655 h 1973655"/>
              <a:gd name="connsiteX1" fmla="*/ 0 w 2190938"/>
              <a:gd name="connsiteY1" fmla="*/ 1964602 h 1973655"/>
              <a:gd name="connsiteX2" fmla="*/ 0 w 2190938"/>
              <a:gd name="connsiteY2" fmla="*/ 9053 h 1973655"/>
              <a:gd name="connsiteX3" fmla="*/ 2082297 w 2190938"/>
              <a:gd name="connsiteY3" fmla="*/ 0 h 1973655"/>
              <a:gd name="connsiteX4" fmla="*/ 2082297 w 2190938"/>
              <a:gd name="connsiteY4" fmla="*/ 0 h 197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938" h="1973655">
                <a:moveTo>
                  <a:pt x="2190938" y="1973655"/>
                </a:moveTo>
                <a:lnTo>
                  <a:pt x="0" y="1964602"/>
                </a:lnTo>
                <a:lnTo>
                  <a:pt x="0" y="9053"/>
                </a:lnTo>
                <a:lnTo>
                  <a:pt x="2082297" y="0"/>
                </a:lnTo>
                <a:lnTo>
                  <a:pt x="2082297" y="0"/>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Volný tvar 26"/>
          <p:cNvSpPr/>
          <p:nvPr/>
        </p:nvSpPr>
        <p:spPr>
          <a:xfrm>
            <a:off x="1520982" y="2946903"/>
            <a:ext cx="2534970" cy="3124957"/>
          </a:xfrm>
          <a:custGeom>
            <a:avLst/>
            <a:gdLst>
              <a:gd name="connsiteX0" fmla="*/ 2190938 w 2190938"/>
              <a:gd name="connsiteY0" fmla="*/ 1973655 h 1973655"/>
              <a:gd name="connsiteX1" fmla="*/ 0 w 2190938"/>
              <a:gd name="connsiteY1" fmla="*/ 1964602 h 1973655"/>
              <a:gd name="connsiteX2" fmla="*/ 0 w 2190938"/>
              <a:gd name="connsiteY2" fmla="*/ 9053 h 1973655"/>
              <a:gd name="connsiteX3" fmla="*/ 2082297 w 2190938"/>
              <a:gd name="connsiteY3" fmla="*/ 0 h 1973655"/>
              <a:gd name="connsiteX4" fmla="*/ 2082297 w 2190938"/>
              <a:gd name="connsiteY4" fmla="*/ 0 h 197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938" h="1973655">
                <a:moveTo>
                  <a:pt x="2190938" y="1973655"/>
                </a:moveTo>
                <a:lnTo>
                  <a:pt x="0" y="1964602"/>
                </a:lnTo>
                <a:lnTo>
                  <a:pt x="0" y="9053"/>
                </a:lnTo>
                <a:lnTo>
                  <a:pt x="2082297" y="0"/>
                </a:lnTo>
                <a:lnTo>
                  <a:pt x="2082297" y="0"/>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4" name="Skupina 13"/>
          <p:cNvGrpSpPr/>
          <p:nvPr/>
        </p:nvGrpSpPr>
        <p:grpSpPr>
          <a:xfrm>
            <a:off x="10184645" y="619168"/>
            <a:ext cx="1832474" cy="3078785"/>
            <a:chOff x="10187831" y="859027"/>
            <a:chExt cx="1832474" cy="3078785"/>
          </a:xfrm>
        </p:grpSpPr>
        <p:cxnSp>
          <p:nvCxnSpPr>
            <p:cNvPr id="23" name="Přímá spojnice se šipkou 22"/>
            <p:cNvCxnSpPr>
              <a:stCxn id="24" idx="2"/>
            </p:cNvCxnSpPr>
            <p:nvPr/>
          </p:nvCxnSpPr>
          <p:spPr>
            <a:xfrm>
              <a:off x="11016219" y="1082022"/>
              <a:ext cx="3185" cy="2855790"/>
            </a:xfrm>
            <a:prstGeom prst="straightConnector1">
              <a:avLst/>
            </a:prstGeom>
            <a:solidFill>
              <a:schemeClr val="bg1"/>
            </a:solidFill>
            <a:ln>
              <a:tailEnd type="arrow"/>
            </a:ln>
          </p:spPr>
          <p:style>
            <a:lnRef idx="1">
              <a:schemeClr val="accent1"/>
            </a:lnRef>
            <a:fillRef idx="0">
              <a:schemeClr val="accent1"/>
            </a:fillRef>
            <a:effectRef idx="0">
              <a:schemeClr val="accent1"/>
            </a:effectRef>
            <a:fontRef idx="minor">
              <a:schemeClr val="tx1"/>
            </a:fontRef>
          </p:style>
        </p:cxnSp>
        <p:sp>
          <p:nvSpPr>
            <p:cNvPr id="24" name="Vývojový diagram: alternativní postup 23"/>
            <p:cNvSpPr/>
            <p:nvPr/>
          </p:nvSpPr>
          <p:spPr>
            <a:xfrm>
              <a:off x="10566669" y="859027"/>
              <a:ext cx="899100" cy="222995"/>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smtClean="0">
                  <a:solidFill>
                    <a:schemeClr val="tx1"/>
                  </a:solidFill>
                </a:rPr>
                <a:t>geometr</a:t>
              </a:r>
              <a:r>
                <a:rPr lang="en-US" sz="1000" dirty="0" smtClean="0">
                  <a:solidFill>
                    <a:schemeClr val="tx1"/>
                  </a:solidFill>
                </a:rPr>
                <a:t>y</a:t>
              </a:r>
              <a:endParaRPr lang="cs-CZ" sz="1000" dirty="0">
                <a:solidFill>
                  <a:schemeClr val="tx1"/>
                </a:solidFill>
              </a:endParaRPr>
            </a:p>
          </p:txBody>
        </p:sp>
        <p:sp>
          <p:nvSpPr>
            <p:cNvPr id="26" name="Vývojový diagram: postup 25"/>
            <p:cNvSpPr/>
            <p:nvPr/>
          </p:nvSpPr>
          <p:spPr>
            <a:xfrm>
              <a:off x="10194201" y="1166059"/>
              <a:ext cx="1822919"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Approximate profiles </a:t>
              </a:r>
              <a:r>
                <a:rPr lang="cs-CZ" sz="1000" dirty="0" err="1" smtClean="0">
                  <a:solidFill>
                    <a:schemeClr val="tx1"/>
                  </a:solidFill>
                </a:rPr>
                <a:t>u,v</a:t>
              </a:r>
              <a:r>
                <a:rPr lang="cs-CZ" sz="1000" dirty="0" smtClean="0">
                  <a:solidFill>
                    <a:schemeClr val="tx1"/>
                  </a:solidFill>
                </a:rPr>
                <a:t>, </a:t>
              </a:r>
              <a:r>
                <a:rPr lang="cs-CZ" sz="1000" dirty="0" smtClean="0">
                  <a:solidFill>
                    <a:schemeClr val="tx1"/>
                  </a:solidFill>
                  <a:sym typeface="Symbol" panose="05050102010706020507" pitchFamily="18" charset="2"/>
                </a:rPr>
                <a:t>,</a:t>
              </a:r>
              <a:r>
                <a:rPr lang="cs-CZ" sz="1000" dirty="0" smtClean="0">
                  <a:solidFill>
                    <a:schemeClr val="tx1"/>
                  </a:solidFill>
                </a:rPr>
                <a:t> </a:t>
              </a:r>
              <a:r>
                <a:rPr lang="cs-CZ" sz="1000" dirty="0" smtClean="0">
                  <a:solidFill>
                    <a:schemeClr val="tx1"/>
                  </a:solidFill>
                  <a:sym typeface="Symbol" panose="05050102010706020507" pitchFamily="18" charset="2"/>
                </a:rPr>
                <a:t> </a:t>
              </a:r>
              <a:r>
                <a:rPr lang="en-US" sz="1000" dirty="0" smtClean="0">
                  <a:solidFill>
                    <a:schemeClr val="tx1"/>
                  </a:solidFill>
                </a:rPr>
                <a:t>for power law fluid</a:t>
              </a:r>
              <a:endParaRPr lang="cs-CZ" sz="1000" dirty="0">
                <a:solidFill>
                  <a:schemeClr val="tx1"/>
                </a:solidFill>
              </a:endParaRPr>
            </a:p>
          </p:txBody>
        </p:sp>
        <p:sp>
          <p:nvSpPr>
            <p:cNvPr id="28" name="Vývojový diagram: příprava 27"/>
            <p:cNvSpPr/>
            <p:nvPr/>
          </p:nvSpPr>
          <p:spPr>
            <a:xfrm>
              <a:off x="10536484" y="1542807"/>
              <a:ext cx="1140542" cy="206270"/>
            </a:xfrm>
            <a:prstGeom prst="flowChartPrepa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itera</a:t>
              </a:r>
              <a:r>
                <a:rPr lang="en-US" sz="1000" dirty="0" err="1" smtClean="0">
                  <a:solidFill>
                    <a:schemeClr val="tx1"/>
                  </a:solidFill>
                </a:rPr>
                <a:t>tion</a:t>
              </a:r>
              <a:endParaRPr lang="cs-CZ" sz="1000" baseline="-25000" dirty="0">
                <a:solidFill>
                  <a:schemeClr val="tx1"/>
                </a:solidFill>
              </a:endParaRPr>
            </a:p>
          </p:txBody>
        </p:sp>
        <p:sp>
          <p:nvSpPr>
            <p:cNvPr id="30" name="Volný tvar 29"/>
            <p:cNvSpPr/>
            <p:nvPr/>
          </p:nvSpPr>
          <p:spPr>
            <a:xfrm>
              <a:off x="10194202" y="1645944"/>
              <a:ext cx="439802" cy="1697768"/>
            </a:xfrm>
            <a:custGeom>
              <a:avLst/>
              <a:gdLst>
                <a:gd name="connsiteX0" fmla="*/ 2190938 w 2190938"/>
                <a:gd name="connsiteY0" fmla="*/ 1973655 h 1973655"/>
                <a:gd name="connsiteX1" fmla="*/ 0 w 2190938"/>
                <a:gd name="connsiteY1" fmla="*/ 1964602 h 1973655"/>
                <a:gd name="connsiteX2" fmla="*/ 0 w 2190938"/>
                <a:gd name="connsiteY2" fmla="*/ 9053 h 1973655"/>
                <a:gd name="connsiteX3" fmla="*/ 2082297 w 2190938"/>
                <a:gd name="connsiteY3" fmla="*/ 0 h 1973655"/>
                <a:gd name="connsiteX4" fmla="*/ 2082297 w 2190938"/>
                <a:gd name="connsiteY4" fmla="*/ 0 h 197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938" h="1973655">
                  <a:moveTo>
                    <a:pt x="2190938" y="1973655"/>
                  </a:moveTo>
                  <a:lnTo>
                    <a:pt x="0" y="1964602"/>
                  </a:lnTo>
                  <a:lnTo>
                    <a:pt x="0" y="9053"/>
                  </a:lnTo>
                  <a:lnTo>
                    <a:pt x="2082297" y="0"/>
                  </a:lnTo>
                  <a:lnTo>
                    <a:pt x="2082297" y="0"/>
                  </a:lnTo>
                </a:path>
              </a:pathLst>
            </a:custGeom>
            <a:solidFill>
              <a:schemeClr val="bg1"/>
            </a:solid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solidFill>
                  <a:schemeClr val="tx1"/>
                </a:solidFill>
              </a:endParaRPr>
            </a:p>
          </p:txBody>
        </p:sp>
        <p:sp>
          <p:nvSpPr>
            <p:cNvPr id="31" name="Vývojový diagram: postup 30"/>
            <p:cNvSpPr/>
            <p:nvPr/>
          </p:nvSpPr>
          <p:spPr>
            <a:xfrm>
              <a:off x="10299660" y="1833366"/>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Elastic</a:t>
              </a:r>
              <a:r>
                <a:rPr lang="en-US" sz="1000" dirty="0" smtClean="0">
                  <a:solidFill>
                    <a:schemeClr val="tx1"/>
                  </a:solidFill>
                </a:rPr>
                <a:t> stress</a:t>
              </a:r>
              <a:r>
                <a:rPr lang="cs-CZ" sz="1000" dirty="0" smtClean="0">
                  <a:solidFill>
                    <a:schemeClr val="tx1"/>
                  </a:solidFill>
                </a:rPr>
                <a:t> </a:t>
              </a:r>
              <a:r>
                <a:rPr lang="cs-CZ" sz="1000" dirty="0" err="1" smtClean="0">
                  <a:solidFill>
                    <a:schemeClr val="tx1"/>
                  </a:solidFill>
                </a:rPr>
                <a:t>sxx</a:t>
              </a:r>
              <a:r>
                <a:rPr lang="cs-CZ" sz="1000" dirty="0" smtClean="0">
                  <a:solidFill>
                    <a:schemeClr val="tx1"/>
                  </a:solidFill>
                </a:rPr>
                <a:t>, </a:t>
              </a:r>
              <a:r>
                <a:rPr lang="cs-CZ" sz="1000" dirty="0" err="1" smtClean="0">
                  <a:solidFill>
                    <a:schemeClr val="tx1"/>
                  </a:solidFill>
                </a:rPr>
                <a:t>syy</a:t>
              </a:r>
              <a:r>
                <a:rPr lang="cs-CZ" sz="1000" dirty="0" smtClean="0">
                  <a:solidFill>
                    <a:schemeClr val="tx1"/>
                  </a:solidFill>
                </a:rPr>
                <a:t>, </a:t>
              </a:r>
              <a:r>
                <a:rPr lang="cs-CZ" sz="1000" dirty="0" err="1" smtClean="0">
                  <a:solidFill>
                    <a:schemeClr val="tx1"/>
                  </a:solidFill>
                </a:rPr>
                <a:t>sxy</a:t>
              </a:r>
              <a:r>
                <a:rPr lang="cs-CZ" sz="1000" dirty="0" smtClean="0">
                  <a:solidFill>
                    <a:schemeClr val="tx1"/>
                  </a:solidFill>
                </a:rPr>
                <a:t> (</a:t>
              </a:r>
              <a:r>
                <a:rPr lang="cs-CZ" sz="1000" dirty="0" err="1" smtClean="0">
                  <a:solidFill>
                    <a:schemeClr val="tx1"/>
                  </a:solidFill>
                </a:rPr>
                <a:t>hyperbolic</a:t>
              </a:r>
              <a:r>
                <a:rPr lang="cs-CZ" sz="1000" dirty="0" smtClean="0">
                  <a:solidFill>
                    <a:schemeClr val="tx1"/>
                  </a:solidFill>
                </a:rPr>
                <a:t> MW)</a:t>
              </a:r>
              <a:endParaRPr lang="cs-CZ" sz="1000" dirty="0">
                <a:solidFill>
                  <a:schemeClr val="tx1"/>
                </a:solidFill>
              </a:endParaRPr>
            </a:p>
          </p:txBody>
        </p:sp>
        <p:sp>
          <p:nvSpPr>
            <p:cNvPr id="32" name="Vývojový diagram: postup 31"/>
            <p:cNvSpPr/>
            <p:nvPr/>
          </p:nvSpPr>
          <p:spPr>
            <a:xfrm>
              <a:off x="10302844" y="2188326"/>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Poisson</a:t>
              </a:r>
              <a:r>
                <a:rPr lang="en-US" sz="1000" dirty="0" smtClean="0">
                  <a:solidFill>
                    <a:schemeClr val="tx1"/>
                  </a:solidFill>
                </a:rPr>
                <a:t> equation for</a:t>
              </a:r>
              <a:r>
                <a:rPr lang="cs-CZ" sz="1000" dirty="0" smtClean="0">
                  <a:solidFill>
                    <a:schemeClr val="tx1"/>
                  </a:solidFill>
                </a:rPr>
                <a:t> </a:t>
              </a:r>
              <a:r>
                <a:rPr lang="cs-CZ" sz="1000" dirty="0" smtClean="0">
                  <a:solidFill>
                    <a:schemeClr val="tx1"/>
                  </a:solidFill>
                  <a:sym typeface="Symbol" panose="05050102010706020507" pitchFamily="18" charset="2"/>
                </a:rPr>
                <a:t></a:t>
              </a:r>
              <a:endParaRPr lang="cs-CZ" sz="1000" dirty="0">
                <a:solidFill>
                  <a:schemeClr val="tx1"/>
                </a:solidFill>
              </a:endParaRPr>
            </a:p>
          </p:txBody>
        </p:sp>
        <p:sp>
          <p:nvSpPr>
            <p:cNvPr id="33" name="Vývojový diagram: postup 32"/>
            <p:cNvSpPr/>
            <p:nvPr/>
          </p:nvSpPr>
          <p:spPr>
            <a:xfrm>
              <a:off x="10299658" y="2908214"/>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a:solidFill>
                    <a:schemeClr val="tx1"/>
                  </a:solidFill>
                </a:rPr>
                <a:t>Poisson</a:t>
              </a:r>
              <a:r>
                <a:rPr lang="en-US" sz="1000" dirty="0">
                  <a:solidFill>
                    <a:schemeClr val="tx1"/>
                  </a:solidFill>
                </a:rPr>
                <a:t> equation for</a:t>
              </a:r>
              <a:r>
                <a:rPr lang="cs-CZ" sz="1000" dirty="0">
                  <a:solidFill>
                    <a:schemeClr val="tx1"/>
                  </a:solidFill>
                </a:rPr>
                <a:t> </a:t>
              </a:r>
              <a:r>
                <a:rPr lang="cs-CZ" sz="1000" dirty="0" smtClean="0">
                  <a:solidFill>
                    <a:schemeClr val="tx1"/>
                  </a:solidFill>
                  <a:sym typeface="Symbol" panose="05050102010706020507" pitchFamily="18" charset="2"/>
                </a:rPr>
                <a:t></a:t>
              </a:r>
              <a:endParaRPr lang="cs-CZ" sz="1000" dirty="0">
                <a:solidFill>
                  <a:schemeClr val="tx1"/>
                </a:solidFill>
              </a:endParaRPr>
            </a:p>
          </p:txBody>
        </p:sp>
        <p:sp>
          <p:nvSpPr>
            <p:cNvPr id="34" name="Vývojový diagram: postup 33"/>
            <p:cNvSpPr/>
            <p:nvPr/>
          </p:nvSpPr>
          <p:spPr>
            <a:xfrm>
              <a:off x="10187831" y="3509419"/>
              <a:ext cx="1829288"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a:solidFill>
                    <a:schemeClr val="tx1"/>
                  </a:solidFill>
                </a:rPr>
                <a:t>Poisson</a:t>
              </a:r>
              <a:r>
                <a:rPr lang="en-US" sz="1000" dirty="0">
                  <a:solidFill>
                    <a:schemeClr val="tx1"/>
                  </a:solidFill>
                </a:rPr>
                <a:t> equation for</a:t>
              </a:r>
              <a:r>
                <a:rPr lang="cs-CZ" sz="1000" dirty="0">
                  <a:solidFill>
                    <a:schemeClr val="tx1"/>
                  </a:solidFill>
                </a:rPr>
                <a:t> </a:t>
              </a:r>
              <a:r>
                <a:rPr lang="en-US" sz="1000" dirty="0" smtClean="0">
                  <a:solidFill>
                    <a:schemeClr val="tx1"/>
                  </a:solidFill>
                </a:rPr>
                <a:t>pressure</a:t>
              </a:r>
              <a:r>
                <a:rPr lang="cs-CZ" sz="1000" dirty="0" smtClean="0">
                  <a:solidFill>
                    <a:schemeClr val="tx1"/>
                  </a:solidFill>
                  <a:sym typeface="Symbol" panose="05050102010706020507" pitchFamily="18" charset="2"/>
                </a:rPr>
                <a:t> p</a:t>
              </a:r>
              <a:endParaRPr lang="cs-CZ" sz="1000" dirty="0">
                <a:solidFill>
                  <a:schemeClr val="tx1"/>
                </a:solidFill>
              </a:endParaRPr>
            </a:p>
          </p:txBody>
        </p:sp>
        <p:sp>
          <p:nvSpPr>
            <p:cNvPr id="35" name="Vývojový diagram: postup 34"/>
            <p:cNvSpPr/>
            <p:nvPr/>
          </p:nvSpPr>
          <p:spPr>
            <a:xfrm>
              <a:off x="10299658" y="2538900"/>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Velocities, µ</a:t>
              </a:r>
              <a:r>
                <a:rPr lang="cs-CZ" sz="1000" dirty="0" smtClean="0">
                  <a:solidFill>
                    <a:schemeClr val="tx1"/>
                  </a:solidFill>
                </a:rPr>
                <a:t> </a:t>
              </a:r>
              <a:r>
                <a:rPr lang="en-US" sz="1000" dirty="0" smtClean="0">
                  <a:solidFill>
                    <a:schemeClr val="tx1"/>
                  </a:solidFill>
                </a:rPr>
                <a:t>,</a:t>
              </a:r>
              <a:r>
                <a:rPr lang="cs-CZ" sz="1000" dirty="0" smtClean="0">
                  <a:solidFill>
                    <a:schemeClr val="tx1"/>
                  </a:solidFill>
                </a:rPr>
                <a:t> </a:t>
              </a:r>
              <a:r>
                <a:rPr lang="en-US" sz="1000" dirty="0" smtClean="0">
                  <a:solidFill>
                    <a:schemeClr val="tx1"/>
                  </a:solidFill>
                </a:rPr>
                <a:t>BC for </a:t>
              </a:r>
              <a:r>
                <a:rPr lang="en-US" sz="1000" dirty="0" smtClean="0">
                  <a:solidFill>
                    <a:schemeClr val="tx1"/>
                  </a:solidFill>
                  <a:sym typeface="Symbol"/>
                </a:rPr>
                <a:t></a:t>
              </a:r>
              <a:endParaRPr lang="cs-CZ" sz="1000" dirty="0">
                <a:solidFill>
                  <a:schemeClr val="tx1"/>
                </a:solidFill>
              </a:endParaRPr>
            </a:p>
          </p:txBody>
        </p:sp>
        <p:sp>
          <p:nvSpPr>
            <p:cNvPr id="29" name="Vývojový diagram: příprava 28"/>
            <p:cNvSpPr/>
            <p:nvPr/>
          </p:nvSpPr>
          <p:spPr>
            <a:xfrm>
              <a:off x="10566667" y="3248938"/>
              <a:ext cx="899101" cy="189546"/>
            </a:xfrm>
            <a:prstGeom prst="flowChartPrepa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solidFill>
                  <a:schemeClr val="tx1"/>
                </a:solidFill>
              </a:endParaRPr>
            </a:p>
          </p:txBody>
        </p:sp>
      </p:grpSp>
      <p:sp>
        <p:nvSpPr>
          <p:cNvPr id="3" name="Zástupný symbol pro číslo snímku 2"/>
          <p:cNvSpPr>
            <a:spLocks noGrp="1"/>
          </p:cNvSpPr>
          <p:nvPr>
            <p:ph type="sldNum" sz="quarter" idx="12"/>
          </p:nvPr>
        </p:nvSpPr>
        <p:spPr/>
        <p:txBody>
          <a:bodyPr/>
          <a:lstStyle/>
          <a:p>
            <a:pPr>
              <a:defRPr/>
            </a:pPr>
            <a:fld id="{B5B76BE2-068B-4195-97D5-A58FFC9B4249}" type="slidenum">
              <a:rPr lang="en-US" smtClean="0"/>
              <a:pPr>
                <a:defRPr/>
              </a:pPr>
              <a:t>19</a:t>
            </a:fld>
            <a:endParaRPr lang="en-US" dirty="0"/>
          </a:p>
        </p:txBody>
      </p:sp>
    </p:spTree>
    <p:extLst>
      <p:ext uri="{BB962C8B-B14F-4D97-AF65-F5344CB8AC3E}">
        <p14:creationId xmlns:p14="http://schemas.microsoft.com/office/powerpoint/2010/main" val="3387978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err="1" smtClean="0"/>
              <a:t>History</a:t>
            </a:r>
            <a:r>
              <a:rPr lang="cs-CZ" sz="2400" b="1" dirty="0" smtClean="0"/>
              <a:t>  </a:t>
            </a:r>
            <a:r>
              <a:rPr lang="cs-CZ" sz="2400" b="1" dirty="0" err="1" smtClean="0"/>
              <a:t>of</a:t>
            </a:r>
            <a:r>
              <a:rPr lang="cs-CZ" sz="2400" b="1" dirty="0" smtClean="0"/>
              <a:t> </a:t>
            </a:r>
            <a:r>
              <a:rPr lang="cs-CZ" sz="2400" b="1" dirty="0" err="1" smtClean="0"/>
              <a:t>project</a:t>
            </a:r>
            <a:endParaRPr lang="cs-CZ" sz="2400" b="1" dirty="0">
              <a:sym typeface="Symbol" pitchFamily="18" charset="2"/>
            </a:endParaRPr>
          </a:p>
        </p:txBody>
      </p:sp>
      <p:sp>
        <p:nvSpPr>
          <p:cNvPr id="3" name="TextovéPole 2"/>
          <p:cNvSpPr txBox="1"/>
          <p:nvPr/>
        </p:nvSpPr>
        <p:spPr>
          <a:xfrm>
            <a:off x="217283" y="552260"/>
            <a:ext cx="9163784" cy="5632311"/>
          </a:xfrm>
          <a:prstGeom prst="rect">
            <a:avLst/>
          </a:prstGeom>
          <a:noFill/>
        </p:spPr>
        <p:txBody>
          <a:bodyPr wrap="square" rtlCol="0">
            <a:spAutoFit/>
          </a:bodyPr>
          <a:lstStyle/>
          <a:p>
            <a:r>
              <a:rPr lang="en-US" dirty="0" smtClean="0"/>
              <a:t>The idea, </a:t>
            </a:r>
            <a:r>
              <a:rPr lang="cs-CZ" dirty="0" err="1" smtClean="0"/>
              <a:t>how</a:t>
            </a:r>
            <a:r>
              <a:rPr lang="cs-CZ" dirty="0" smtClean="0"/>
              <a:t> </a:t>
            </a:r>
            <a:r>
              <a:rPr lang="en-US" dirty="0" smtClean="0"/>
              <a:t>to determine </a:t>
            </a:r>
            <a:r>
              <a:rPr lang="en-US" dirty="0"/>
              <a:t>the relaxation time of viscoelastic fluid by comparing the pressure drop </a:t>
            </a:r>
            <a:r>
              <a:rPr lang="en-US" dirty="0" smtClean="0"/>
              <a:t>at elongation </a:t>
            </a:r>
            <a:r>
              <a:rPr lang="en-US" dirty="0"/>
              <a:t>and compression </a:t>
            </a:r>
            <a:r>
              <a:rPr lang="en-US" dirty="0" smtClean="0"/>
              <a:t>flows in a converging/diverging slot, </a:t>
            </a:r>
            <a:r>
              <a:rPr lang="en-US" dirty="0"/>
              <a:t>think about everyone after reading the first book about rheology. The problem is </a:t>
            </a:r>
            <a:r>
              <a:rPr lang="en-US" dirty="0" smtClean="0"/>
              <a:t>in a technical realization of viscoelastic stresses</a:t>
            </a:r>
            <a:r>
              <a:rPr lang="cs-CZ" dirty="0" smtClean="0"/>
              <a:t> </a:t>
            </a:r>
            <a:r>
              <a:rPr lang="en-US" dirty="0" smtClean="0"/>
              <a:t>measurement along a channel with a variable cross section: Possible solution </a:t>
            </a:r>
            <a:r>
              <a:rPr lang="en-US" dirty="0"/>
              <a:t>was to use the concept of groove </a:t>
            </a:r>
            <a:r>
              <a:rPr lang="en-US" dirty="0" smtClean="0"/>
              <a:t>strain-gauge </a:t>
            </a:r>
            <a:r>
              <a:rPr lang="en-US" dirty="0"/>
              <a:t>sensors for measuring the axial pressure profile </a:t>
            </a:r>
            <a:r>
              <a:rPr lang="en-US" dirty="0" smtClean="0"/>
              <a:t>in </a:t>
            </a:r>
            <a:r>
              <a:rPr lang="en-US" dirty="0"/>
              <a:t>the </a:t>
            </a:r>
            <a:r>
              <a:rPr lang="en-US" dirty="0" smtClean="0"/>
              <a:t>annular gap of </a:t>
            </a:r>
            <a:r>
              <a:rPr lang="en-US" dirty="0"/>
              <a:t>existing extrusion </a:t>
            </a:r>
            <a:r>
              <a:rPr lang="en-US" dirty="0" err="1"/>
              <a:t>rheometer</a:t>
            </a:r>
            <a:r>
              <a:rPr lang="en-US" dirty="0"/>
              <a:t> (the development of these sensors was implemented from the beginning of the seventies). The first practical experiments (</a:t>
            </a:r>
            <a:r>
              <a:rPr lang="en-US" dirty="0" smtClean="0"/>
              <a:t>convergent/divergent </a:t>
            </a:r>
            <a:r>
              <a:rPr lang="en-US" dirty="0"/>
              <a:t>gap between the cylindrical tube with attached sensors and internal double-cone </a:t>
            </a:r>
            <a:r>
              <a:rPr lang="en-US" dirty="0" smtClean="0"/>
              <a:t>pin) </a:t>
            </a:r>
            <a:r>
              <a:rPr lang="en-US" dirty="0"/>
              <a:t>were up in the early nineties. </a:t>
            </a:r>
            <a:r>
              <a:rPr lang="en-US" dirty="0" smtClean="0"/>
              <a:t>Relevant </a:t>
            </a:r>
            <a:r>
              <a:rPr lang="en-US" dirty="0"/>
              <a:t>results </a:t>
            </a:r>
            <a:r>
              <a:rPr lang="en-US" dirty="0" smtClean="0"/>
              <a:t>were summarized in </a:t>
            </a:r>
            <a:r>
              <a:rPr lang="en-US" dirty="0" err="1"/>
              <a:t>Pavlovec</a:t>
            </a:r>
            <a:r>
              <a:rPr lang="en-US" dirty="0"/>
              <a:t> thesis (theoretical solution assuming the analytic velocity profiles corresponding to a power fluid flow and numerical solutions of viscoelastic fluid type </a:t>
            </a:r>
            <a:r>
              <a:rPr lang="en-US" dirty="0" err="1"/>
              <a:t>Metzner</a:t>
            </a:r>
            <a:r>
              <a:rPr lang="en-US" dirty="0"/>
              <a:t> White) and </a:t>
            </a:r>
            <a:r>
              <a:rPr lang="en-US" dirty="0" smtClean="0"/>
              <a:t>in thesis by </a:t>
            </a:r>
            <a:r>
              <a:rPr lang="en-US" dirty="0" err="1" smtClean="0"/>
              <a:t>Zeleny</a:t>
            </a:r>
            <a:r>
              <a:rPr lang="en-US" dirty="0" smtClean="0"/>
              <a:t> </a:t>
            </a:r>
            <a:r>
              <a:rPr lang="en-US" dirty="0"/>
              <a:t>(experiment with collagen and a double-cone pin - </a:t>
            </a:r>
            <a:r>
              <a:rPr lang="en-US" dirty="0" smtClean="0"/>
              <a:t>certain </a:t>
            </a:r>
            <a:r>
              <a:rPr lang="en-US" dirty="0"/>
              <a:t>differences in pressure losses in the </a:t>
            </a:r>
            <a:r>
              <a:rPr lang="en-US" dirty="0" smtClean="0"/>
              <a:t>convergent/divergent </a:t>
            </a:r>
            <a:r>
              <a:rPr lang="en-US" dirty="0"/>
              <a:t>slit were recorded). Mr. </a:t>
            </a:r>
            <a:r>
              <a:rPr lang="en-US" dirty="0" err="1"/>
              <a:t>Pavlovec</a:t>
            </a:r>
            <a:r>
              <a:rPr lang="en-US" dirty="0"/>
              <a:t> was an excellent student, but its thesis has not been completed (Fortran programs </a:t>
            </a:r>
            <a:r>
              <a:rPr lang="en-US" dirty="0" smtClean="0"/>
              <a:t>did not converged </a:t>
            </a:r>
            <a:r>
              <a:rPr lang="en-US" dirty="0"/>
              <a:t>and the result was </a:t>
            </a:r>
            <a:r>
              <a:rPr lang="en-US" dirty="0" smtClean="0"/>
              <a:t>reduced to </a:t>
            </a:r>
            <a:r>
              <a:rPr lang="en-US" dirty="0"/>
              <a:t>extremely simplified 1D analysis). </a:t>
            </a:r>
            <a:r>
              <a:rPr lang="en-US" dirty="0" smtClean="0"/>
              <a:t>The problem is simply too complicated for single student without sufficient background.</a:t>
            </a:r>
            <a:r>
              <a:rPr lang="en-US" dirty="0"/>
              <a:t/>
            </a:r>
            <a:br>
              <a:rPr lang="en-US" dirty="0"/>
            </a:br>
            <a:r>
              <a:rPr lang="en-US" dirty="0"/>
              <a:t/>
            </a:r>
            <a:br>
              <a:rPr lang="en-US" dirty="0"/>
            </a:br>
            <a:r>
              <a:rPr lang="en-US" dirty="0"/>
              <a:t>And that is the true goal of this presentation: to prepare </a:t>
            </a:r>
            <a:r>
              <a:rPr lang="cs-CZ" dirty="0" smtClean="0"/>
              <a:t>a</a:t>
            </a:r>
            <a:r>
              <a:rPr lang="en-US" dirty="0" smtClean="0"/>
              <a:t> </a:t>
            </a:r>
            <a:r>
              <a:rPr lang="en-US" dirty="0"/>
              <a:t>groundwork </a:t>
            </a:r>
            <a:r>
              <a:rPr lang="en-US" dirty="0" smtClean="0"/>
              <a:t>for </a:t>
            </a:r>
            <a:r>
              <a:rPr lang="en-US" dirty="0" err="1" smtClean="0"/>
              <a:t>english</a:t>
            </a:r>
            <a:r>
              <a:rPr lang="en-US" dirty="0" smtClean="0"/>
              <a:t> speaking students from Glasgow.</a:t>
            </a:r>
            <a:endParaRPr lang="cs-CZ" dirty="0"/>
          </a:p>
        </p:txBody>
      </p:sp>
      <p:pic>
        <p:nvPicPr>
          <p:cNvPr id="7" name="Picture 2" descr="C:\Users\Ruda\Pictures\Fotografie00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8855" y="0"/>
            <a:ext cx="290314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a:defRPr/>
            </a:pPr>
            <a:fld id="{B5B76BE2-068B-4195-97D5-A58FFC9B4249}" type="slidenum">
              <a:rPr lang="en-US" smtClean="0"/>
              <a:pPr>
                <a:defRPr/>
              </a:pPr>
              <a:t>2</a:t>
            </a:fld>
            <a:endParaRPr lang="en-US"/>
          </a:p>
        </p:txBody>
      </p:sp>
    </p:spTree>
    <p:extLst>
      <p:ext uri="{BB962C8B-B14F-4D97-AF65-F5344CB8AC3E}">
        <p14:creationId xmlns:p14="http://schemas.microsoft.com/office/powerpoint/2010/main" val="4175879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wrap="square">
            <a:spAutoFit/>
          </a:bodyPr>
          <a:lstStyle/>
          <a:p>
            <a:pPr>
              <a:spcBef>
                <a:spcPct val="50000"/>
              </a:spcBef>
            </a:pPr>
            <a:r>
              <a:rPr lang="cs-CZ" sz="2400" b="1" dirty="0" smtClean="0">
                <a:solidFill>
                  <a:prstClr val="black"/>
                </a:solidFill>
                <a:sym typeface="Symbol" pitchFamily="18" charset="2"/>
              </a:rPr>
              <a:t>        INIT</a:t>
            </a:r>
            <a:r>
              <a:rPr lang="en-US" sz="2400" b="1" dirty="0" smtClean="0">
                <a:solidFill>
                  <a:prstClr val="black"/>
                </a:solidFill>
                <a:sym typeface="Symbol" pitchFamily="18" charset="2"/>
              </a:rPr>
              <a:t>.m</a:t>
            </a:r>
            <a:r>
              <a:rPr lang="cs-CZ" sz="2400" b="1" dirty="0" smtClean="0">
                <a:solidFill>
                  <a:prstClr val="black"/>
                </a:solidFill>
                <a:sym typeface="Symbol" pitchFamily="18" charset="2"/>
              </a:rPr>
              <a:t> </a:t>
            </a:r>
            <a:r>
              <a:rPr lang="cs-CZ" sz="2400" b="1" dirty="0" err="1" smtClean="0">
                <a:solidFill>
                  <a:prstClr val="black"/>
                </a:solidFill>
                <a:sym typeface="Symbol" pitchFamily="18" charset="2"/>
              </a:rPr>
              <a:t>calculation</a:t>
            </a:r>
            <a:r>
              <a:rPr lang="cs-CZ" sz="2400" b="1" dirty="0" smtClean="0">
                <a:solidFill>
                  <a:prstClr val="black"/>
                </a:solidFill>
                <a:sym typeface="Symbol" pitchFamily="18" charset="2"/>
              </a:rPr>
              <a:t> </a:t>
            </a:r>
            <a:r>
              <a:rPr lang="cs-CZ" sz="2400" b="1" dirty="0" err="1" smtClean="0">
                <a:solidFill>
                  <a:prstClr val="black"/>
                </a:solidFill>
                <a:sym typeface="Symbol" pitchFamily="18" charset="2"/>
              </a:rPr>
              <a:t>of</a:t>
            </a:r>
            <a:r>
              <a:rPr lang="cs-CZ" sz="2400" b="1" dirty="0" smtClean="0">
                <a:solidFill>
                  <a:prstClr val="black"/>
                </a:solidFill>
                <a:sym typeface="Symbol" pitchFamily="18" charset="2"/>
              </a:rPr>
              <a:t> </a:t>
            </a:r>
            <a:r>
              <a:rPr lang="cs-CZ" sz="2400" b="1" dirty="0" err="1" smtClean="0">
                <a:solidFill>
                  <a:prstClr val="black"/>
                </a:solidFill>
                <a:sym typeface="Symbol" pitchFamily="18" charset="2"/>
              </a:rPr>
              <a:t>coefficients</a:t>
            </a:r>
            <a:r>
              <a:rPr lang="en-US" sz="2400" b="1" dirty="0" smtClean="0">
                <a:solidFill>
                  <a:prstClr val="black"/>
                </a:solidFill>
                <a:sym typeface="Symbol" pitchFamily="18" charset="2"/>
              </a:rPr>
              <a:t> (MATLAB)</a:t>
            </a:r>
            <a:endParaRPr lang="cs-CZ" sz="2400" b="1" dirty="0">
              <a:solidFill>
                <a:prstClr val="black"/>
              </a:solidFill>
              <a:sym typeface="Symbol" pitchFamily="18" charset="2"/>
            </a:endParaRPr>
          </a:p>
        </p:txBody>
      </p:sp>
      <p:sp>
        <p:nvSpPr>
          <p:cNvPr id="4" name="TextovéPole 3"/>
          <p:cNvSpPr txBox="1"/>
          <p:nvPr/>
        </p:nvSpPr>
        <p:spPr>
          <a:xfrm>
            <a:off x="583208" y="588258"/>
            <a:ext cx="8600536" cy="6186309"/>
          </a:xfrm>
          <a:prstGeom prst="rect">
            <a:avLst/>
          </a:prstGeom>
          <a:noFill/>
        </p:spPr>
        <p:txBody>
          <a:bodyPr wrap="square" rtlCol="0">
            <a:spAutoFit/>
          </a:bodyPr>
          <a:lstStyle/>
          <a:p>
            <a:r>
              <a:rPr lang="en-US" sz="1200" dirty="0" err="1"/>
              <a:t>clearvars</a:t>
            </a:r>
            <a:endParaRPr lang="en-US" sz="1200" dirty="0"/>
          </a:p>
          <a:p>
            <a:r>
              <a:rPr lang="en-US" sz="1200" dirty="0" smtClean="0"/>
              <a:t>um=0.1;n=0.5;K=100;</a:t>
            </a:r>
          </a:p>
          <a:p>
            <a:r>
              <a:rPr lang="en-US" sz="1200" dirty="0" smtClean="0"/>
              <a:t>H=0.005;h=0.001;Lk=0.2;Ls=0.2;delta=0.1</a:t>
            </a:r>
            <a:r>
              <a:rPr lang="en-US" sz="1200" dirty="0"/>
              <a:t>;</a:t>
            </a:r>
          </a:p>
          <a:p>
            <a:r>
              <a:rPr lang="en-US" sz="1200" dirty="0" smtClean="0"/>
              <a:t>lambda=Lk/delta;</a:t>
            </a:r>
            <a:endParaRPr lang="en-US" sz="1200" dirty="0"/>
          </a:p>
          <a:p>
            <a:r>
              <a:rPr lang="en-US" sz="1200" dirty="0"/>
              <a:t>kappa=h/H;</a:t>
            </a:r>
          </a:p>
          <a:p>
            <a:r>
              <a:rPr lang="en-US" sz="1200" dirty="0" err="1"/>
              <a:t>nx</a:t>
            </a:r>
            <a:r>
              <a:rPr lang="en-US" sz="1200" dirty="0"/>
              <a:t>=201;</a:t>
            </a:r>
          </a:p>
          <a:p>
            <a:r>
              <a:rPr lang="en-US" sz="1200" dirty="0" err="1"/>
              <a:t>ny</a:t>
            </a:r>
            <a:r>
              <a:rPr lang="en-US" sz="1200" dirty="0"/>
              <a:t>=41;</a:t>
            </a:r>
          </a:p>
          <a:p>
            <a:r>
              <a:rPr lang="en-US" sz="1200" dirty="0" err="1"/>
              <a:t>ksi</a:t>
            </a:r>
            <a:r>
              <a:rPr lang="en-US" sz="1200" dirty="0"/>
              <a:t>=</a:t>
            </a:r>
            <a:r>
              <a:rPr lang="en-US" sz="1200" dirty="0" err="1"/>
              <a:t>linspace</a:t>
            </a:r>
            <a:r>
              <a:rPr lang="en-US" sz="1200" dirty="0"/>
              <a:t>(0,2,nx);</a:t>
            </a:r>
          </a:p>
          <a:p>
            <a:r>
              <a:rPr lang="en-US" sz="1200" dirty="0"/>
              <a:t>eta=</a:t>
            </a:r>
            <a:r>
              <a:rPr lang="en-US" sz="1200" dirty="0" err="1"/>
              <a:t>linspace</a:t>
            </a:r>
            <a:r>
              <a:rPr lang="en-US" sz="1200" dirty="0"/>
              <a:t>(0,1,ny);</a:t>
            </a:r>
          </a:p>
          <a:p>
            <a:r>
              <a:rPr lang="en-US" sz="1200" dirty="0" smtClean="0"/>
              <a:t>x=Lk*</a:t>
            </a:r>
            <a:r>
              <a:rPr lang="en-US" sz="1200" dirty="0" err="1" smtClean="0"/>
              <a:t>ksi</a:t>
            </a:r>
            <a:r>
              <a:rPr lang="en-US" sz="1200" dirty="0"/>
              <a:t>;</a:t>
            </a:r>
          </a:p>
          <a:p>
            <a:r>
              <a:rPr lang="en-US" sz="1200" dirty="0" smtClean="0"/>
              <a:t>for </a:t>
            </a:r>
            <a:r>
              <a:rPr lang="en-US" sz="1200" dirty="0"/>
              <a:t>j=1:ny</a:t>
            </a:r>
          </a:p>
          <a:p>
            <a:r>
              <a:rPr lang="en-US" sz="1200" dirty="0"/>
              <a:t>    for </a:t>
            </a:r>
            <a:r>
              <a:rPr lang="en-US" sz="1200" dirty="0" err="1"/>
              <a:t>i</a:t>
            </a:r>
            <a:r>
              <a:rPr lang="en-US" sz="1200" dirty="0"/>
              <a:t>=1:nx</a:t>
            </a:r>
          </a:p>
          <a:p>
            <a:r>
              <a:rPr lang="sv-SE" sz="1200" dirty="0"/>
              <a:t>        E=exp(-(Lk/delta)^2*(ksi(i)-1)^2);</a:t>
            </a:r>
          </a:p>
          <a:p>
            <a:r>
              <a:rPr lang="en-US" sz="1200" dirty="0"/>
              <a:t>        y(</a:t>
            </a:r>
            <a:r>
              <a:rPr lang="en-US" sz="1200" dirty="0" err="1"/>
              <a:t>i,j</a:t>
            </a:r>
            <a:r>
              <a:rPr lang="en-US" sz="1200" dirty="0"/>
              <a:t>)=eta(j)*H*(1-(1-kappa)*E);</a:t>
            </a:r>
          </a:p>
          <a:p>
            <a:r>
              <a:rPr lang="en-US" sz="1200" dirty="0"/>
              <a:t>    end</a:t>
            </a:r>
          </a:p>
          <a:p>
            <a:r>
              <a:rPr lang="en-US" sz="1200" dirty="0" smtClean="0"/>
              <a:t>end</a:t>
            </a:r>
            <a:endParaRPr lang="en-US" sz="1200" dirty="0"/>
          </a:p>
          <a:p>
            <a:r>
              <a:rPr lang="en-US" sz="1200" dirty="0" smtClean="0"/>
              <a:t>%</a:t>
            </a:r>
            <a:r>
              <a:rPr lang="en-US" sz="1200" dirty="0" err="1"/>
              <a:t>derivace</a:t>
            </a:r>
            <a:r>
              <a:rPr lang="en-US" sz="1200" dirty="0"/>
              <a:t> </a:t>
            </a:r>
            <a:r>
              <a:rPr lang="en-US" sz="1200" dirty="0" err="1"/>
              <a:t>transformaci</a:t>
            </a:r>
            <a:endParaRPr lang="en-US" sz="1200" dirty="0"/>
          </a:p>
          <a:p>
            <a:r>
              <a:rPr lang="en-US" sz="1200" dirty="0"/>
              <a:t>for </a:t>
            </a:r>
            <a:r>
              <a:rPr lang="en-US" sz="1200" dirty="0" err="1"/>
              <a:t>i</a:t>
            </a:r>
            <a:r>
              <a:rPr lang="en-US" sz="1200" dirty="0"/>
              <a:t>=1:nx</a:t>
            </a:r>
          </a:p>
          <a:p>
            <a:r>
              <a:rPr lang="pt-BR" sz="1200" dirty="0"/>
              <a:t>    E=exp(-(lambda*(ksi(i)-1))^2);</a:t>
            </a:r>
          </a:p>
          <a:p>
            <a:r>
              <a:rPr lang="en-US" sz="1200" dirty="0"/>
              <a:t>    for j=1:ny</a:t>
            </a:r>
          </a:p>
          <a:p>
            <a:r>
              <a:rPr lang="en-US" sz="1200" dirty="0"/>
              <a:t>        k1=1-(1-kappa)*E;</a:t>
            </a:r>
          </a:p>
          <a:p>
            <a:r>
              <a:rPr lang="en-US" sz="1200" dirty="0"/>
              <a:t>        </a:t>
            </a:r>
            <a:r>
              <a:rPr lang="en-US" sz="1200" dirty="0" err="1" smtClean="0"/>
              <a:t>dksi</a:t>
            </a:r>
            <a:r>
              <a:rPr lang="cs-CZ" sz="1200" dirty="0" smtClean="0"/>
              <a:t>d</a:t>
            </a:r>
            <a:r>
              <a:rPr lang="en-US" sz="1200" dirty="0" smtClean="0"/>
              <a:t>x(</a:t>
            </a:r>
            <a:r>
              <a:rPr lang="en-US" sz="1200" dirty="0" err="1" smtClean="0"/>
              <a:t>i,j</a:t>
            </a:r>
            <a:r>
              <a:rPr lang="en-US" sz="1200" dirty="0"/>
              <a:t>)=1/Lk;</a:t>
            </a:r>
          </a:p>
          <a:p>
            <a:r>
              <a:rPr lang="en-US" sz="1200" dirty="0"/>
              <a:t>        </a:t>
            </a:r>
            <a:r>
              <a:rPr lang="en-US" sz="1200" dirty="0" err="1" smtClean="0"/>
              <a:t>deta</a:t>
            </a:r>
            <a:r>
              <a:rPr lang="cs-CZ" sz="1200" dirty="0" smtClean="0"/>
              <a:t>d</a:t>
            </a:r>
            <a:r>
              <a:rPr lang="en-US" sz="1200" dirty="0" smtClean="0"/>
              <a:t>x(</a:t>
            </a:r>
            <a:r>
              <a:rPr lang="en-US" sz="1200" dirty="0" err="1" smtClean="0"/>
              <a:t>i,j</a:t>
            </a:r>
            <a:r>
              <a:rPr lang="en-US" sz="1200" dirty="0"/>
              <a:t>)=eta(j)*(1-kappa)*E*2*lambda^2*(1-ksi(</a:t>
            </a:r>
            <a:r>
              <a:rPr lang="en-US" sz="1200" dirty="0" err="1"/>
              <a:t>i</a:t>
            </a:r>
            <a:r>
              <a:rPr lang="en-US" sz="1200" dirty="0"/>
              <a:t>))/(k1*Lk);</a:t>
            </a:r>
          </a:p>
          <a:p>
            <a:r>
              <a:rPr lang="en-US" sz="1200" dirty="0"/>
              <a:t>        </a:t>
            </a:r>
            <a:r>
              <a:rPr lang="en-US" sz="1200" dirty="0" err="1" smtClean="0"/>
              <a:t>deta</a:t>
            </a:r>
            <a:r>
              <a:rPr lang="cs-CZ" sz="1200" dirty="0" smtClean="0"/>
              <a:t>d</a:t>
            </a:r>
            <a:r>
              <a:rPr lang="en-US" sz="1200" dirty="0" smtClean="0"/>
              <a:t>y(</a:t>
            </a:r>
            <a:r>
              <a:rPr lang="en-US" sz="1200" dirty="0" err="1" smtClean="0"/>
              <a:t>i,j</a:t>
            </a:r>
            <a:r>
              <a:rPr lang="en-US" sz="1200" dirty="0"/>
              <a:t>)=1/(k1*H);</a:t>
            </a:r>
          </a:p>
          <a:p>
            <a:r>
              <a:rPr lang="en-US" sz="1200" dirty="0"/>
              <a:t>        </a:t>
            </a:r>
            <a:r>
              <a:rPr lang="en-US" sz="1200" dirty="0" err="1"/>
              <a:t>detadxdy</a:t>
            </a:r>
            <a:r>
              <a:rPr lang="en-US" sz="1200" dirty="0"/>
              <a:t>(</a:t>
            </a:r>
            <a:r>
              <a:rPr lang="en-US" sz="1200" dirty="0" err="1"/>
              <a:t>i,j</a:t>
            </a:r>
            <a:r>
              <a:rPr lang="en-US" sz="1200" dirty="0"/>
              <a:t>)=(1-kappa)*2*lambda^2*(1-ksi(</a:t>
            </a:r>
            <a:r>
              <a:rPr lang="en-US" sz="1200" dirty="0" err="1"/>
              <a:t>i</a:t>
            </a:r>
            <a:r>
              <a:rPr lang="en-US" sz="1200" dirty="0"/>
              <a:t>))*E/(H*Lk*k1^2);</a:t>
            </a:r>
          </a:p>
          <a:p>
            <a:r>
              <a:rPr lang="en-US" sz="1200" dirty="0"/>
              <a:t>        </a:t>
            </a:r>
            <a:r>
              <a:rPr lang="en-US" sz="1200" dirty="0" err="1"/>
              <a:t>detadxdx</a:t>
            </a:r>
            <a:r>
              <a:rPr lang="en-US" sz="1200" dirty="0"/>
              <a:t>(</a:t>
            </a:r>
            <a:r>
              <a:rPr lang="en-US" sz="1200" dirty="0" err="1"/>
              <a:t>i,j</a:t>
            </a:r>
            <a:r>
              <a:rPr lang="en-US" sz="1200" dirty="0"/>
              <a:t>)=2*lambda^2*eta(j)*(1-kappa)*E/(Lk^2*k1)*(2*lambda^2*(1-ksi(</a:t>
            </a:r>
            <a:r>
              <a:rPr lang="en-US" sz="1200" dirty="0" err="1"/>
              <a:t>i</a:t>
            </a:r>
            <a:r>
              <a:rPr lang="en-US" sz="1200" dirty="0"/>
              <a:t>))^2*(1+(1-kappa)*E)/k1-1</a:t>
            </a:r>
            <a:r>
              <a:rPr lang="en-US" sz="1200" dirty="0" smtClean="0"/>
              <a:t>);</a:t>
            </a:r>
          </a:p>
          <a:p>
            <a:r>
              <a:rPr lang="en-US" sz="1200" dirty="0"/>
              <a:t> </a:t>
            </a:r>
            <a:r>
              <a:rPr lang="en-US" sz="1200" dirty="0" smtClean="0"/>
              <a:t>       </a:t>
            </a:r>
            <a:r>
              <a:rPr lang="en-US" sz="1200" dirty="0" err="1" smtClean="0"/>
              <a:t>gxx</a:t>
            </a:r>
            <a:r>
              <a:rPr lang="en-US" sz="1200" dirty="0" smtClean="0"/>
              <a:t>(</a:t>
            </a:r>
            <a:r>
              <a:rPr lang="en-US" sz="1200" dirty="0" err="1" smtClean="0"/>
              <a:t>i,j</a:t>
            </a:r>
            <a:r>
              <a:rPr lang="en-US" sz="1200" dirty="0" smtClean="0"/>
              <a:t>)=</a:t>
            </a:r>
            <a:r>
              <a:rPr lang="en-US" sz="1200" dirty="0" err="1" smtClean="0"/>
              <a:t>dksidx</a:t>
            </a:r>
            <a:r>
              <a:rPr lang="en-US" sz="1200" dirty="0" smtClean="0"/>
              <a:t>(</a:t>
            </a:r>
            <a:r>
              <a:rPr lang="en-US" sz="1200" dirty="0" err="1" smtClean="0"/>
              <a:t>i,j</a:t>
            </a:r>
            <a:r>
              <a:rPr lang="en-US" sz="1200" dirty="0" smtClean="0"/>
              <a:t>)^2; </a:t>
            </a:r>
            <a:r>
              <a:rPr lang="en-US" sz="1200" dirty="0" err="1" smtClean="0"/>
              <a:t>gyy</a:t>
            </a:r>
            <a:r>
              <a:rPr lang="en-US" sz="1200" dirty="0" smtClean="0"/>
              <a:t>(</a:t>
            </a:r>
            <a:r>
              <a:rPr lang="en-US" sz="1200" dirty="0" err="1" smtClean="0"/>
              <a:t>i,j</a:t>
            </a:r>
            <a:r>
              <a:rPr lang="en-US" sz="1200" dirty="0" smtClean="0"/>
              <a:t>)=</a:t>
            </a:r>
            <a:r>
              <a:rPr lang="en-US" sz="1200" dirty="0" err="1" smtClean="0"/>
              <a:t>detadx</a:t>
            </a:r>
            <a:r>
              <a:rPr lang="en-US" sz="1200" dirty="0" smtClean="0"/>
              <a:t>(</a:t>
            </a:r>
            <a:r>
              <a:rPr lang="en-US" sz="1200" dirty="0" err="1" smtClean="0"/>
              <a:t>i,j</a:t>
            </a:r>
            <a:r>
              <a:rPr lang="en-US" sz="1200" dirty="0" smtClean="0"/>
              <a:t>)^2+detady(</a:t>
            </a:r>
            <a:r>
              <a:rPr lang="en-US" sz="1200" dirty="0" err="1" smtClean="0"/>
              <a:t>i,j</a:t>
            </a:r>
            <a:r>
              <a:rPr lang="en-US" sz="1200" dirty="0" smtClean="0"/>
              <a:t>)^2; </a:t>
            </a:r>
            <a:r>
              <a:rPr lang="en-US" sz="1200" dirty="0" err="1" smtClean="0"/>
              <a:t>gxy</a:t>
            </a:r>
            <a:r>
              <a:rPr lang="en-US" sz="1200" dirty="0" smtClean="0"/>
              <a:t>(</a:t>
            </a:r>
            <a:r>
              <a:rPr lang="en-US" sz="1200" dirty="0" err="1" smtClean="0"/>
              <a:t>i,j</a:t>
            </a:r>
            <a:r>
              <a:rPr lang="en-US" sz="1200" dirty="0" smtClean="0"/>
              <a:t>)=2*</a:t>
            </a:r>
            <a:r>
              <a:rPr lang="en-US" sz="1200" dirty="0" err="1" smtClean="0"/>
              <a:t>detadx</a:t>
            </a:r>
            <a:r>
              <a:rPr lang="en-US" sz="1200" dirty="0" smtClean="0"/>
              <a:t>(</a:t>
            </a:r>
            <a:r>
              <a:rPr lang="en-US" sz="1200" dirty="0" err="1" smtClean="0"/>
              <a:t>i,j</a:t>
            </a:r>
            <a:r>
              <a:rPr lang="en-US" sz="1200" dirty="0" smtClean="0"/>
              <a:t>)*</a:t>
            </a:r>
            <a:r>
              <a:rPr lang="en-US" sz="1200" dirty="0" err="1" smtClean="0"/>
              <a:t>dksidx</a:t>
            </a:r>
            <a:r>
              <a:rPr lang="en-US" sz="1200" dirty="0" smtClean="0"/>
              <a:t>(</a:t>
            </a:r>
            <a:r>
              <a:rPr lang="en-US" sz="1200" dirty="0" err="1" smtClean="0"/>
              <a:t>i,j</a:t>
            </a:r>
            <a:r>
              <a:rPr lang="en-US" sz="1200" dirty="0" smtClean="0"/>
              <a:t>); </a:t>
            </a:r>
            <a:r>
              <a:rPr lang="en-US" sz="1200" dirty="0" err="1" smtClean="0"/>
              <a:t>gx</a:t>
            </a:r>
            <a:r>
              <a:rPr lang="en-US" sz="1200" dirty="0" smtClean="0"/>
              <a:t>(</a:t>
            </a:r>
            <a:r>
              <a:rPr lang="en-US" sz="1200" dirty="0" err="1" smtClean="0"/>
              <a:t>i,j</a:t>
            </a:r>
            <a:r>
              <a:rPr lang="en-US" sz="1200" dirty="0" smtClean="0"/>
              <a:t>)=</a:t>
            </a:r>
            <a:r>
              <a:rPr lang="en-US" sz="1200" dirty="0" err="1" smtClean="0"/>
              <a:t>detadxdx</a:t>
            </a:r>
            <a:r>
              <a:rPr lang="en-US" sz="1200" dirty="0" smtClean="0"/>
              <a:t>(</a:t>
            </a:r>
            <a:r>
              <a:rPr lang="en-US" sz="1200" dirty="0" err="1" smtClean="0"/>
              <a:t>i,j</a:t>
            </a:r>
            <a:r>
              <a:rPr lang="en-US" sz="1200" dirty="0" smtClean="0"/>
              <a:t>);</a:t>
            </a:r>
          </a:p>
          <a:p>
            <a:r>
              <a:rPr lang="en-US" sz="1200" dirty="0" smtClean="0"/>
              <a:t>    end</a:t>
            </a:r>
            <a:endParaRPr lang="en-US" sz="1200" dirty="0"/>
          </a:p>
          <a:p>
            <a:r>
              <a:rPr lang="en-US" sz="1200" dirty="0"/>
              <a:t>end</a:t>
            </a:r>
          </a:p>
          <a:p>
            <a:endParaRPr lang="en-US" sz="1200" dirty="0" smtClean="0"/>
          </a:p>
          <a:p>
            <a:r>
              <a:rPr lang="en-US" sz="1200" dirty="0" smtClean="0"/>
              <a:t>%</a:t>
            </a:r>
            <a:r>
              <a:rPr lang="en-US" sz="1200" dirty="0"/>
              <a:t>figure(2)</a:t>
            </a:r>
          </a:p>
          <a:p>
            <a:r>
              <a:rPr lang="en-US" sz="1200" dirty="0" smtClean="0"/>
              <a:t>%surf(</a:t>
            </a:r>
            <a:r>
              <a:rPr lang="en-US" sz="1200" dirty="0" err="1" smtClean="0"/>
              <a:t>eta,ksi,deta</a:t>
            </a:r>
            <a:r>
              <a:rPr lang="cs-CZ" sz="1200" dirty="0" smtClean="0"/>
              <a:t>d</a:t>
            </a:r>
            <a:r>
              <a:rPr lang="en-US" sz="1200" dirty="0" smtClean="0"/>
              <a:t>x</a:t>
            </a:r>
            <a:r>
              <a:rPr lang="en-US" sz="1200" dirty="0"/>
              <a:t>)</a:t>
            </a:r>
          </a:p>
          <a:p>
            <a:r>
              <a:rPr lang="en-US" sz="1200" dirty="0" smtClean="0"/>
              <a:t>%</a:t>
            </a:r>
            <a:r>
              <a:rPr lang="en-US" sz="1200" dirty="0"/>
              <a:t>title('</a:t>
            </a:r>
            <a:r>
              <a:rPr lang="en-US" sz="1200" dirty="0" err="1"/>
              <a:t>deta</a:t>
            </a:r>
            <a:r>
              <a:rPr lang="en-US" sz="1200" dirty="0"/>
              <a:t>/dx</a:t>
            </a:r>
            <a:r>
              <a:rPr lang="en-US" sz="1200" dirty="0" smtClean="0"/>
              <a:t>')</a:t>
            </a:r>
            <a:endParaRPr lang="en-US" sz="1200" dirty="0"/>
          </a:p>
        </p:txBody>
      </p:sp>
      <p:sp>
        <p:nvSpPr>
          <p:cNvPr id="2" name="TextovéPole 1"/>
          <p:cNvSpPr txBox="1"/>
          <p:nvPr/>
        </p:nvSpPr>
        <p:spPr>
          <a:xfrm>
            <a:off x="4814573" y="588258"/>
            <a:ext cx="5664404" cy="3847207"/>
          </a:xfrm>
          <a:prstGeom prst="rect">
            <a:avLst/>
          </a:prstGeom>
          <a:noFill/>
        </p:spPr>
        <p:txBody>
          <a:bodyPr wrap="square" rtlCol="0">
            <a:spAutoFit/>
          </a:bodyPr>
          <a:lstStyle/>
          <a:p>
            <a:r>
              <a:rPr lang="cs-CZ" sz="1600" dirty="0" smtClean="0"/>
              <a:t>M</a:t>
            </a:r>
            <a:r>
              <a:rPr lang="en-US" sz="1600" dirty="0" err="1" smtClean="0"/>
              <a:t>atrices</a:t>
            </a:r>
            <a:r>
              <a:rPr lang="cs-CZ" sz="1600" dirty="0" smtClean="0"/>
              <a:t> </a:t>
            </a:r>
            <a:r>
              <a:rPr lang="cs-CZ" sz="1600" dirty="0" err="1" smtClean="0"/>
              <a:t>defined</a:t>
            </a:r>
            <a:r>
              <a:rPr lang="cs-CZ" sz="1600" dirty="0" smtClean="0"/>
              <a:t> </a:t>
            </a:r>
            <a:r>
              <a:rPr lang="cs-CZ" sz="1600" dirty="0" err="1" smtClean="0"/>
              <a:t>at</a:t>
            </a:r>
            <a:r>
              <a:rPr lang="cs-CZ" sz="1600" dirty="0" smtClean="0"/>
              <a:t> INIT</a:t>
            </a:r>
          </a:p>
          <a:p>
            <a:r>
              <a:rPr lang="en-US" sz="1200" dirty="0" smtClean="0"/>
              <a:t>x(</a:t>
            </a:r>
            <a:r>
              <a:rPr lang="en-US" sz="1200" dirty="0" err="1" smtClean="0"/>
              <a:t>nx</a:t>
            </a:r>
            <a:r>
              <a:rPr lang="en-US" sz="1200" dirty="0" smtClean="0"/>
              <a:t>), y(</a:t>
            </a:r>
            <a:r>
              <a:rPr lang="en-US" sz="1200" dirty="0" err="1" smtClean="0"/>
              <a:t>nx,ny</a:t>
            </a:r>
            <a:r>
              <a:rPr lang="en-US" sz="1200" dirty="0" smtClean="0"/>
              <a:t>)     kart</a:t>
            </a:r>
            <a:r>
              <a:rPr lang="cs-CZ" sz="1200" dirty="0" err="1" smtClean="0"/>
              <a:t>ézské</a:t>
            </a:r>
            <a:r>
              <a:rPr lang="en-US" sz="1200" dirty="0" smtClean="0"/>
              <a:t> </a:t>
            </a:r>
            <a:r>
              <a:rPr lang="en-US" sz="1200" dirty="0" err="1" smtClean="0"/>
              <a:t>sou</a:t>
            </a:r>
            <a:r>
              <a:rPr lang="cs-CZ" sz="1200" dirty="0" smtClean="0"/>
              <a:t>ř</a:t>
            </a:r>
            <a:r>
              <a:rPr lang="en-US" sz="1200" dirty="0" err="1" smtClean="0"/>
              <a:t>adnice</a:t>
            </a:r>
            <a:endParaRPr lang="cs-CZ" sz="1200" dirty="0" smtClean="0"/>
          </a:p>
          <a:p>
            <a:r>
              <a:rPr lang="cs-CZ" sz="1200" dirty="0" err="1" smtClean="0"/>
              <a:t>ksi</a:t>
            </a:r>
            <a:r>
              <a:rPr lang="cs-CZ" sz="1200" dirty="0" smtClean="0"/>
              <a:t>(</a:t>
            </a:r>
            <a:r>
              <a:rPr lang="cs-CZ" sz="1200" dirty="0" err="1" smtClean="0"/>
              <a:t>nx</a:t>
            </a:r>
            <a:r>
              <a:rPr lang="cs-CZ" sz="1200" dirty="0" smtClean="0"/>
              <a:t>),</a:t>
            </a:r>
            <a:r>
              <a:rPr lang="cs-CZ" sz="1200" dirty="0" err="1" smtClean="0"/>
              <a:t>eta</a:t>
            </a:r>
            <a:r>
              <a:rPr lang="cs-CZ" sz="1200" dirty="0" smtClean="0"/>
              <a:t>(</a:t>
            </a:r>
            <a:r>
              <a:rPr lang="cs-CZ" sz="1200" dirty="0" err="1" smtClean="0"/>
              <a:t>ny</a:t>
            </a:r>
            <a:r>
              <a:rPr lang="cs-CZ" sz="1200" dirty="0" smtClean="0"/>
              <a:t>)     výpočtová doména</a:t>
            </a:r>
          </a:p>
          <a:p>
            <a:r>
              <a:rPr lang="en-US" sz="1200" dirty="0" smtClean="0"/>
              <a:t>d</a:t>
            </a:r>
            <a:r>
              <a:rPr lang="cs-CZ" sz="1200" dirty="0" err="1" smtClean="0"/>
              <a:t>ksidx</a:t>
            </a:r>
            <a:r>
              <a:rPr lang="en-US" sz="1200" dirty="0" smtClean="0"/>
              <a:t>(</a:t>
            </a:r>
            <a:r>
              <a:rPr lang="en-US" sz="1200" dirty="0" err="1" smtClean="0"/>
              <a:t>nx,ny</a:t>
            </a:r>
            <a:r>
              <a:rPr lang="en-US" sz="1200" dirty="0" smtClean="0"/>
              <a:t>),</a:t>
            </a:r>
            <a:r>
              <a:rPr lang="en-US" sz="1200" dirty="0" err="1" smtClean="0"/>
              <a:t>detadx</a:t>
            </a:r>
            <a:r>
              <a:rPr lang="en-US" sz="1200" dirty="0" smtClean="0"/>
              <a:t>(</a:t>
            </a:r>
            <a:r>
              <a:rPr lang="en-US" sz="1200" dirty="0" err="1" smtClean="0"/>
              <a:t>nx,ny</a:t>
            </a:r>
            <a:r>
              <a:rPr lang="en-US" sz="1200" dirty="0" smtClean="0"/>
              <a:t>),</a:t>
            </a:r>
            <a:r>
              <a:rPr lang="en-US" sz="1200" dirty="0" err="1" smtClean="0"/>
              <a:t>detady</a:t>
            </a:r>
            <a:r>
              <a:rPr lang="en-US" sz="1200" dirty="0" smtClean="0"/>
              <a:t>(</a:t>
            </a:r>
            <a:r>
              <a:rPr lang="en-US" sz="1200" dirty="0" err="1" smtClean="0"/>
              <a:t>nx,ny</a:t>
            </a:r>
            <a:r>
              <a:rPr lang="en-US" sz="1200" dirty="0" smtClean="0"/>
              <a:t>)    </a:t>
            </a:r>
            <a:r>
              <a:rPr lang="cs-CZ" sz="1200" dirty="0" smtClean="0"/>
              <a:t>  </a:t>
            </a:r>
            <a:r>
              <a:rPr lang="cs-CZ" sz="1200" dirty="0" smtClean="0">
                <a:sym typeface="Symbol" panose="05050102010706020507" pitchFamily="18" charset="2"/>
              </a:rPr>
              <a:t>/x,</a:t>
            </a:r>
            <a:r>
              <a:rPr lang="cs-CZ" sz="1200" dirty="0">
                <a:sym typeface="Symbol" panose="05050102010706020507" pitchFamily="18" charset="2"/>
              </a:rPr>
              <a:t> </a:t>
            </a:r>
            <a:r>
              <a:rPr lang="cs-CZ" sz="1200" dirty="0" smtClean="0">
                <a:sym typeface="Symbol" panose="05050102010706020507" pitchFamily="18" charset="2"/>
              </a:rPr>
              <a:t>/</a:t>
            </a:r>
            <a:r>
              <a:rPr lang="cs-CZ" sz="1200" dirty="0">
                <a:sym typeface="Symbol" panose="05050102010706020507" pitchFamily="18" charset="2"/>
              </a:rPr>
              <a:t>x,</a:t>
            </a:r>
            <a:r>
              <a:rPr lang="cs-CZ" sz="1200" dirty="0" smtClean="0">
                <a:sym typeface="Symbol" panose="05050102010706020507" pitchFamily="18" charset="2"/>
              </a:rPr>
              <a:t> </a:t>
            </a:r>
          </a:p>
          <a:p>
            <a:r>
              <a:rPr lang="en-US" sz="1200" dirty="0" smtClean="0"/>
              <a:t>d</a:t>
            </a:r>
            <a:r>
              <a:rPr lang="cs-CZ" sz="1200" dirty="0" err="1" smtClean="0"/>
              <a:t>etadxdy</a:t>
            </a:r>
            <a:r>
              <a:rPr lang="en-US" sz="1200" dirty="0" smtClean="0"/>
              <a:t>(</a:t>
            </a:r>
            <a:r>
              <a:rPr lang="en-US" sz="1200" dirty="0" err="1" smtClean="0"/>
              <a:t>nx,ny</a:t>
            </a:r>
            <a:r>
              <a:rPr lang="en-US" sz="1200" dirty="0"/>
              <a:t>),</a:t>
            </a:r>
            <a:r>
              <a:rPr lang="en-US" sz="1200" dirty="0" err="1" smtClean="0"/>
              <a:t>detadx</a:t>
            </a:r>
            <a:r>
              <a:rPr lang="cs-CZ" sz="1200" dirty="0" err="1" smtClean="0"/>
              <a:t>dx</a:t>
            </a:r>
            <a:r>
              <a:rPr lang="en-US" sz="1200" dirty="0" smtClean="0"/>
              <a:t>(</a:t>
            </a:r>
            <a:r>
              <a:rPr lang="en-US" sz="1200" dirty="0" err="1" smtClean="0"/>
              <a:t>nx,ny</a:t>
            </a:r>
            <a:r>
              <a:rPr lang="en-US" sz="1200" dirty="0" smtClean="0"/>
              <a:t>)</a:t>
            </a:r>
            <a:r>
              <a:rPr lang="cs-CZ" sz="1200" dirty="0" smtClean="0"/>
              <a:t>              </a:t>
            </a:r>
            <a:r>
              <a:rPr lang="en-US" sz="1200" dirty="0" smtClean="0"/>
              <a:t>    </a:t>
            </a:r>
            <a:r>
              <a:rPr lang="cs-CZ" sz="1200" dirty="0" smtClean="0"/>
              <a:t>  </a:t>
            </a:r>
            <a:r>
              <a:rPr lang="cs-CZ" sz="1200" dirty="0" smtClean="0">
                <a:sym typeface="Symbol" panose="05050102010706020507" pitchFamily="18" charset="2"/>
              </a:rPr>
              <a:t></a:t>
            </a:r>
            <a:r>
              <a:rPr lang="en-US" sz="1200" baseline="30000" dirty="0" smtClean="0">
                <a:sym typeface="Symbol" panose="05050102010706020507" pitchFamily="18" charset="2"/>
              </a:rPr>
              <a:t>2</a:t>
            </a:r>
            <a:r>
              <a:rPr lang="cs-CZ" sz="1200" dirty="0" smtClean="0">
                <a:sym typeface="Symbol" panose="05050102010706020507" pitchFamily="18" charset="2"/>
              </a:rPr>
              <a:t></a:t>
            </a:r>
            <a:r>
              <a:rPr lang="cs-CZ" sz="1200" dirty="0">
                <a:sym typeface="Symbol" panose="05050102010706020507" pitchFamily="18" charset="2"/>
              </a:rPr>
              <a:t>/</a:t>
            </a:r>
            <a:r>
              <a:rPr lang="cs-CZ" sz="1200" dirty="0" smtClean="0">
                <a:sym typeface="Symbol" panose="05050102010706020507" pitchFamily="18" charset="2"/>
              </a:rPr>
              <a:t>x</a:t>
            </a:r>
            <a:r>
              <a:rPr lang="en-US" sz="1200" dirty="0" smtClean="0">
                <a:sym typeface="Symbol" panose="05050102010706020507" pitchFamily="18" charset="2"/>
              </a:rPr>
              <a:t>y</a:t>
            </a:r>
            <a:r>
              <a:rPr lang="cs-CZ" sz="1200" dirty="0" smtClean="0">
                <a:sym typeface="Symbol" panose="05050102010706020507" pitchFamily="18" charset="2"/>
              </a:rPr>
              <a:t>,</a:t>
            </a:r>
            <a:r>
              <a:rPr lang="cs-CZ" sz="1200" dirty="0">
                <a:sym typeface="Symbol" panose="05050102010706020507" pitchFamily="18" charset="2"/>
              </a:rPr>
              <a:t> </a:t>
            </a:r>
            <a:r>
              <a:rPr lang="en-US" sz="1200" baseline="30000" dirty="0">
                <a:sym typeface="Symbol" panose="05050102010706020507" pitchFamily="18" charset="2"/>
              </a:rPr>
              <a:t>2</a:t>
            </a:r>
            <a:r>
              <a:rPr lang="cs-CZ" sz="1200" dirty="0">
                <a:sym typeface="Symbol" panose="05050102010706020507" pitchFamily="18" charset="2"/>
              </a:rPr>
              <a:t>/</a:t>
            </a:r>
            <a:r>
              <a:rPr lang="cs-CZ" sz="1200" dirty="0" smtClean="0">
                <a:sym typeface="Symbol" panose="05050102010706020507" pitchFamily="18" charset="2"/>
              </a:rPr>
              <a:t>x</a:t>
            </a:r>
            <a:r>
              <a:rPr lang="en-US" sz="1200" baseline="30000" dirty="0" smtClean="0">
                <a:sym typeface="Symbol" panose="05050102010706020507" pitchFamily="18" charset="2"/>
              </a:rPr>
              <a:t>2</a:t>
            </a:r>
            <a:r>
              <a:rPr lang="cs-CZ" sz="1200" dirty="0" smtClean="0">
                <a:sym typeface="Symbol" panose="05050102010706020507" pitchFamily="18" charset="2"/>
              </a:rPr>
              <a:t>, </a:t>
            </a:r>
            <a:endParaRPr lang="en-US" sz="1200" dirty="0" smtClean="0">
              <a:sym typeface="Symbol" panose="05050102010706020507" pitchFamily="18" charset="2"/>
            </a:endParaRPr>
          </a:p>
          <a:p>
            <a:r>
              <a:rPr lang="en-US" sz="1200" dirty="0" err="1" smtClean="0">
                <a:sym typeface="Symbol" panose="05050102010706020507" pitchFamily="18" charset="2"/>
              </a:rPr>
              <a:t>gxx</a:t>
            </a:r>
            <a:r>
              <a:rPr lang="en-US" sz="1200" dirty="0" smtClean="0">
                <a:sym typeface="Symbol" panose="05050102010706020507" pitchFamily="18" charset="2"/>
              </a:rPr>
              <a:t>(</a:t>
            </a:r>
            <a:r>
              <a:rPr lang="en-US" sz="1200" dirty="0" err="1" smtClean="0">
                <a:sym typeface="Symbol" panose="05050102010706020507" pitchFamily="18" charset="2"/>
              </a:rPr>
              <a:t>nx,ny</a:t>
            </a:r>
            <a:r>
              <a:rPr lang="en-US" sz="1200" dirty="0" smtClean="0">
                <a:sym typeface="Symbol" panose="05050102010706020507" pitchFamily="18" charset="2"/>
              </a:rPr>
              <a:t>),…</a:t>
            </a:r>
            <a:r>
              <a:rPr lang="en-US" sz="1200" dirty="0" err="1" smtClean="0">
                <a:sym typeface="Symbol" panose="05050102010706020507" pitchFamily="18" charset="2"/>
              </a:rPr>
              <a:t>gx</a:t>
            </a:r>
            <a:r>
              <a:rPr lang="en-US" sz="1200" dirty="0" smtClean="0">
                <a:sym typeface="Symbol" panose="05050102010706020507" pitchFamily="18" charset="2"/>
              </a:rPr>
              <a:t>(</a:t>
            </a:r>
            <a:r>
              <a:rPr lang="en-US" sz="1200" dirty="0" err="1" smtClean="0">
                <a:sym typeface="Symbol" panose="05050102010706020507" pitchFamily="18" charset="2"/>
              </a:rPr>
              <a:t>nx,ny</a:t>
            </a:r>
            <a:r>
              <a:rPr lang="en-US" sz="1200" dirty="0" smtClean="0">
                <a:sym typeface="Symbol" panose="05050102010706020507" pitchFamily="18" charset="2"/>
              </a:rPr>
              <a:t>)</a:t>
            </a:r>
            <a:endParaRPr lang="cs-CZ" sz="1200" dirty="0"/>
          </a:p>
          <a:p>
            <a:endParaRPr lang="cs-CZ" sz="1200" dirty="0" smtClean="0"/>
          </a:p>
          <a:p>
            <a:r>
              <a:rPr lang="en-US" sz="1600" dirty="0" smtClean="0"/>
              <a:t>Matrices defined later</a:t>
            </a:r>
            <a:endParaRPr lang="cs-CZ" sz="1600" dirty="0" smtClean="0"/>
          </a:p>
          <a:p>
            <a:r>
              <a:rPr lang="en-US" sz="1200" dirty="0" smtClean="0"/>
              <a:t>p</a:t>
            </a:r>
            <a:r>
              <a:rPr lang="cs-CZ" sz="1200" dirty="0" smtClean="0"/>
              <a:t>si</a:t>
            </a:r>
            <a:r>
              <a:rPr lang="en-US" sz="1200" dirty="0" smtClean="0"/>
              <a:t>(</a:t>
            </a:r>
            <a:r>
              <a:rPr lang="cs-CZ" sz="1200" dirty="0" err="1" smtClean="0"/>
              <a:t>nx,ny</a:t>
            </a:r>
            <a:r>
              <a:rPr lang="en-US" sz="1200" dirty="0" smtClean="0"/>
              <a:t>), omega(</a:t>
            </a:r>
            <a:r>
              <a:rPr lang="en-US" sz="1200" dirty="0" err="1" smtClean="0"/>
              <a:t>nx,ny</a:t>
            </a:r>
            <a:r>
              <a:rPr lang="en-US" sz="1200" dirty="0" smtClean="0"/>
              <a:t>)</a:t>
            </a:r>
          </a:p>
          <a:p>
            <a:r>
              <a:rPr lang="en-US" sz="1200" dirty="0" smtClean="0"/>
              <a:t>u(</a:t>
            </a:r>
            <a:r>
              <a:rPr lang="en-US" sz="1200" dirty="0" err="1" smtClean="0"/>
              <a:t>nx,ny</a:t>
            </a:r>
            <a:r>
              <a:rPr lang="en-US" sz="1200" dirty="0" smtClean="0"/>
              <a:t>),v(</a:t>
            </a:r>
            <a:r>
              <a:rPr lang="en-US" sz="1200" dirty="0" err="1" smtClean="0"/>
              <a:t>nx,ny</a:t>
            </a:r>
            <a:r>
              <a:rPr lang="en-US" sz="1200" dirty="0" smtClean="0"/>
              <a:t>),</a:t>
            </a:r>
            <a:r>
              <a:rPr lang="en-US" sz="1200" dirty="0" err="1" smtClean="0"/>
              <a:t>dudx</a:t>
            </a:r>
            <a:r>
              <a:rPr lang="en-US" sz="1200" dirty="0" smtClean="0"/>
              <a:t>(</a:t>
            </a:r>
            <a:r>
              <a:rPr lang="en-US" sz="1200" dirty="0" err="1" smtClean="0"/>
              <a:t>nx,ny</a:t>
            </a:r>
            <a:r>
              <a:rPr lang="en-US" sz="1200" dirty="0" smtClean="0"/>
              <a:t>),</a:t>
            </a:r>
            <a:r>
              <a:rPr lang="en-US" sz="1200" dirty="0" err="1" smtClean="0"/>
              <a:t>dudy</a:t>
            </a:r>
            <a:r>
              <a:rPr lang="en-US" sz="1200" dirty="0" smtClean="0"/>
              <a:t>(</a:t>
            </a:r>
            <a:r>
              <a:rPr lang="en-US" sz="1200" dirty="0" err="1" smtClean="0"/>
              <a:t>nx,ny</a:t>
            </a:r>
            <a:r>
              <a:rPr lang="en-US" sz="1200" dirty="0" smtClean="0"/>
              <a:t>),</a:t>
            </a:r>
            <a:r>
              <a:rPr lang="en-US" sz="1200" dirty="0" err="1" smtClean="0"/>
              <a:t>dvdx</a:t>
            </a:r>
            <a:r>
              <a:rPr lang="en-US" sz="1200" dirty="0" smtClean="0"/>
              <a:t>(</a:t>
            </a:r>
            <a:r>
              <a:rPr lang="en-US" sz="1200" dirty="0" err="1" smtClean="0"/>
              <a:t>nx,ny</a:t>
            </a:r>
            <a:r>
              <a:rPr lang="en-US" sz="1200" dirty="0" smtClean="0"/>
              <a:t>),</a:t>
            </a:r>
            <a:r>
              <a:rPr lang="en-US" sz="1200" dirty="0" err="1" smtClean="0"/>
              <a:t>dvdy</a:t>
            </a:r>
            <a:r>
              <a:rPr lang="en-US" sz="1200" dirty="0" smtClean="0"/>
              <a:t>(</a:t>
            </a:r>
            <a:r>
              <a:rPr lang="en-US" sz="1200" dirty="0" err="1" smtClean="0"/>
              <a:t>nx,by</a:t>
            </a:r>
            <a:r>
              <a:rPr lang="en-US" sz="1200" dirty="0" smtClean="0"/>
              <a:t>)</a:t>
            </a:r>
          </a:p>
          <a:p>
            <a:r>
              <a:rPr lang="en-US" sz="1200" dirty="0" err="1" smtClean="0"/>
              <a:t>mju</a:t>
            </a:r>
            <a:r>
              <a:rPr lang="en-US" sz="1200" dirty="0" smtClean="0"/>
              <a:t>(</a:t>
            </a:r>
            <a:r>
              <a:rPr lang="en-US" sz="1200" dirty="0" err="1" smtClean="0"/>
              <a:t>nx,ny</a:t>
            </a:r>
            <a:r>
              <a:rPr lang="en-US" sz="1200" dirty="0" smtClean="0"/>
              <a:t>),</a:t>
            </a:r>
            <a:r>
              <a:rPr lang="en-US" sz="1200" dirty="0" err="1" smtClean="0"/>
              <a:t>dmjudx</a:t>
            </a:r>
            <a:r>
              <a:rPr lang="en-US" sz="1200" dirty="0" smtClean="0"/>
              <a:t>(</a:t>
            </a:r>
            <a:r>
              <a:rPr lang="en-US" sz="1200" dirty="0" err="1" smtClean="0"/>
              <a:t>nx,ny</a:t>
            </a:r>
            <a:r>
              <a:rPr lang="en-US" sz="1200" dirty="0" smtClean="0"/>
              <a:t>),</a:t>
            </a:r>
            <a:r>
              <a:rPr lang="en-US" sz="1200" dirty="0"/>
              <a:t> </a:t>
            </a:r>
            <a:r>
              <a:rPr lang="en-US" sz="1200" dirty="0" err="1" smtClean="0"/>
              <a:t>dmjudy</a:t>
            </a:r>
            <a:r>
              <a:rPr lang="en-US" sz="1200" dirty="0" smtClean="0"/>
              <a:t>(</a:t>
            </a:r>
            <a:r>
              <a:rPr lang="en-US" sz="1200" dirty="0" err="1" smtClean="0"/>
              <a:t>nx,ny</a:t>
            </a:r>
            <a:r>
              <a:rPr lang="en-US" sz="1200" dirty="0" smtClean="0"/>
              <a:t>),</a:t>
            </a:r>
            <a:r>
              <a:rPr lang="en-US" sz="1200" dirty="0"/>
              <a:t> </a:t>
            </a:r>
            <a:r>
              <a:rPr lang="en-US" sz="1200" dirty="0" err="1" smtClean="0"/>
              <a:t>dmjudxdy</a:t>
            </a:r>
            <a:r>
              <a:rPr lang="en-US" sz="1200" dirty="0" smtClean="0"/>
              <a:t>(</a:t>
            </a:r>
            <a:r>
              <a:rPr lang="en-US" sz="1200" dirty="0" err="1" smtClean="0"/>
              <a:t>nx,ny</a:t>
            </a:r>
            <a:r>
              <a:rPr lang="en-US" sz="1200" dirty="0" smtClean="0"/>
              <a:t>),</a:t>
            </a:r>
            <a:r>
              <a:rPr lang="cs-CZ" sz="1200" dirty="0" smtClean="0"/>
              <a:t>  </a:t>
            </a:r>
            <a:r>
              <a:rPr lang="cs-CZ" sz="1200" dirty="0" smtClean="0">
                <a:sym typeface="Symbol" panose="05050102010706020507" pitchFamily="18" charset="2"/>
              </a:rPr>
              <a:t>, </a:t>
            </a:r>
            <a:r>
              <a:rPr lang="en-US" sz="1200" dirty="0" smtClean="0">
                <a:sym typeface="Symbol" panose="05050102010706020507" pitchFamily="18" charset="2"/>
              </a:rPr>
              <a:t>/</a:t>
            </a:r>
            <a:r>
              <a:rPr lang="cs-CZ" sz="1200" dirty="0" smtClean="0">
                <a:sym typeface="Symbol" panose="05050102010706020507" pitchFamily="18" charset="2"/>
              </a:rPr>
              <a:t></a:t>
            </a:r>
            <a:r>
              <a:rPr lang="en-US" sz="1200" dirty="0" smtClean="0">
                <a:sym typeface="Symbol" panose="05050102010706020507" pitchFamily="18" charset="2"/>
              </a:rPr>
              <a:t>x,</a:t>
            </a:r>
            <a:r>
              <a:rPr lang="cs-CZ" sz="1200" dirty="0">
                <a:sym typeface="Symbol" panose="05050102010706020507" pitchFamily="18" charset="2"/>
              </a:rPr>
              <a:t> </a:t>
            </a:r>
            <a:r>
              <a:rPr lang="en-US" sz="1200" dirty="0">
                <a:sym typeface="Symbol" panose="05050102010706020507" pitchFamily="18" charset="2"/>
              </a:rPr>
              <a:t>/</a:t>
            </a:r>
            <a:r>
              <a:rPr lang="cs-CZ" sz="1200" dirty="0" smtClean="0">
                <a:sym typeface="Symbol" panose="05050102010706020507" pitchFamily="18" charset="2"/>
              </a:rPr>
              <a:t></a:t>
            </a:r>
            <a:r>
              <a:rPr lang="en-US" sz="1200" dirty="0" smtClean="0">
                <a:sym typeface="Symbol" panose="05050102010706020507" pitchFamily="18" charset="2"/>
              </a:rPr>
              <a:t>y,</a:t>
            </a:r>
          </a:p>
          <a:p>
            <a:r>
              <a:rPr lang="en-US" sz="1600" dirty="0" smtClean="0">
                <a:sym typeface="Symbol" panose="05050102010706020507" pitchFamily="18" charset="2"/>
              </a:rPr>
              <a:t>Approximation for power law fluid</a:t>
            </a:r>
          </a:p>
          <a:p>
            <a:r>
              <a:rPr lang="en-US" sz="1200" dirty="0"/>
              <a:t>p</a:t>
            </a:r>
            <a:r>
              <a:rPr lang="cs-CZ" sz="1200" dirty="0" smtClean="0"/>
              <a:t>si</a:t>
            </a:r>
            <a:r>
              <a:rPr lang="en-US" sz="1200" dirty="0" smtClean="0"/>
              <a:t>n(</a:t>
            </a:r>
            <a:r>
              <a:rPr lang="cs-CZ" sz="1200" dirty="0" err="1"/>
              <a:t>nx,ny</a:t>
            </a:r>
            <a:r>
              <a:rPr lang="en-US" sz="1200" dirty="0"/>
              <a:t>), </a:t>
            </a:r>
            <a:r>
              <a:rPr lang="en-US" sz="1200" dirty="0" err="1" smtClean="0"/>
              <a:t>omegan</a:t>
            </a:r>
            <a:r>
              <a:rPr lang="en-US" sz="1200" dirty="0" smtClean="0"/>
              <a:t>(</a:t>
            </a:r>
            <a:r>
              <a:rPr lang="en-US" sz="1200" dirty="0" err="1" smtClean="0"/>
              <a:t>nx,ny</a:t>
            </a:r>
            <a:r>
              <a:rPr lang="en-US" sz="1200" dirty="0"/>
              <a:t>)</a:t>
            </a:r>
          </a:p>
          <a:p>
            <a:r>
              <a:rPr lang="en-US" sz="1200" dirty="0" smtClean="0"/>
              <a:t>un(</a:t>
            </a:r>
            <a:r>
              <a:rPr lang="en-US" sz="1200" dirty="0" err="1" smtClean="0"/>
              <a:t>nx,ny</a:t>
            </a:r>
            <a:r>
              <a:rPr lang="en-US" sz="1200" dirty="0"/>
              <a:t>),</a:t>
            </a:r>
            <a:r>
              <a:rPr lang="en-US" sz="1200" dirty="0" err="1" smtClean="0"/>
              <a:t>vn</a:t>
            </a:r>
            <a:r>
              <a:rPr lang="en-US" sz="1200" dirty="0" smtClean="0"/>
              <a:t>(</a:t>
            </a:r>
            <a:r>
              <a:rPr lang="en-US" sz="1200" dirty="0" err="1" smtClean="0"/>
              <a:t>nx,ny</a:t>
            </a:r>
            <a:r>
              <a:rPr lang="en-US" sz="1200" dirty="0"/>
              <a:t>),</a:t>
            </a:r>
            <a:r>
              <a:rPr lang="en-US" sz="1200" dirty="0" err="1" smtClean="0"/>
              <a:t>dudxn</a:t>
            </a:r>
            <a:r>
              <a:rPr lang="en-US" sz="1200" dirty="0" smtClean="0"/>
              <a:t>(</a:t>
            </a:r>
            <a:r>
              <a:rPr lang="en-US" sz="1200" dirty="0" err="1" smtClean="0"/>
              <a:t>nx,ny</a:t>
            </a:r>
            <a:r>
              <a:rPr lang="en-US" sz="1200" dirty="0"/>
              <a:t>),</a:t>
            </a:r>
            <a:r>
              <a:rPr lang="en-US" sz="1200" dirty="0" err="1" smtClean="0"/>
              <a:t>dudyn</a:t>
            </a:r>
            <a:r>
              <a:rPr lang="en-US" sz="1200" dirty="0" smtClean="0"/>
              <a:t>(</a:t>
            </a:r>
            <a:r>
              <a:rPr lang="en-US" sz="1200" dirty="0" err="1" smtClean="0"/>
              <a:t>nx,ny</a:t>
            </a:r>
            <a:r>
              <a:rPr lang="en-US" sz="1200" dirty="0"/>
              <a:t>),</a:t>
            </a:r>
            <a:r>
              <a:rPr lang="en-US" sz="1200" dirty="0" err="1" smtClean="0"/>
              <a:t>dvdxn</a:t>
            </a:r>
            <a:r>
              <a:rPr lang="en-US" sz="1200" dirty="0" smtClean="0"/>
              <a:t>(</a:t>
            </a:r>
            <a:r>
              <a:rPr lang="en-US" sz="1200" dirty="0" err="1" smtClean="0"/>
              <a:t>nx,ny</a:t>
            </a:r>
            <a:r>
              <a:rPr lang="en-US" sz="1200" dirty="0"/>
              <a:t>),</a:t>
            </a:r>
            <a:r>
              <a:rPr lang="en-US" sz="1200" dirty="0" err="1" smtClean="0"/>
              <a:t>dvdyn</a:t>
            </a:r>
            <a:r>
              <a:rPr lang="en-US" sz="1200" dirty="0" smtClean="0"/>
              <a:t>(</a:t>
            </a:r>
            <a:r>
              <a:rPr lang="en-US" sz="1200" dirty="0" err="1" smtClean="0"/>
              <a:t>nx,by</a:t>
            </a:r>
            <a:r>
              <a:rPr lang="en-US" sz="1200" dirty="0"/>
              <a:t>)</a:t>
            </a:r>
          </a:p>
          <a:p>
            <a:r>
              <a:rPr lang="en-US" sz="1200" dirty="0" err="1" smtClean="0"/>
              <a:t>mjun</a:t>
            </a:r>
            <a:r>
              <a:rPr lang="en-US" sz="1200" dirty="0" smtClean="0"/>
              <a:t>(</a:t>
            </a:r>
            <a:r>
              <a:rPr lang="en-US" sz="1200" dirty="0" err="1" smtClean="0"/>
              <a:t>nx,ny</a:t>
            </a:r>
            <a:r>
              <a:rPr lang="en-US" sz="1200" dirty="0"/>
              <a:t>),</a:t>
            </a:r>
            <a:r>
              <a:rPr lang="en-US" sz="1200" dirty="0" err="1" smtClean="0"/>
              <a:t>dmjudxn</a:t>
            </a:r>
            <a:r>
              <a:rPr lang="en-US" sz="1200" dirty="0" smtClean="0"/>
              <a:t>(</a:t>
            </a:r>
            <a:r>
              <a:rPr lang="en-US" sz="1200" dirty="0" err="1" smtClean="0"/>
              <a:t>nx,ny</a:t>
            </a:r>
            <a:r>
              <a:rPr lang="en-US" sz="1200" dirty="0"/>
              <a:t>), </a:t>
            </a:r>
            <a:r>
              <a:rPr lang="en-US" sz="1200" dirty="0" err="1" smtClean="0"/>
              <a:t>dmjudyn</a:t>
            </a:r>
            <a:r>
              <a:rPr lang="en-US" sz="1200" dirty="0" smtClean="0"/>
              <a:t>(</a:t>
            </a:r>
            <a:r>
              <a:rPr lang="en-US" sz="1200" dirty="0" err="1" smtClean="0"/>
              <a:t>nx,ny</a:t>
            </a:r>
            <a:r>
              <a:rPr lang="en-US" sz="1200" dirty="0"/>
              <a:t>), </a:t>
            </a:r>
            <a:r>
              <a:rPr lang="en-US" sz="1200" dirty="0" err="1" smtClean="0"/>
              <a:t>dmjudxdyn</a:t>
            </a:r>
            <a:r>
              <a:rPr lang="en-US" sz="1200" dirty="0" smtClean="0"/>
              <a:t>(</a:t>
            </a:r>
            <a:r>
              <a:rPr lang="en-US" sz="1200" dirty="0" err="1" smtClean="0"/>
              <a:t>nx,ny</a:t>
            </a:r>
            <a:r>
              <a:rPr lang="en-US" sz="1200" dirty="0"/>
              <a:t>),</a:t>
            </a:r>
            <a:r>
              <a:rPr lang="cs-CZ" sz="1200" dirty="0"/>
              <a:t>  </a:t>
            </a:r>
            <a:endParaRPr lang="en-US" sz="1200" dirty="0" smtClean="0">
              <a:sym typeface="Symbol" panose="05050102010706020507" pitchFamily="18" charset="2"/>
            </a:endParaRPr>
          </a:p>
          <a:p>
            <a:r>
              <a:rPr lang="en-US" sz="1600" dirty="0" smtClean="0">
                <a:sym typeface="Symbol" panose="05050102010706020507" pitchFamily="18" charset="2"/>
              </a:rPr>
              <a:t>Stresses</a:t>
            </a:r>
          </a:p>
          <a:p>
            <a:r>
              <a:rPr lang="en-US" sz="1200" dirty="0" err="1" smtClean="0">
                <a:sym typeface="Symbol" panose="05050102010706020507" pitchFamily="18" charset="2"/>
              </a:rPr>
              <a:t>sxx</a:t>
            </a:r>
            <a:r>
              <a:rPr lang="en-US" sz="1200" dirty="0" smtClean="0">
                <a:sym typeface="Symbol" panose="05050102010706020507" pitchFamily="18" charset="2"/>
              </a:rPr>
              <a:t>(</a:t>
            </a:r>
            <a:r>
              <a:rPr lang="en-US" sz="1200" dirty="0" err="1" smtClean="0">
                <a:sym typeface="Symbol" panose="05050102010706020507" pitchFamily="18" charset="2"/>
              </a:rPr>
              <a:t>nx,ny</a:t>
            </a:r>
            <a:r>
              <a:rPr lang="en-US" sz="1200" dirty="0">
                <a:sym typeface="Symbol" panose="05050102010706020507" pitchFamily="18" charset="2"/>
              </a:rPr>
              <a:t>), </a:t>
            </a:r>
            <a:r>
              <a:rPr lang="en-US" sz="1200" dirty="0" err="1" smtClean="0">
                <a:sym typeface="Symbol" panose="05050102010706020507" pitchFamily="18" charset="2"/>
              </a:rPr>
              <a:t>syy</a:t>
            </a:r>
            <a:r>
              <a:rPr lang="en-US" sz="1200" dirty="0" smtClean="0">
                <a:sym typeface="Symbol" panose="05050102010706020507" pitchFamily="18" charset="2"/>
              </a:rPr>
              <a:t>(</a:t>
            </a:r>
            <a:r>
              <a:rPr lang="en-US" sz="1200" dirty="0" err="1" smtClean="0">
                <a:sym typeface="Symbol" panose="05050102010706020507" pitchFamily="18" charset="2"/>
              </a:rPr>
              <a:t>nx,ny</a:t>
            </a:r>
            <a:r>
              <a:rPr lang="en-US" sz="1200" dirty="0" smtClean="0">
                <a:sym typeface="Symbol" panose="05050102010706020507" pitchFamily="18" charset="2"/>
              </a:rPr>
              <a:t>),</a:t>
            </a:r>
            <a:r>
              <a:rPr lang="en-US" sz="1200" dirty="0">
                <a:sym typeface="Symbol" panose="05050102010706020507" pitchFamily="18" charset="2"/>
              </a:rPr>
              <a:t> </a:t>
            </a:r>
            <a:r>
              <a:rPr lang="en-US" sz="1200" dirty="0" err="1" smtClean="0">
                <a:sym typeface="Symbol" panose="05050102010706020507" pitchFamily="18" charset="2"/>
              </a:rPr>
              <a:t>sxy</a:t>
            </a:r>
            <a:r>
              <a:rPr lang="en-US" sz="1200" dirty="0" smtClean="0">
                <a:sym typeface="Symbol" panose="05050102010706020507" pitchFamily="18" charset="2"/>
              </a:rPr>
              <a:t>(</a:t>
            </a:r>
            <a:r>
              <a:rPr lang="en-US" sz="1200" dirty="0" err="1" smtClean="0">
                <a:sym typeface="Symbol" panose="05050102010706020507" pitchFamily="18" charset="2"/>
              </a:rPr>
              <a:t>nx,ny</a:t>
            </a:r>
            <a:r>
              <a:rPr lang="en-US" sz="1200" dirty="0">
                <a:sym typeface="Symbol" panose="05050102010706020507" pitchFamily="18" charset="2"/>
              </a:rPr>
              <a:t>),</a:t>
            </a:r>
            <a:endParaRPr lang="en-US" sz="1200" dirty="0"/>
          </a:p>
          <a:p>
            <a:endParaRPr lang="en-US" sz="1200" dirty="0"/>
          </a:p>
          <a:p>
            <a:endParaRPr lang="en-US" sz="1200" dirty="0"/>
          </a:p>
        </p:txBody>
      </p:sp>
      <p:grpSp>
        <p:nvGrpSpPr>
          <p:cNvPr id="41" name="Skupina 40"/>
          <p:cNvGrpSpPr/>
          <p:nvPr/>
        </p:nvGrpSpPr>
        <p:grpSpPr>
          <a:xfrm>
            <a:off x="10184645" y="619168"/>
            <a:ext cx="1832474" cy="3078785"/>
            <a:chOff x="10187831" y="859027"/>
            <a:chExt cx="1832474" cy="3078785"/>
          </a:xfrm>
        </p:grpSpPr>
        <p:cxnSp>
          <p:nvCxnSpPr>
            <p:cNvPr id="42" name="Přímá spojnice se šipkou 41"/>
            <p:cNvCxnSpPr>
              <a:stCxn id="43" idx="2"/>
            </p:cNvCxnSpPr>
            <p:nvPr/>
          </p:nvCxnSpPr>
          <p:spPr>
            <a:xfrm>
              <a:off x="11016219" y="1082022"/>
              <a:ext cx="3185" cy="2855790"/>
            </a:xfrm>
            <a:prstGeom prst="straightConnector1">
              <a:avLst/>
            </a:prstGeom>
            <a:solidFill>
              <a:schemeClr val="bg1"/>
            </a:solidFill>
            <a:ln>
              <a:tailEnd type="arrow"/>
            </a:ln>
          </p:spPr>
          <p:style>
            <a:lnRef idx="1">
              <a:schemeClr val="accent1"/>
            </a:lnRef>
            <a:fillRef idx="0">
              <a:schemeClr val="accent1"/>
            </a:fillRef>
            <a:effectRef idx="0">
              <a:schemeClr val="accent1"/>
            </a:effectRef>
            <a:fontRef idx="minor">
              <a:schemeClr val="tx1"/>
            </a:fontRef>
          </p:style>
        </p:cxnSp>
        <p:sp>
          <p:nvSpPr>
            <p:cNvPr id="43" name="Vývojový diagram: alternativní postup 42"/>
            <p:cNvSpPr/>
            <p:nvPr/>
          </p:nvSpPr>
          <p:spPr>
            <a:xfrm>
              <a:off x="10566669" y="859027"/>
              <a:ext cx="899100" cy="222995"/>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smtClean="0">
                  <a:solidFill>
                    <a:schemeClr val="tx1"/>
                  </a:solidFill>
                </a:rPr>
                <a:t>geometr</a:t>
              </a:r>
              <a:r>
                <a:rPr lang="en-US" sz="1000" dirty="0" smtClean="0">
                  <a:solidFill>
                    <a:schemeClr val="tx1"/>
                  </a:solidFill>
                </a:rPr>
                <a:t>y</a:t>
              </a:r>
              <a:endParaRPr lang="cs-CZ" sz="1000" dirty="0">
                <a:solidFill>
                  <a:schemeClr val="tx1"/>
                </a:solidFill>
              </a:endParaRPr>
            </a:p>
          </p:txBody>
        </p:sp>
        <p:sp>
          <p:nvSpPr>
            <p:cNvPr id="44" name="Vývojový diagram: postup 43"/>
            <p:cNvSpPr/>
            <p:nvPr/>
          </p:nvSpPr>
          <p:spPr>
            <a:xfrm>
              <a:off x="10194201" y="1166059"/>
              <a:ext cx="1822919"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Approximate profiles </a:t>
              </a:r>
              <a:r>
                <a:rPr lang="cs-CZ" sz="1000" dirty="0" err="1" smtClean="0">
                  <a:solidFill>
                    <a:schemeClr val="tx1"/>
                  </a:solidFill>
                </a:rPr>
                <a:t>u,v</a:t>
              </a:r>
              <a:r>
                <a:rPr lang="cs-CZ" sz="1000" dirty="0" smtClean="0">
                  <a:solidFill>
                    <a:schemeClr val="tx1"/>
                  </a:solidFill>
                </a:rPr>
                <a:t>, </a:t>
              </a:r>
              <a:r>
                <a:rPr lang="cs-CZ" sz="1000" dirty="0" smtClean="0">
                  <a:solidFill>
                    <a:schemeClr val="tx1"/>
                  </a:solidFill>
                  <a:sym typeface="Symbol" panose="05050102010706020507" pitchFamily="18" charset="2"/>
                </a:rPr>
                <a:t>,</a:t>
              </a:r>
              <a:r>
                <a:rPr lang="cs-CZ" sz="1000" dirty="0" smtClean="0">
                  <a:solidFill>
                    <a:schemeClr val="tx1"/>
                  </a:solidFill>
                </a:rPr>
                <a:t> </a:t>
              </a:r>
              <a:r>
                <a:rPr lang="cs-CZ" sz="1000" dirty="0" smtClean="0">
                  <a:solidFill>
                    <a:schemeClr val="tx1"/>
                  </a:solidFill>
                  <a:sym typeface="Symbol" panose="05050102010706020507" pitchFamily="18" charset="2"/>
                </a:rPr>
                <a:t> </a:t>
              </a:r>
              <a:r>
                <a:rPr lang="en-US" sz="1000" dirty="0" smtClean="0">
                  <a:solidFill>
                    <a:schemeClr val="tx1"/>
                  </a:solidFill>
                </a:rPr>
                <a:t>for power law fluid</a:t>
              </a:r>
              <a:endParaRPr lang="cs-CZ" sz="1000" dirty="0">
                <a:solidFill>
                  <a:schemeClr val="tx1"/>
                </a:solidFill>
              </a:endParaRPr>
            </a:p>
          </p:txBody>
        </p:sp>
        <p:sp>
          <p:nvSpPr>
            <p:cNvPr id="45" name="Vývojový diagram: příprava 44"/>
            <p:cNvSpPr/>
            <p:nvPr/>
          </p:nvSpPr>
          <p:spPr>
            <a:xfrm>
              <a:off x="10536484" y="1542807"/>
              <a:ext cx="1140542" cy="206270"/>
            </a:xfrm>
            <a:prstGeom prst="flowChartPrepa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itera</a:t>
              </a:r>
              <a:r>
                <a:rPr lang="en-US" sz="1000" dirty="0" err="1" smtClean="0">
                  <a:solidFill>
                    <a:schemeClr val="tx1"/>
                  </a:solidFill>
                </a:rPr>
                <a:t>tion</a:t>
              </a:r>
              <a:endParaRPr lang="cs-CZ" sz="1000" baseline="-25000" dirty="0">
                <a:solidFill>
                  <a:schemeClr val="tx1"/>
                </a:solidFill>
              </a:endParaRPr>
            </a:p>
          </p:txBody>
        </p:sp>
        <p:sp>
          <p:nvSpPr>
            <p:cNvPr id="46" name="Volný tvar 45"/>
            <p:cNvSpPr/>
            <p:nvPr/>
          </p:nvSpPr>
          <p:spPr>
            <a:xfrm>
              <a:off x="10194202" y="1645944"/>
              <a:ext cx="439802" cy="1697768"/>
            </a:xfrm>
            <a:custGeom>
              <a:avLst/>
              <a:gdLst>
                <a:gd name="connsiteX0" fmla="*/ 2190938 w 2190938"/>
                <a:gd name="connsiteY0" fmla="*/ 1973655 h 1973655"/>
                <a:gd name="connsiteX1" fmla="*/ 0 w 2190938"/>
                <a:gd name="connsiteY1" fmla="*/ 1964602 h 1973655"/>
                <a:gd name="connsiteX2" fmla="*/ 0 w 2190938"/>
                <a:gd name="connsiteY2" fmla="*/ 9053 h 1973655"/>
                <a:gd name="connsiteX3" fmla="*/ 2082297 w 2190938"/>
                <a:gd name="connsiteY3" fmla="*/ 0 h 1973655"/>
                <a:gd name="connsiteX4" fmla="*/ 2082297 w 2190938"/>
                <a:gd name="connsiteY4" fmla="*/ 0 h 197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938" h="1973655">
                  <a:moveTo>
                    <a:pt x="2190938" y="1973655"/>
                  </a:moveTo>
                  <a:lnTo>
                    <a:pt x="0" y="1964602"/>
                  </a:lnTo>
                  <a:lnTo>
                    <a:pt x="0" y="9053"/>
                  </a:lnTo>
                  <a:lnTo>
                    <a:pt x="2082297" y="0"/>
                  </a:lnTo>
                  <a:lnTo>
                    <a:pt x="2082297" y="0"/>
                  </a:lnTo>
                </a:path>
              </a:pathLst>
            </a:custGeom>
            <a:solidFill>
              <a:schemeClr val="bg1"/>
            </a:solid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solidFill>
                  <a:schemeClr val="tx1"/>
                </a:solidFill>
              </a:endParaRPr>
            </a:p>
          </p:txBody>
        </p:sp>
        <p:sp>
          <p:nvSpPr>
            <p:cNvPr id="47" name="Vývojový diagram: postup 46"/>
            <p:cNvSpPr/>
            <p:nvPr/>
          </p:nvSpPr>
          <p:spPr>
            <a:xfrm>
              <a:off x="10299660" y="1833366"/>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Elastic</a:t>
              </a:r>
              <a:r>
                <a:rPr lang="en-US" sz="1000" dirty="0" smtClean="0">
                  <a:solidFill>
                    <a:schemeClr val="tx1"/>
                  </a:solidFill>
                </a:rPr>
                <a:t> stress</a:t>
              </a:r>
              <a:r>
                <a:rPr lang="cs-CZ" sz="1000" dirty="0" smtClean="0">
                  <a:solidFill>
                    <a:schemeClr val="tx1"/>
                  </a:solidFill>
                </a:rPr>
                <a:t> </a:t>
              </a:r>
              <a:r>
                <a:rPr lang="cs-CZ" sz="1000" dirty="0" err="1" smtClean="0">
                  <a:solidFill>
                    <a:schemeClr val="tx1"/>
                  </a:solidFill>
                </a:rPr>
                <a:t>sxx</a:t>
              </a:r>
              <a:r>
                <a:rPr lang="cs-CZ" sz="1000" dirty="0" smtClean="0">
                  <a:solidFill>
                    <a:schemeClr val="tx1"/>
                  </a:solidFill>
                </a:rPr>
                <a:t>, </a:t>
              </a:r>
              <a:r>
                <a:rPr lang="cs-CZ" sz="1000" dirty="0" err="1" smtClean="0">
                  <a:solidFill>
                    <a:schemeClr val="tx1"/>
                  </a:solidFill>
                </a:rPr>
                <a:t>syy</a:t>
              </a:r>
              <a:r>
                <a:rPr lang="cs-CZ" sz="1000" dirty="0" smtClean="0">
                  <a:solidFill>
                    <a:schemeClr val="tx1"/>
                  </a:solidFill>
                </a:rPr>
                <a:t>, </a:t>
              </a:r>
              <a:r>
                <a:rPr lang="cs-CZ" sz="1000" dirty="0" err="1" smtClean="0">
                  <a:solidFill>
                    <a:schemeClr val="tx1"/>
                  </a:solidFill>
                </a:rPr>
                <a:t>sxy</a:t>
              </a:r>
              <a:r>
                <a:rPr lang="cs-CZ" sz="1000" dirty="0" smtClean="0">
                  <a:solidFill>
                    <a:schemeClr val="tx1"/>
                  </a:solidFill>
                </a:rPr>
                <a:t> (</a:t>
              </a:r>
              <a:r>
                <a:rPr lang="cs-CZ" sz="1000" dirty="0" err="1" smtClean="0">
                  <a:solidFill>
                    <a:schemeClr val="tx1"/>
                  </a:solidFill>
                </a:rPr>
                <a:t>hyperbolic</a:t>
              </a:r>
              <a:r>
                <a:rPr lang="cs-CZ" sz="1000" dirty="0" smtClean="0">
                  <a:solidFill>
                    <a:schemeClr val="tx1"/>
                  </a:solidFill>
                </a:rPr>
                <a:t> MW)</a:t>
              </a:r>
              <a:endParaRPr lang="cs-CZ" sz="1000" dirty="0">
                <a:solidFill>
                  <a:schemeClr val="tx1"/>
                </a:solidFill>
              </a:endParaRPr>
            </a:p>
          </p:txBody>
        </p:sp>
        <p:sp>
          <p:nvSpPr>
            <p:cNvPr id="48" name="Vývojový diagram: postup 47"/>
            <p:cNvSpPr/>
            <p:nvPr/>
          </p:nvSpPr>
          <p:spPr>
            <a:xfrm>
              <a:off x="10302844" y="2188326"/>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Poisson</a:t>
              </a:r>
              <a:r>
                <a:rPr lang="en-US" sz="1000" dirty="0" smtClean="0">
                  <a:solidFill>
                    <a:schemeClr val="tx1"/>
                  </a:solidFill>
                </a:rPr>
                <a:t> equation for</a:t>
              </a:r>
              <a:r>
                <a:rPr lang="cs-CZ" sz="1000" dirty="0" smtClean="0">
                  <a:solidFill>
                    <a:schemeClr val="tx1"/>
                  </a:solidFill>
                </a:rPr>
                <a:t> </a:t>
              </a:r>
              <a:r>
                <a:rPr lang="cs-CZ" sz="1000" dirty="0" smtClean="0">
                  <a:solidFill>
                    <a:schemeClr val="tx1"/>
                  </a:solidFill>
                  <a:sym typeface="Symbol" panose="05050102010706020507" pitchFamily="18" charset="2"/>
                </a:rPr>
                <a:t></a:t>
              </a:r>
              <a:endParaRPr lang="cs-CZ" sz="1000" dirty="0">
                <a:solidFill>
                  <a:schemeClr val="tx1"/>
                </a:solidFill>
              </a:endParaRPr>
            </a:p>
          </p:txBody>
        </p:sp>
        <p:sp>
          <p:nvSpPr>
            <p:cNvPr id="49" name="Vývojový diagram: postup 48"/>
            <p:cNvSpPr/>
            <p:nvPr/>
          </p:nvSpPr>
          <p:spPr>
            <a:xfrm>
              <a:off x="10299658" y="2908214"/>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a:solidFill>
                    <a:schemeClr val="tx1"/>
                  </a:solidFill>
                </a:rPr>
                <a:t>Poisson</a:t>
              </a:r>
              <a:r>
                <a:rPr lang="en-US" sz="1000" dirty="0">
                  <a:solidFill>
                    <a:schemeClr val="tx1"/>
                  </a:solidFill>
                </a:rPr>
                <a:t> equation for</a:t>
              </a:r>
              <a:r>
                <a:rPr lang="cs-CZ" sz="1000" dirty="0">
                  <a:solidFill>
                    <a:schemeClr val="tx1"/>
                  </a:solidFill>
                </a:rPr>
                <a:t> </a:t>
              </a:r>
              <a:r>
                <a:rPr lang="cs-CZ" sz="1000" dirty="0" smtClean="0">
                  <a:solidFill>
                    <a:schemeClr val="tx1"/>
                  </a:solidFill>
                  <a:sym typeface="Symbol" panose="05050102010706020507" pitchFamily="18" charset="2"/>
                </a:rPr>
                <a:t></a:t>
              </a:r>
              <a:endParaRPr lang="cs-CZ" sz="1000" dirty="0">
                <a:solidFill>
                  <a:schemeClr val="tx1"/>
                </a:solidFill>
              </a:endParaRPr>
            </a:p>
          </p:txBody>
        </p:sp>
        <p:sp>
          <p:nvSpPr>
            <p:cNvPr id="50" name="Vývojový diagram: postup 49"/>
            <p:cNvSpPr/>
            <p:nvPr/>
          </p:nvSpPr>
          <p:spPr>
            <a:xfrm>
              <a:off x="10187831" y="3509419"/>
              <a:ext cx="1829288"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a:solidFill>
                    <a:schemeClr val="tx1"/>
                  </a:solidFill>
                </a:rPr>
                <a:t>Poisson</a:t>
              </a:r>
              <a:r>
                <a:rPr lang="en-US" sz="1000" dirty="0">
                  <a:solidFill>
                    <a:schemeClr val="tx1"/>
                  </a:solidFill>
                </a:rPr>
                <a:t> equation for</a:t>
              </a:r>
              <a:r>
                <a:rPr lang="cs-CZ" sz="1000" dirty="0">
                  <a:solidFill>
                    <a:schemeClr val="tx1"/>
                  </a:solidFill>
                </a:rPr>
                <a:t> </a:t>
              </a:r>
              <a:r>
                <a:rPr lang="en-US" sz="1000" dirty="0" smtClean="0">
                  <a:solidFill>
                    <a:schemeClr val="tx1"/>
                  </a:solidFill>
                </a:rPr>
                <a:t>pressure</a:t>
              </a:r>
              <a:r>
                <a:rPr lang="cs-CZ" sz="1000" dirty="0" smtClean="0">
                  <a:solidFill>
                    <a:schemeClr val="tx1"/>
                  </a:solidFill>
                  <a:sym typeface="Symbol" panose="05050102010706020507" pitchFamily="18" charset="2"/>
                </a:rPr>
                <a:t> p</a:t>
              </a:r>
              <a:endParaRPr lang="cs-CZ" sz="1000" dirty="0">
                <a:solidFill>
                  <a:schemeClr val="tx1"/>
                </a:solidFill>
              </a:endParaRPr>
            </a:p>
          </p:txBody>
        </p:sp>
        <p:sp>
          <p:nvSpPr>
            <p:cNvPr id="51" name="Vývojový diagram: postup 50"/>
            <p:cNvSpPr/>
            <p:nvPr/>
          </p:nvSpPr>
          <p:spPr>
            <a:xfrm>
              <a:off x="10299658" y="2538900"/>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Velocities, µ</a:t>
              </a:r>
              <a:r>
                <a:rPr lang="cs-CZ" sz="1000" dirty="0" smtClean="0">
                  <a:solidFill>
                    <a:schemeClr val="tx1"/>
                  </a:solidFill>
                </a:rPr>
                <a:t> </a:t>
              </a:r>
              <a:r>
                <a:rPr lang="en-US" sz="1000" dirty="0" smtClean="0">
                  <a:solidFill>
                    <a:schemeClr val="tx1"/>
                  </a:solidFill>
                </a:rPr>
                <a:t>,</a:t>
              </a:r>
              <a:r>
                <a:rPr lang="cs-CZ" sz="1000" dirty="0" smtClean="0">
                  <a:solidFill>
                    <a:schemeClr val="tx1"/>
                  </a:solidFill>
                </a:rPr>
                <a:t> </a:t>
              </a:r>
              <a:r>
                <a:rPr lang="en-US" sz="1000" dirty="0" smtClean="0">
                  <a:solidFill>
                    <a:schemeClr val="tx1"/>
                  </a:solidFill>
                </a:rPr>
                <a:t>BC for </a:t>
              </a:r>
              <a:r>
                <a:rPr lang="en-US" sz="1000" dirty="0" smtClean="0">
                  <a:solidFill>
                    <a:schemeClr val="tx1"/>
                  </a:solidFill>
                  <a:sym typeface="Symbol"/>
                </a:rPr>
                <a:t></a:t>
              </a:r>
              <a:endParaRPr lang="cs-CZ" sz="1000" dirty="0">
                <a:solidFill>
                  <a:schemeClr val="tx1"/>
                </a:solidFill>
              </a:endParaRPr>
            </a:p>
          </p:txBody>
        </p:sp>
        <p:sp>
          <p:nvSpPr>
            <p:cNvPr id="52" name="Vývojový diagram: příprava 51"/>
            <p:cNvSpPr/>
            <p:nvPr/>
          </p:nvSpPr>
          <p:spPr>
            <a:xfrm>
              <a:off x="10566667" y="3248938"/>
              <a:ext cx="899101" cy="189546"/>
            </a:xfrm>
            <a:prstGeom prst="flowChartPrepa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solidFill>
                  <a:schemeClr val="tx1"/>
                </a:solidFill>
              </a:endParaRPr>
            </a:p>
          </p:txBody>
        </p:sp>
      </p:grpSp>
    </p:spTree>
    <p:extLst>
      <p:ext uri="{BB962C8B-B14F-4D97-AF65-F5344CB8AC3E}">
        <p14:creationId xmlns:p14="http://schemas.microsoft.com/office/powerpoint/2010/main" val="3461247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wrap="square">
            <a:spAutoFit/>
          </a:bodyPr>
          <a:lstStyle/>
          <a:p>
            <a:pPr>
              <a:spcBef>
                <a:spcPct val="50000"/>
              </a:spcBef>
            </a:pPr>
            <a:r>
              <a:rPr lang="cs-CZ" sz="2400" b="1" dirty="0" smtClean="0">
                <a:solidFill>
                  <a:prstClr val="black"/>
                </a:solidFill>
                <a:sym typeface="Symbol" pitchFamily="18" charset="2"/>
              </a:rPr>
              <a:t>  </a:t>
            </a:r>
            <a:r>
              <a:rPr lang="en-US" sz="2400" b="1" dirty="0" smtClean="0">
                <a:solidFill>
                  <a:prstClr val="black"/>
                </a:solidFill>
                <a:sym typeface="Symbol" pitchFamily="18" charset="2"/>
              </a:rPr>
              <a:t>Transformation </a:t>
            </a:r>
            <a:r>
              <a:rPr lang="en-US" sz="2400" b="1" dirty="0">
                <a:solidFill>
                  <a:prstClr val="black"/>
                </a:solidFill>
                <a:sym typeface="Symbol" pitchFamily="18" charset="2"/>
              </a:rPr>
              <a:t>of derivatives of </a:t>
            </a:r>
            <a:r>
              <a:rPr lang="cs-CZ" sz="2400" b="1" dirty="0" err="1" smtClean="0">
                <a:solidFill>
                  <a:prstClr val="black"/>
                </a:solidFill>
                <a:sym typeface="Symbol" pitchFamily="18" charset="2"/>
              </a:rPr>
              <a:t>quantity</a:t>
            </a:r>
            <a:r>
              <a:rPr lang="cs-CZ" sz="2400" b="1" dirty="0" smtClean="0">
                <a:solidFill>
                  <a:prstClr val="black"/>
                </a:solidFill>
                <a:sym typeface="Symbol" pitchFamily="18" charset="2"/>
              </a:rPr>
              <a:t> F (</a:t>
            </a:r>
            <a:r>
              <a:rPr lang="cs-CZ" sz="2400" b="1" dirty="0" err="1" smtClean="0">
                <a:solidFill>
                  <a:prstClr val="black"/>
                </a:solidFill>
                <a:sym typeface="Symbol" pitchFamily="18" charset="2"/>
              </a:rPr>
              <a:t>e.g</a:t>
            </a:r>
            <a:r>
              <a:rPr lang="cs-CZ" sz="2400" b="1" dirty="0" smtClean="0">
                <a:solidFill>
                  <a:prstClr val="black"/>
                </a:solidFill>
                <a:sym typeface="Symbol" pitchFamily="18" charset="2"/>
              </a:rPr>
              <a:t>. , , </a:t>
            </a:r>
            <a:r>
              <a:rPr lang="cs-CZ" sz="2400" b="1" dirty="0" err="1" smtClean="0">
                <a:solidFill>
                  <a:prstClr val="black"/>
                </a:solidFill>
                <a:sym typeface="Symbol" pitchFamily="18" charset="2"/>
              </a:rPr>
              <a:t>s</a:t>
            </a:r>
            <a:r>
              <a:rPr lang="cs-CZ" sz="2400" b="1" baseline="-25000" dirty="0" err="1" smtClean="0">
                <a:solidFill>
                  <a:prstClr val="black"/>
                </a:solidFill>
                <a:sym typeface="Symbol" pitchFamily="18" charset="2"/>
              </a:rPr>
              <a:t>xx</a:t>
            </a:r>
            <a:r>
              <a:rPr lang="cs-CZ" sz="2400" b="1" dirty="0" smtClean="0">
                <a:solidFill>
                  <a:prstClr val="black"/>
                </a:solidFill>
                <a:sym typeface="Symbol" pitchFamily="18" charset="2"/>
              </a:rPr>
              <a:t>, </a:t>
            </a:r>
            <a:r>
              <a:rPr lang="cs-CZ" sz="2400" b="1" dirty="0" err="1" smtClean="0">
                <a:solidFill>
                  <a:prstClr val="black"/>
                </a:solidFill>
                <a:sym typeface="Symbol" pitchFamily="18" charset="2"/>
              </a:rPr>
              <a:t>s</a:t>
            </a:r>
            <a:r>
              <a:rPr lang="cs-CZ" sz="2400" b="1" baseline="-25000" dirty="0" err="1" smtClean="0">
                <a:solidFill>
                  <a:prstClr val="black"/>
                </a:solidFill>
                <a:sym typeface="Symbol" pitchFamily="18" charset="2"/>
              </a:rPr>
              <a:t>yy</a:t>
            </a:r>
            <a:r>
              <a:rPr lang="cs-CZ" sz="2400" b="1" dirty="0" smtClean="0">
                <a:solidFill>
                  <a:prstClr val="black"/>
                </a:solidFill>
                <a:sym typeface="Symbol" pitchFamily="18" charset="2"/>
              </a:rPr>
              <a:t>, </a:t>
            </a:r>
            <a:r>
              <a:rPr lang="cs-CZ" sz="2400" b="1" dirty="0" err="1" smtClean="0">
                <a:solidFill>
                  <a:prstClr val="black"/>
                </a:solidFill>
                <a:sym typeface="Symbol" pitchFamily="18" charset="2"/>
              </a:rPr>
              <a:t>s</a:t>
            </a:r>
            <a:r>
              <a:rPr lang="cs-CZ" sz="2400" b="1" baseline="-25000" dirty="0" err="1" smtClean="0">
                <a:solidFill>
                  <a:prstClr val="black"/>
                </a:solidFill>
                <a:sym typeface="Symbol" pitchFamily="18" charset="2"/>
              </a:rPr>
              <a:t>xy</a:t>
            </a:r>
            <a:r>
              <a:rPr lang="cs-CZ" sz="2400" b="1" dirty="0" smtClean="0">
                <a:solidFill>
                  <a:prstClr val="black"/>
                </a:solidFill>
                <a:sym typeface="Symbol" pitchFamily="18" charset="2"/>
              </a:rPr>
              <a:t>)</a:t>
            </a:r>
            <a:endParaRPr lang="cs-CZ" sz="2400" b="1" dirty="0">
              <a:solidFill>
                <a:prstClr val="black"/>
              </a:solidFill>
              <a:sym typeface="Symbol" pitchFamily="18" charset="2"/>
            </a:endParaRPr>
          </a:p>
        </p:txBody>
      </p:sp>
      <mc:AlternateContent xmlns:mc="http://schemas.openxmlformats.org/markup-compatibility/2006" xmlns:a14="http://schemas.microsoft.com/office/drawing/2010/main">
        <mc:Choice Requires="a14">
          <p:sp>
            <p:nvSpPr>
              <p:cNvPr id="2" name="TextovéPole 1"/>
              <p:cNvSpPr txBox="1"/>
              <p:nvPr/>
            </p:nvSpPr>
            <p:spPr>
              <a:xfrm>
                <a:off x="919716" y="1334386"/>
                <a:ext cx="2255169" cy="6658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cs-CZ" i="1" smtClean="0">
                              <a:latin typeface="Cambria Math" panose="02040503050406030204" pitchFamily="18" charset="0"/>
                            </a:rPr>
                          </m:ctrlPr>
                        </m:fPr>
                        <m:num>
                          <m:r>
                            <a:rPr lang="cs-CZ" i="1" smtClean="0">
                              <a:latin typeface="Cambria Math"/>
                            </a:rPr>
                            <m:t>𝜕</m:t>
                          </m:r>
                          <m:r>
                            <a:rPr lang="cs-CZ" b="0" i="1" smtClean="0">
                              <a:latin typeface="Cambria Math"/>
                            </a:rPr>
                            <m:t>𝐹</m:t>
                          </m:r>
                        </m:num>
                        <m:den>
                          <m:r>
                            <a:rPr lang="cs-CZ" i="1" smtClean="0">
                              <a:latin typeface="Cambria Math"/>
                            </a:rPr>
                            <m:t>𝜕</m:t>
                          </m:r>
                          <m:r>
                            <a:rPr lang="cs-CZ" i="1" smtClean="0">
                              <a:latin typeface="Cambria Math"/>
                            </a:rPr>
                            <m:t>𝑥</m:t>
                          </m:r>
                        </m:den>
                      </m:f>
                      <m:r>
                        <a:rPr lang="en-US" b="0" i="1" smtClean="0">
                          <a:latin typeface="Cambria Math"/>
                        </a:rPr>
                        <m:t>=</m:t>
                      </m:r>
                      <m:f>
                        <m:fPr>
                          <m:ctrlPr>
                            <a:rPr lang="cs-CZ" i="1">
                              <a:latin typeface="Cambria Math" panose="02040503050406030204" pitchFamily="18" charset="0"/>
                            </a:rPr>
                          </m:ctrlPr>
                        </m:fPr>
                        <m:num>
                          <m:r>
                            <a:rPr lang="cs-CZ" i="1">
                              <a:latin typeface="Cambria Math"/>
                            </a:rPr>
                            <m:t>𝜕</m:t>
                          </m:r>
                          <m:r>
                            <a:rPr lang="cs-CZ" i="1">
                              <a:latin typeface="Cambria Math"/>
                            </a:rPr>
                            <m:t>𝐹</m:t>
                          </m:r>
                        </m:num>
                        <m:den>
                          <m:r>
                            <a:rPr lang="cs-CZ" i="1">
                              <a:latin typeface="Cambria Math"/>
                            </a:rPr>
                            <m:t>𝜕</m:t>
                          </m:r>
                          <m:r>
                            <a:rPr lang="cs-CZ" i="1" smtClean="0">
                              <a:latin typeface="Cambria Math"/>
                              <a:ea typeface="Cambria Math"/>
                            </a:rPr>
                            <m:t>𝜉</m:t>
                          </m:r>
                        </m:den>
                      </m:f>
                      <m:f>
                        <m:fPr>
                          <m:ctrlPr>
                            <a:rPr lang="cs-CZ" i="1">
                              <a:latin typeface="Cambria Math" panose="02040503050406030204" pitchFamily="18" charset="0"/>
                            </a:rPr>
                          </m:ctrlPr>
                        </m:fPr>
                        <m:num>
                          <m:r>
                            <a:rPr lang="cs-CZ" i="1">
                              <a:latin typeface="Cambria Math"/>
                            </a:rPr>
                            <m:t>𝜕</m:t>
                          </m:r>
                          <m:r>
                            <a:rPr lang="cs-CZ" i="1" smtClean="0">
                              <a:latin typeface="Cambria Math"/>
                              <a:ea typeface="Cambria Math"/>
                            </a:rPr>
                            <m:t>𝜉</m:t>
                          </m:r>
                        </m:num>
                        <m:den>
                          <m:r>
                            <a:rPr lang="cs-CZ" i="1">
                              <a:latin typeface="Cambria Math"/>
                            </a:rPr>
                            <m:t>𝜕</m:t>
                          </m:r>
                          <m:r>
                            <a:rPr lang="en-US" b="0" i="1" smtClean="0">
                              <a:latin typeface="Cambria Math"/>
                            </a:rPr>
                            <m:t>𝑥</m:t>
                          </m:r>
                        </m:den>
                      </m:f>
                      <m:r>
                        <a:rPr lang="en-US" b="0" i="1" smtClean="0">
                          <a:latin typeface="Cambria Math"/>
                          <a:ea typeface="Cambria Math"/>
                        </a:rPr>
                        <m:t>+</m:t>
                      </m:r>
                      <m:f>
                        <m:fPr>
                          <m:ctrlPr>
                            <a:rPr lang="cs-CZ" i="1">
                              <a:latin typeface="Cambria Math" panose="02040503050406030204" pitchFamily="18" charset="0"/>
                            </a:rPr>
                          </m:ctrlPr>
                        </m:fPr>
                        <m:num>
                          <m:r>
                            <a:rPr lang="cs-CZ" i="1">
                              <a:latin typeface="Cambria Math"/>
                            </a:rPr>
                            <m:t>𝜕</m:t>
                          </m:r>
                          <m:r>
                            <a:rPr lang="cs-CZ" i="1">
                              <a:latin typeface="Cambria Math"/>
                            </a:rPr>
                            <m:t>𝐹</m:t>
                          </m:r>
                        </m:num>
                        <m:den>
                          <m:r>
                            <a:rPr lang="cs-CZ" i="1">
                              <a:latin typeface="Cambria Math"/>
                            </a:rPr>
                            <m:t>𝜕</m:t>
                          </m:r>
                          <m:r>
                            <a:rPr lang="cs-CZ" i="1" smtClean="0">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smtClean="0">
                              <a:latin typeface="Cambria Math"/>
                              <a:ea typeface="Cambria Math"/>
                            </a:rPr>
                            <m:t>𝜂</m:t>
                          </m:r>
                        </m:num>
                        <m:den>
                          <m:r>
                            <a:rPr lang="cs-CZ" i="1">
                              <a:latin typeface="Cambria Math"/>
                            </a:rPr>
                            <m:t>𝜕</m:t>
                          </m:r>
                          <m:r>
                            <a:rPr lang="en-US" i="1">
                              <a:latin typeface="Cambria Math"/>
                            </a:rPr>
                            <m:t>𝑥</m:t>
                          </m:r>
                        </m:den>
                      </m:f>
                    </m:oMath>
                  </m:oMathPara>
                </a14:m>
                <a:endParaRPr lang="cs-CZ" dirty="0"/>
              </a:p>
            </p:txBody>
          </p:sp>
        </mc:Choice>
        <mc:Fallback xmlns="">
          <p:sp>
            <p:nvSpPr>
              <p:cNvPr id="2" name="TextovéPole 1"/>
              <p:cNvSpPr txBox="1">
                <a:spLocks noRot="1" noChangeAspect="1" noMove="1" noResize="1" noEditPoints="1" noAdjustHandles="1" noChangeArrowheads="1" noChangeShapeType="1" noTextEdit="1"/>
              </p:cNvSpPr>
              <p:nvPr/>
            </p:nvSpPr>
            <p:spPr>
              <a:xfrm>
                <a:off x="919716" y="1334386"/>
                <a:ext cx="2255169" cy="665888"/>
              </a:xfrm>
              <a:prstGeom prst="rect">
                <a:avLst/>
              </a:prstGeom>
              <a:blipFill rotWithShape="1">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 name="TextovéPole 12"/>
              <p:cNvSpPr txBox="1"/>
              <p:nvPr/>
            </p:nvSpPr>
            <p:spPr>
              <a:xfrm>
                <a:off x="5293242" y="1339283"/>
                <a:ext cx="1407373" cy="6663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cs-CZ" i="1" smtClean="0">
                              <a:latin typeface="Cambria Math" panose="02040503050406030204" pitchFamily="18" charset="0"/>
                            </a:rPr>
                          </m:ctrlPr>
                        </m:fPr>
                        <m:num>
                          <m:r>
                            <a:rPr lang="cs-CZ" i="1" smtClean="0">
                              <a:latin typeface="Cambria Math"/>
                            </a:rPr>
                            <m:t>𝜕</m:t>
                          </m:r>
                          <m:r>
                            <a:rPr lang="cs-CZ" b="0" i="1" smtClean="0">
                              <a:latin typeface="Cambria Math"/>
                            </a:rPr>
                            <m:t>𝐹</m:t>
                          </m:r>
                        </m:num>
                        <m:den>
                          <m:r>
                            <a:rPr lang="cs-CZ" i="1" smtClean="0">
                              <a:latin typeface="Cambria Math"/>
                            </a:rPr>
                            <m:t>𝜕</m:t>
                          </m:r>
                          <m:r>
                            <a:rPr lang="en-US" b="0" i="1" smtClean="0">
                              <a:latin typeface="Cambria Math"/>
                            </a:rPr>
                            <m:t>𝑦</m:t>
                          </m:r>
                        </m:den>
                      </m:f>
                      <m:r>
                        <a:rPr lang="en-US" b="0" i="1" smtClean="0">
                          <a:latin typeface="Cambria Math"/>
                        </a:rPr>
                        <m:t>=</m:t>
                      </m:r>
                      <m:f>
                        <m:fPr>
                          <m:ctrlPr>
                            <a:rPr lang="cs-CZ" i="1">
                              <a:latin typeface="Cambria Math" panose="02040503050406030204" pitchFamily="18" charset="0"/>
                            </a:rPr>
                          </m:ctrlPr>
                        </m:fPr>
                        <m:num>
                          <m:r>
                            <a:rPr lang="cs-CZ" i="1">
                              <a:latin typeface="Cambria Math"/>
                            </a:rPr>
                            <m:t>𝜕</m:t>
                          </m:r>
                          <m:r>
                            <a:rPr lang="cs-CZ" i="1">
                              <a:latin typeface="Cambria Math"/>
                            </a:rPr>
                            <m:t>𝐹</m:t>
                          </m:r>
                        </m:num>
                        <m:den>
                          <m:r>
                            <a:rPr lang="cs-CZ" i="1">
                              <a:latin typeface="Cambria Math"/>
                            </a:rPr>
                            <m:t>𝜕</m:t>
                          </m:r>
                          <m:r>
                            <a:rPr lang="cs-CZ" i="1" smtClean="0">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smtClean="0">
                              <a:latin typeface="Cambria Math"/>
                              <a:ea typeface="Cambria Math"/>
                            </a:rPr>
                            <m:t>𝜂</m:t>
                          </m:r>
                        </m:num>
                        <m:den>
                          <m:r>
                            <a:rPr lang="cs-CZ" i="1">
                              <a:latin typeface="Cambria Math"/>
                            </a:rPr>
                            <m:t>𝜕</m:t>
                          </m:r>
                          <m:r>
                            <a:rPr lang="en-US" b="0" i="1" smtClean="0">
                              <a:latin typeface="Cambria Math"/>
                            </a:rPr>
                            <m:t>𝑦</m:t>
                          </m:r>
                        </m:den>
                      </m:f>
                    </m:oMath>
                  </m:oMathPara>
                </a14:m>
                <a:endParaRPr lang="cs-CZ" dirty="0"/>
              </a:p>
            </p:txBody>
          </p:sp>
        </mc:Choice>
        <mc:Fallback xmlns="">
          <p:sp>
            <p:nvSpPr>
              <p:cNvPr id="13" name="TextovéPole 12"/>
              <p:cNvSpPr txBox="1">
                <a:spLocks noRot="1" noChangeAspect="1" noMove="1" noResize="1" noEditPoints="1" noAdjustHandles="1" noChangeArrowheads="1" noChangeShapeType="1" noTextEdit="1"/>
              </p:cNvSpPr>
              <p:nvPr/>
            </p:nvSpPr>
            <p:spPr>
              <a:xfrm>
                <a:off x="5293242" y="1339283"/>
                <a:ext cx="1407373" cy="666336"/>
              </a:xfrm>
              <a:prstGeom prst="rect">
                <a:avLst/>
              </a:prstGeom>
              <a:blipFill rotWithShape="1">
                <a:blip r:embed="rId3"/>
                <a:stretch>
                  <a:fillRect/>
                </a:stretch>
              </a:blipFill>
            </p:spPr>
            <p:txBody>
              <a:bodyPr/>
              <a:lstStyle/>
              <a:p>
                <a:r>
                  <a:rPr lang="cs-CZ">
                    <a:noFill/>
                  </a:rPr>
                  <a:t> </a:t>
                </a:r>
              </a:p>
            </p:txBody>
          </p:sp>
        </mc:Fallback>
      </mc:AlternateContent>
      <p:sp>
        <p:nvSpPr>
          <p:cNvPr id="5" name="TextovéPole 4"/>
          <p:cNvSpPr txBox="1"/>
          <p:nvPr/>
        </p:nvSpPr>
        <p:spPr>
          <a:xfrm>
            <a:off x="478465" y="841077"/>
            <a:ext cx="5945760" cy="369332"/>
          </a:xfrm>
          <a:prstGeom prst="rect">
            <a:avLst/>
          </a:prstGeom>
          <a:noFill/>
        </p:spPr>
        <p:txBody>
          <a:bodyPr wrap="square" rtlCol="0">
            <a:spAutoFit/>
          </a:bodyPr>
          <a:lstStyle/>
          <a:p>
            <a:r>
              <a:rPr lang="cs-CZ" dirty="0" err="1"/>
              <a:t>Transformation</a:t>
            </a:r>
            <a:r>
              <a:rPr lang="cs-CZ" dirty="0"/>
              <a:t> </a:t>
            </a:r>
            <a:r>
              <a:rPr lang="cs-CZ" dirty="0" err="1" smtClean="0"/>
              <a:t>of</a:t>
            </a:r>
            <a:r>
              <a:rPr lang="cs-CZ" dirty="0" smtClean="0"/>
              <a:t> </a:t>
            </a:r>
            <a:r>
              <a:rPr lang="cs-CZ" dirty="0" err="1" smtClean="0"/>
              <a:t>first</a:t>
            </a:r>
            <a:r>
              <a:rPr lang="cs-CZ" dirty="0" smtClean="0"/>
              <a:t> </a:t>
            </a:r>
            <a:r>
              <a:rPr lang="cs-CZ" dirty="0" err="1"/>
              <a:t>derivative</a:t>
            </a:r>
            <a:endParaRPr lang="cs-CZ" dirty="0"/>
          </a:p>
        </p:txBody>
      </p:sp>
      <p:sp>
        <p:nvSpPr>
          <p:cNvPr id="15" name="TextovéPole 14"/>
          <p:cNvSpPr txBox="1"/>
          <p:nvPr/>
        </p:nvSpPr>
        <p:spPr>
          <a:xfrm>
            <a:off x="478465" y="2418240"/>
            <a:ext cx="8304028" cy="369332"/>
          </a:xfrm>
          <a:prstGeom prst="rect">
            <a:avLst/>
          </a:prstGeom>
          <a:noFill/>
        </p:spPr>
        <p:txBody>
          <a:bodyPr wrap="square" rtlCol="0">
            <a:spAutoFit/>
          </a:bodyPr>
          <a:lstStyle/>
          <a:p>
            <a:r>
              <a:rPr lang="en-US" dirty="0"/>
              <a:t>Transformation of second derivatives (derivation is a bit lengthy)</a:t>
            </a:r>
            <a:endParaRPr lang="cs-CZ" dirty="0"/>
          </a:p>
        </p:txBody>
      </p:sp>
      <mc:AlternateContent xmlns:mc="http://schemas.openxmlformats.org/markup-compatibility/2006" xmlns:a14="http://schemas.microsoft.com/office/drawing/2010/main">
        <mc:Choice Requires="a14">
          <p:sp>
            <p:nvSpPr>
              <p:cNvPr id="6" name="TextovéPole 5"/>
              <p:cNvSpPr txBox="1"/>
              <p:nvPr/>
            </p:nvSpPr>
            <p:spPr>
              <a:xfrm>
                <a:off x="822369" y="3152553"/>
                <a:ext cx="5601855" cy="9719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cs-CZ" i="1" smtClean="0">
                              <a:latin typeface="Cambria Math" panose="02040503050406030204" pitchFamily="18" charset="0"/>
                            </a:rPr>
                          </m:ctrlPr>
                        </m:fPr>
                        <m:num>
                          <m:sSup>
                            <m:sSupPr>
                              <m:ctrlPr>
                                <a:rPr lang="cs-CZ" i="1" smtClean="0">
                                  <a:latin typeface="Cambria Math" panose="02040503050406030204" pitchFamily="18" charset="0"/>
                                </a:rPr>
                              </m:ctrlPr>
                            </m:sSupPr>
                            <m:e>
                              <m:r>
                                <a:rPr lang="cs-CZ" i="1" smtClean="0">
                                  <a:latin typeface="Cambria Math"/>
                                  <a:ea typeface="Cambria Math"/>
                                </a:rPr>
                                <m:t>𝜕</m:t>
                              </m:r>
                            </m:e>
                            <m:sup>
                              <m:r>
                                <a:rPr lang="en-US" b="0" i="1" smtClean="0">
                                  <a:latin typeface="Cambria Math"/>
                                </a:rPr>
                                <m:t>2</m:t>
                              </m:r>
                            </m:sup>
                          </m:sSup>
                          <m:r>
                            <a:rPr lang="en-US" b="0" i="1" smtClean="0">
                              <a:latin typeface="Cambria Math"/>
                            </a:rPr>
                            <m:t>𝐹</m:t>
                          </m:r>
                        </m:num>
                        <m:den>
                          <m:r>
                            <a:rPr lang="cs-CZ" i="1" smtClean="0">
                              <a:latin typeface="Cambria Math"/>
                              <a:ea typeface="Cambria Math"/>
                            </a:rPr>
                            <m:t>𝜕</m:t>
                          </m:r>
                          <m:sSup>
                            <m:sSupPr>
                              <m:ctrlPr>
                                <a:rPr lang="cs-CZ" i="1" smtClean="0">
                                  <a:latin typeface="Cambria Math" panose="02040503050406030204" pitchFamily="18" charset="0"/>
                                  <a:ea typeface="Cambria Math"/>
                                </a:rPr>
                              </m:ctrlPr>
                            </m:sSupPr>
                            <m:e>
                              <m:r>
                                <a:rPr lang="cs-CZ" i="1" smtClean="0">
                                  <a:latin typeface="Cambria Math"/>
                                  <a:ea typeface="Cambria Math"/>
                                </a:rPr>
                                <m:t>𝑥</m:t>
                              </m:r>
                            </m:e>
                            <m:sup>
                              <m:r>
                                <a:rPr lang="cs-CZ" i="1" smtClean="0">
                                  <a:latin typeface="Cambria Math"/>
                                  <a:ea typeface="Cambria Math"/>
                                </a:rPr>
                                <m:t>2</m:t>
                              </m:r>
                            </m:sup>
                          </m:sSup>
                        </m:den>
                      </m:f>
                      <m:r>
                        <a:rPr lang="en-US" b="0" i="1" smtClean="0">
                          <a:latin typeface="Cambria Math"/>
                        </a:rPr>
                        <m:t>=</m:t>
                      </m:r>
                      <m:f>
                        <m:fPr>
                          <m:ctrlPr>
                            <a:rPr lang="cs-CZ" i="1">
                              <a:latin typeface="Cambria Math" panose="02040503050406030204" pitchFamily="18" charset="0"/>
                            </a:rPr>
                          </m:ctrlPr>
                        </m:fPr>
                        <m:num>
                          <m:r>
                            <a:rPr lang="cs-CZ" i="1">
                              <a:latin typeface="Cambria Math"/>
                            </a:rPr>
                            <m:t>𝜕</m:t>
                          </m:r>
                          <m:r>
                            <a:rPr lang="cs-CZ" i="1">
                              <a:latin typeface="Cambria Math"/>
                            </a:rPr>
                            <m:t>𝐹</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sSup>
                            <m:sSupPr>
                              <m:ctrlPr>
                                <a:rPr lang="cs-CZ" i="1">
                                  <a:latin typeface="Cambria Math" panose="02040503050406030204" pitchFamily="18" charset="0"/>
                                </a:rPr>
                              </m:ctrlPr>
                            </m:sSupPr>
                            <m:e>
                              <m:r>
                                <a:rPr lang="cs-CZ" i="1">
                                  <a:latin typeface="Cambria Math"/>
                                  <a:ea typeface="Cambria Math"/>
                                </a:rPr>
                                <m:t>𝜕</m:t>
                              </m:r>
                            </m:e>
                            <m:sup>
                              <m:r>
                                <a:rPr lang="en-US" i="1">
                                  <a:latin typeface="Cambria Math"/>
                                </a:rPr>
                                <m:t>2</m:t>
                              </m:r>
                            </m:sup>
                          </m:sSup>
                          <m:r>
                            <a:rPr lang="en-US" i="1" smtClean="0">
                              <a:latin typeface="Cambria Math"/>
                              <a:ea typeface="Cambria Math"/>
                            </a:rPr>
                            <m:t>𝜂</m:t>
                          </m:r>
                        </m:num>
                        <m:den>
                          <m:r>
                            <a:rPr lang="cs-CZ" i="1">
                              <a:latin typeface="Cambria Math"/>
                              <a:ea typeface="Cambria Math"/>
                            </a:rPr>
                            <m:t>𝜕</m:t>
                          </m:r>
                          <m:sSup>
                            <m:sSupPr>
                              <m:ctrlPr>
                                <a:rPr lang="cs-CZ" i="1">
                                  <a:latin typeface="Cambria Math" panose="02040503050406030204" pitchFamily="18" charset="0"/>
                                  <a:ea typeface="Cambria Math"/>
                                </a:rPr>
                              </m:ctrlPr>
                            </m:sSupPr>
                            <m:e>
                              <m:r>
                                <a:rPr lang="cs-CZ" i="1">
                                  <a:latin typeface="Cambria Math"/>
                                  <a:ea typeface="Cambria Math"/>
                                </a:rPr>
                                <m:t>𝑥</m:t>
                              </m:r>
                            </m:e>
                            <m:sup>
                              <m:r>
                                <a:rPr lang="cs-CZ" i="1">
                                  <a:latin typeface="Cambria Math"/>
                                  <a:ea typeface="Cambria Math"/>
                                </a:rPr>
                                <m:t>2</m:t>
                              </m:r>
                            </m:sup>
                          </m:sSup>
                        </m:den>
                      </m:f>
                      <m:r>
                        <a:rPr lang="en-US" b="0" i="1" smtClean="0">
                          <a:latin typeface="Cambria Math"/>
                          <a:ea typeface="Cambria Math"/>
                        </a:rPr>
                        <m:t>+</m:t>
                      </m:r>
                      <m:f>
                        <m:fPr>
                          <m:ctrlPr>
                            <a:rPr lang="cs-CZ" i="1">
                              <a:latin typeface="Cambria Math" panose="02040503050406030204" pitchFamily="18" charset="0"/>
                            </a:rPr>
                          </m:ctrlPr>
                        </m:fPr>
                        <m:num>
                          <m:sSup>
                            <m:sSupPr>
                              <m:ctrlPr>
                                <a:rPr lang="cs-CZ" i="1">
                                  <a:latin typeface="Cambria Math" panose="02040503050406030204" pitchFamily="18" charset="0"/>
                                </a:rPr>
                              </m:ctrlPr>
                            </m:sSupPr>
                            <m:e>
                              <m:r>
                                <a:rPr lang="cs-CZ" i="1">
                                  <a:latin typeface="Cambria Math"/>
                                  <a:ea typeface="Cambria Math"/>
                                </a:rPr>
                                <m:t>𝜕</m:t>
                              </m:r>
                            </m:e>
                            <m:sup>
                              <m:r>
                                <a:rPr lang="en-US" i="1">
                                  <a:latin typeface="Cambria Math"/>
                                </a:rPr>
                                <m:t>2</m:t>
                              </m:r>
                            </m:sup>
                          </m:sSup>
                          <m:r>
                            <a:rPr lang="en-US" i="1">
                              <a:latin typeface="Cambria Math"/>
                            </a:rPr>
                            <m:t>𝐹</m:t>
                          </m:r>
                        </m:num>
                        <m:den>
                          <m:r>
                            <a:rPr lang="cs-CZ" i="1">
                              <a:latin typeface="Cambria Math"/>
                              <a:ea typeface="Cambria Math"/>
                            </a:rPr>
                            <m:t>𝜕</m:t>
                          </m:r>
                          <m:sSup>
                            <m:sSupPr>
                              <m:ctrlPr>
                                <a:rPr lang="cs-CZ" i="1">
                                  <a:latin typeface="Cambria Math" panose="02040503050406030204" pitchFamily="18" charset="0"/>
                                  <a:ea typeface="Cambria Math"/>
                                </a:rPr>
                              </m:ctrlPr>
                            </m:sSupPr>
                            <m:e>
                              <m:r>
                                <a:rPr lang="cs-CZ" i="1" smtClean="0">
                                  <a:latin typeface="Cambria Math"/>
                                  <a:ea typeface="Cambria Math"/>
                                </a:rPr>
                                <m:t>𝜉</m:t>
                              </m:r>
                            </m:e>
                            <m:sup>
                              <m:r>
                                <a:rPr lang="cs-CZ" i="1">
                                  <a:latin typeface="Cambria Math"/>
                                  <a:ea typeface="Cambria Math"/>
                                </a:rPr>
                                <m:t>2</m:t>
                              </m:r>
                            </m:sup>
                          </m:sSup>
                        </m:den>
                      </m:f>
                      <m:sSup>
                        <m:sSupPr>
                          <m:ctrlPr>
                            <a:rPr lang="cs-CZ" i="1" smtClean="0">
                              <a:latin typeface="Cambria Math" panose="02040503050406030204" pitchFamily="18" charset="0"/>
                              <a:ea typeface="Cambria Math"/>
                            </a:rPr>
                          </m:ctrlPr>
                        </m:sSupPr>
                        <m:e>
                          <m:r>
                            <a:rPr lang="en-US" b="0" i="1" smtClean="0">
                              <a:latin typeface="Cambria Math"/>
                              <a:ea typeface="Cambria Math"/>
                            </a:rPr>
                            <m:t>(</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b="0" i="1" smtClean="0">
                              <a:latin typeface="Cambria Math"/>
                            </a:rPr>
                            <m:t>)</m:t>
                          </m:r>
                        </m:e>
                        <m:sup>
                          <m:r>
                            <a:rPr lang="en-US" b="0" i="1" smtClean="0">
                              <a:latin typeface="Cambria Math"/>
                              <a:ea typeface="Cambria Math"/>
                            </a:rPr>
                            <m:t>2</m:t>
                          </m:r>
                        </m:sup>
                      </m:sSup>
                      <m:r>
                        <a:rPr lang="en-US" b="0" i="1" smtClean="0">
                          <a:latin typeface="Cambria Math"/>
                          <a:ea typeface="Cambria Math"/>
                        </a:rPr>
                        <m:t>+</m:t>
                      </m:r>
                      <m:f>
                        <m:fPr>
                          <m:ctrlPr>
                            <a:rPr lang="cs-CZ" i="1">
                              <a:latin typeface="Cambria Math" panose="02040503050406030204" pitchFamily="18" charset="0"/>
                            </a:rPr>
                          </m:ctrlPr>
                        </m:fPr>
                        <m:num>
                          <m:sSup>
                            <m:sSupPr>
                              <m:ctrlPr>
                                <a:rPr lang="cs-CZ" i="1">
                                  <a:latin typeface="Cambria Math" panose="02040503050406030204" pitchFamily="18" charset="0"/>
                                </a:rPr>
                              </m:ctrlPr>
                            </m:sSupPr>
                            <m:e>
                              <m:r>
                                <a:rPr lang="cs-CZ" i="1">
                                  <a:latin typeface="Cambria Math"/>
                                  <a:ea typeface="Cambria Math"/>
                                </a:rPr>
                                <m:t>𝜕</m:t>
                              </m:r>
                            </m:e>
                            <m:sup>
                              <m:r>
                                <a:rPr lang="en-US" i="1">
                                  <a:latin typeface="Cambria Math"/>
                                </a:rPr>
                                <m:t>2</m:t>
                              </m:r>
                            </m:sup>
                          </m:sSup>
                          <m:r>
                            <a:rPr lang="en-US" i="1">
                              <a:latin typeface="Cambria Math"/>
                            </a:rPr>
                            <m:t>𝐹</m:t>
                          </m:r>
                        </m:num>
                        <m:den>
                          <m:r>
                            <a:rPr lang="cs-CZ" i="1">
                              <a:latin typeface="Cambria Math"/>
                              <a:ea typeface="Cambria Math"/>
                            </a:rPr>
                            <m:t>𝜕</m:t>
                          </m:r>
                          <m:sSup>
                            <m:sSupPr>
                              <m:ctrlPr>
                                <a:rPr lang="cs-CZ" i="1">
                                  <a:latin typeface="Cambria Math" panose="02040503050406030204" pitchFamily="18" charset="0"/>
                                  <a:ea typeface="Cambria Math"/>
                                </a:rPr>
                              </m:ctrlPr>
                            </m:sSupPr>
                            <m:e>
                              <m:r>
                                <a:rPr lang="cs-CZ" i="1" smtClean="0">
                                  <a:latin typeface="Cambria Math"/>
                                  <a:ea typeface="Cambria Math"/>
                                </a:rPr>
                                <m:t>𝜂</m:t>
                              </m:r>
                            </m:e>
                            <m:sup>
                              <m:r>
                                <a:rPr lang="cs-CZ" i="1">
                                  <a:latin typeface="Cambria Math"/>
                                  <a:ea typeface="Cambria Math"/>
                                </a:rPr>
                                <m:t>2</m:t>
                              </m:r>
                            </m:sup>
                          </m:sSup>
                        </m:den>
                      </m:f>
                      <m:sSup>
                        <m:sSupPr>
                          <m:ctrlPr>
                            <a:rPr lang="cs-CZ" i="1">
                              <a:latin typeface="Cambria Math" panose="02040503050406030204" pitchFamily="18" charset="0"/>
                              <a:ea typeface="Cambria Math"/>
                            </a:rPr>
                          </m:ctrlPr>
                        </m:sSupPr>
                        <m:e>
                          <m:r>
                            <a:rPr lang="en-US" i="1">
                              <a:latin typeface="Cambria Math"/>
                              <a:ea typeface="Cambria Math"/>
                            </a:rPr>
                            <m:t>(</m:t>
                          </m:r>
                          <m:f>
                            <m:fPr>
                              <m:ctrlPr>
                                <a:rPr lang="cs-CZ" i="1">
                                  <a:latin typeface="Cambria Math" panose="02040503050406030204" pitchFamily="18" charset="0"/>
                                </a:rPr>
                              </m:ctrlPr>
                            </m:fPr>
                            <m:num>
                              <m:r>
                                <a:rPr lang="cs-CZ" i="1">
                                  <a:latin typeface="Cambria Math"/>
                                </a:rPr>
                                <m:t>𝜕</m:t>
                              </m:r>
                              <m:r>
                                <a:rPr lang="cs-CZ" i="1" smtClean="0">
                                  <a:latin typeface="Cambria Math"/>
                                  <a:ea typeface="Cambria Math"/>
                                </a:rPr>
                                <m:t>𝜂</m:t>
                              </m:r>
                            </m:num>
                            <m:den>
                              <m:r>
                                <a:rPr lang="cs-CZ" i="1">
                                  <a:latin typeface="Cambria Math"/>
                                </a:rPr>
                                <m:t>𝜕</m:t>
                              </m:r>
                              <m:r>
                                <a:rPr lang="en-US" i="1">
                                  <a:latin typeface="Cambria Math"/>
                                </a:rPr>
                                <m:t>𝑥</m:t>
                              </m:r>
                            </m:den>
                          </m:f>
                          <m:r>
                            <a:rPr lang="en-US" i="1">
                              <a:latin typeface="Cambria Math"/>
                            </a:rPr>
                            <m:t>)</m:t>
                          </m:r>
                        </m:e>
                        <m:sup>
                          <m:r>
                            <a:rPr lang="en-US" i="1">
                              <a:latin typeface="Cambria Math"/>
                              <a:ea typeface="Cambria Math"/>
                            </a:rPr>
                            <m:t>2</m:t>
                          </m:r>
                        </m:sup>
                      </m:sSup>
                      <m:r>
                        <a:rPr lang="en-US" i="1">
                          <a:latin typeface="Cambria Math"/>
                          <a:ea typeface="Cambria Math"/>
                        </a:rPr>
                        <m:t>+</m:t>
                      </m:r>
                      <m:r>
                        <a:rPr lang="en-US" b="0" i="1" smtClean="0">
                          <a:latin typeface="Cambria Math"/>
                          <a:ea typeface="Cambria Math"/>
                        </a:rPr>
                        <m:t>2</m:t>
                      </m:r>
                      <m:f>
                        <m:fPr>
                          <m:ctrlPr>
                            <a:rPr lang="cs-CZ" i="1">
                              <a:latin typeface="Cambria Math" panose="02040503050406030204" pitchFamily="18" charset="0"/>
                            </a:rPr>
                          </m:ctrlPr>
                        </m:fPr>
                        <m:num>
                          <m:sSup>
                            <m:sSupPr>
                              <m:ctrlPr>
                                <a:rPr lang="cs-CZ" i="1">
                                  <a:latin typeface="Cambria Math" panose="02040503050406030204" pitchFamily="18" charset="0"/>
                                </a:rPr>
                              </m:ctrlPr>
                            </m:sSupPr>
                            <m:e>
                              <m:r>
                                <a:rPr lang="cs-CZ" i="1">
                                  <a:latin typeface="Cambria Math"/>
                                  <a:ea typeface="Cambria Math"/>
                                </a:rPr>
                                <m:t>𝜕</m:t>
                              </m:r>
                            </m:e>
                            <m:sup>
                              <m:r>
                                <a:rPr lang="en-US" i="1">
                                  <a:latin typeface="Cambria Math"/>
                                </a:rPr>
                                <m:t>2</m:t>
                              </m:r>
                            </m:sup>
                          </m:sSup>
                          <m:r>
                            <a:rPr lang="en-US" i="1">
                              <a:latin typeface="Cambria Math"/>
                            </a:rPr>
                            <m:t>𝐹</m:t>
                          </m:r>
                        </m:num>
                        <m:den>
                          <m:r>
                            <a:rPr lang="cs-CZ" i="1">
                              <a:latin typeface="Cambria Math"/>
                              <a:ea typeface="Cambria Math"/>
                            </a:rPr>
                            <m:t>𝜕</m:t>
                          </m:r>
                          <m:r>
                            <a:rPr lang="cs-CZ" i="1" smtClean="0">
                              <a:latin typeface="Cambria Math"/>
                              <a:ea typeface="Cambria Math"/>
                            </a:rPr>
                            <m:t>𝜉𝜕𝜂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oMath>
                  </m:oMathPara>
                </a14:m>
                <a:endParaRPr lang="cs-CZ" dirty="0"/>
              </a:p>
              <a:p>
                <a:endParaRPr lang="cs-CZ"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822369" y="3152553"/>
                <a:ext cx="5601855" cy="971997"/>
              </a:xfrm>
              <a:prstGeom prst="rect">
                <a:avLst/>
              </a:prstGeom>
              <a:blipFill rotWithShape="1">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TextovéPole 16"/>
              <p:cNvSpPr txBox="1"/>
              <p:nvPr/>
            </p:nvSpPr>
            <p:spPr>
              <a:xfrm>
                <a:off x="261577" y="4124550"/>
                <a:ext cx="3201902" cy="9724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cs-CZ" i="1" smtClean="0">
                              <a:latin typeface="Cambria Math" panose="02040503050406030204" pitchFamily="18" charset="0"/>
                            </a:rPr>
                          </m:ctrlPr>
                        </m:fPr>
                        <m:num>
                          <m:sSup>
                            <m:sSupPr>
                              <m:ctrlPr>
                                <a:rPr lang="cs-CZ" i="1" smtClean="0">
                                  <a:latin typeface="Cambria Math" panose="02040503050406030204" pitchFamily="18" charset="0"/>
                                </a:rPr>
                              </m:ctrlPr>
                            </m:sSupPr>
                            <m:e>
                              <m:r>
                                <a:rPr lang="cs-CZ" i="1" smtClean="0">
                                  <a:latin typeface="Cambria Math"/>
                                  <a:ea typeface="Cambria Math"/>
                                </a:rPr>
                                <m:t>𝜕</m:t>
                              </m:r>
                            </m:e>
                            <m:sup>
                              <m:r>
                                <a:rPr lang="en-US" b="0" i="1" smtClean="0">
                                  <a:latin typeface="Cambria Math"/>
                                </a:rPr>
                                <m:t>2</m:t>
                              </m:r>
                            </m:sup>
                          </m:sSup>
                          <m:r>
                            <a:rPr lang="en-US" b="0" i="1" smtClean="0">
                              <a:latin typeface="Cambria Math"/>
                            </a:rPr>
                            <m:t>𝐹</m:t>
                          </m:r>
                        </m:num>
                        <m:den>
                          <m:r>
                            <a:rPr lang="cs-CZ" i="1" smtClean="0">
                              <a:latin typeface="Cambria Math"/>
                              <a:ea typeface="Cambria Math"/>
                            </a:rPr>
                            <m:t>𝜕</m:t>
                          </m:r>
                          <m:sSup>
                            <m:sSupPr>
                              <m:ctrlPr>
                                <a:rPr lang="cs-CZ" i="1" smtClean="0">
                                  <a:latin typeface="Cambria Math" panose="02040503050406030204" pitchFamily="18" charset="0"/>
                                  <a:ea typeface="Cambria Math"/>
                                </a:rPr>
                              </m:ctrlPr>
                            </m:sSupPr>
                            <m:e>
                              <m:r>
                                <a:rPr lang="en-US" b="0" i="1" smtClean="0">
                                  <a:latin typeface="Cambria Math"/>
                                  <a:ea typeface="Cambria Math"/>
                                </a:rPr>
                                <m:t>𝑦</m:t>
                              </m:r>
                            </m:e>
                            <m:sup>
                              <m:r>
                                <a:rPr lang="en-US" b="0" i="1" smtClean="0">
                                  <a:latin typeface="Cambria Math"/>
                                  <a:ea typeface="Cambria Math"/>
                                </a:rPr>
                                <m:t>2</m:t>
                              </m:r>
                            </m:sup>
                          </m:sSup>
                        </m:den>
                      </m:f>
                      <m:r>
                        <a:rPr lang="en-US" b="0" i="1" smtClean="0">
                          <a:latin typeface="Cambria Math"/>
                        </a:rPr>
                        <m:t>=</m:t>
                      </m:r>
                      <m:f>
                        <m:fPr>
                          <m:ctrlPr>
                            <a:rPr lang="cs-CZ" i="1">
                              <a:latin typeface="Cambria Math" panose="02040503050406030204" pitchFamily="18" charset="0"/>
                            </a:rPr>
                          </m:ctrlPr>
                        </m:fPr>
                        <m:num>
                          <m:sSup>
                            <m:sSupPr>
                              <m:ctrlPr>
                                <a:rPr lang="cs-CZ" i="1">
                                  <a:latin typeface="Cambria Math" panose="02040503050406030204" pitchFamily="18" charset="0"/>
                                </a:rPr>
                              </m:ctrlPr>
                            </m:sSupPr>
                            <m:e>
                              <m:r>
                                <a:rPr lang="cs-CZ" i="1">
                                  <a:latin typeface="Cambria Math"/>
                                  <a:ea typeface="Cambria Math"/>
                                </a:rPr>
                                <m:t>𝜕</m:t>
                              </m:r>
                            </m:e>
                            <m:sup>
                              <m:r>
                                <a:rPr lang="en-US" i="1">
                                  <a:latin typeface="Cambria Math"/>
                                </a:rPr>
                                <m:t>2</m:t>
                              </m:r>
                            </m:sup>
                          </m:sSup>
                          <m:r>
                            <a:rPr lang="en-US" i="1">
                              <a:latin typeface="Cambria Math"/>
                            </a:rPr>
                            <m:t>𝐹</m:t>
                          </m:r>
                        </m:num>
                        <m:den>
                          <m:r>
                            <a:rPr lang="cs-CZ" i="1">
                              <a:latin typeface="Cambria Math"/>
                              <a:ea typeface="Cambria Math"/>
                            </a:rPr>
                            <m:t>𝜕</m:t>
                          </m:r>
                          <m:sSup>
                            <m:sSupPr>
                              <m:ctrlPr>
                                <a:rPr lang="cs-CZ" i="1">
                                  <a:latin typeface="Cambria Math" panose="02040503050406030204" pitchFamily="18" charset="0"/>
                                  <a:ea typeface="Cambria Math"/>
                                </a:rPr>
                              </m:ctrlPr>
                            </m:sSupPr>
                            <m:e>
                              <m:r>
                                <a:rPr lang="cs-CZ" i="1" smtClean="0">
                                  <a:latin typeface="Cambria Math"/>
                                  <a:ea typeface="Cambria Math"/>
                                </a:rPr>
                                <m:t>𝜂</m:t>
                              </m:r>
                            </m:e>
                            <m:sup>
                              <m:r>
                                <a:rPr lang="cs-CZ" i="1">
                                  <a:latin typeface="Cambria Math"/>
                                  <a:ea typeface="Cambria Math"/>
                                </a:rPr>
                                <m:t>2</m:t>
                              </m:r>
                            </m:sup>
                          </m:sSup>
                        </m:den>
                      </m:f>
                      <m:sSup>
                        <m:sSupPr>
                          <m:ctrlPr>
                            <a:rPr lang="cs-CZ" i="1">
                              <a:latin typeface="Cambria Math" panose="02040503050406030204" pitchFamily="18" charset="0"/>
                              <a:ea typeface="Cambria Math"/>
                            </a:rPr>
                          </m:ctrlPr>
                        </m:sSupPr>
                        <m:e>
                          <m:r>
                            <a:rPr lang="en-US" i="1">
                              <a:latin typeface="Cambria Math"/>
                              <a:ea typeface="Cambria Math"/>
                            </a:rPr>
                            <m:t>(</m:t>
                          </m:r>
                          <m:f>
                            <m:fPr>
                              <m:ctrlPr>
                                <a:rPr lang="cs-CZ" i="1">
                                  <a:latin typeface="Cambria Math" panose="02040503050406030204" pitchFamily="18" charset="0"/>
                                </a:rPr>
                              </m:ctrlPr>
                            </m:fPr>
                            <m:num>
                              <m:r>
                                <a:rPr lang="cs-CZ" i="1">
                                  <a:latin typeface="Cambria Math"/>
                                </a:rPr>
                                <m:t>𝜕</m:t>
                              </m:r>
                              <m:r>
                                <a:rPr lang="cs-CZ" i="1" smtClean="0">
                                  <a:latin typeface="Cambria Math"/>
                                  <a:ea typeface="Cambria Math"/>
                                </a:rPr>
                                <m:t>𝜂</m:t>
                              </m:r>
                            </m:num>
                            <m:den>
                              <m:r>
                                <a:rPr lang="cs-CZ" i="1">
                                  <a:latin typeface="Cambria Math"/>
                                </a:rPr>
                                <m:t>𝜕</m:t>
                              </m:r>
                              <m:r>
                                <a:rPr lang="en-US" b="0" i="1" smtClean="0">
                                  <a:latin typeface="Cambria Math"/>
                                </a:rPr>
                                <m:t>𝑦</m:t>
                              </m:r>
                            </m:den>
                          </m:f>
                          <m:r>
                            <a:rPr lang="en-US" i="1">
                              <a:latin typeface="Cambria Math"/>
                            </a:rPr>
                            <m:t>)</m:t>
                          </m:r>
                        </m:e>
                        <m:sup>
                          <m:r>
                            <a:rPr lang="en-US" i="1">
                              <a:latin typeface="Cambria Math"/>
                              <a:ea typeface="Cambria Math"/>
                            </a:rPr>
                            <m:t>2</m:t>
                          </m:r>
                        </m:sup>
                      </m:sSup>
                    </m:oMath>
                  </m:oMathPara>
                </a14:m>
                <a:endParaRPr lang="cs-CZ" dirty="0"/>
              </a:p>
              <a:p>
                <a:endParaRPr lang="cs-CZ" dirty="0"/>
              </a:p>
            </p:txBody>
          </p:sp>
        </mc:Choice>
        <mc:Fallback xmlns="">
          <p:sp>
            <p:nvSpPr>
              <p:cNvPr id="17" name="TextovéPole 16"/>
              <p:cNvSpPr txBox="1">
                <a:spLocks noRot="1" noChangeAspect="1" noMove="1" noResize="1" noEditPoints="1" noAdjustHandles="1" noChangeArrowheads="1" noChangeShapeType="1" noTextEdit="1"/>
              </p:cNvSpPr>
              <p:nvPr/>
            </p:nvSpPr>
            <p:spPr>
              <a:xfrm>
                <a:off x="261577" y="4124550"/>
                <a:ext cx="3201902" cy="972446"/>
              </a:xfrm>
              <a:prstGeom prst="rect">
                <a:avLst/>
              </a:prstGeom>
              <a:blipFill rotWithShape="1">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TextovéPole 17"/>
              <p:cNvSpPr txBox="1"/>
              <p:nvPr/>
            </p:nvSpPr>
            <p:spPr>
              <a:xfrm>
                <a:off x="822369" y="5108542"/>
                <a:ext cx="4674998" cy="9724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cs-CZ" i="1" smtClean="0">
                              <a:latin typeface="Cambria Math" panose="02040503050406030204" pitchFamily="18" charset="0"/>
                            </a:rPr>
                          </m:ctrlPr>
                        </m:fPr>
                        <m:num>
                          <m:sSup>
                            <m:sSupPr>
                              <m:ctrlPr>
                                <a:rPr lang="cs-CZ" i="1" smtClean="0">
                                  <a:latin typeface="Cambria Math" panose="02040503050406030204" pitchFamily="18" charset="0"/>
                                </a:rPr>
                              </m:ctrlPr>
                            </m:sSupPr>
                            <m:e>
                              <m:r>
                                <a:rPr lang="cs-CZ" i="1" smtClean="0">
                                  <a:latin typeface="Cambria Math"/>
                                  <a:ea typeface="Cambria Math"/>
                                </a:rPr>
                                <m:t>𝜕</m:t>
                              </m:r>
                            </m:e>
                            <m:sup>
                              <m:r>
                                <a:rPr lang="en-US" b="0" i="1" smtClean="0">
                                  <a:latin typeface="Cambria Math"/>
                                </a:rPr>
                                <m:t>2</m:t>
                              </m:r>
                            </m:sup>
                          </m:sSup>
                          <m:r>
                            <a:rPr lang="en-US" b="0" i="1" smtClean="0">
                              <a:latin typeface="Cambria Math"/>
                            </a:rPr>
                            <m:t>𝐹</m:t>
                          </m:r>
                        </m:num>
                        <m:den>
                          <m:r>
                            <a:rPr lang="cs-CZ" i="1" smtClean="0">
                              <a:latin typeface="Cambria Math"/>
                              <a:ea typeface="Cambria Math"/>
                            </a:rPr>
                            <m:t>𝜕</m:t>
                          </m:r>
                          <m:r>
                            <a:rPr lang="en-US" i="1" smtClean="0">
                              <a:latin typeface="Cambria Math"/>
                              <a:ea typeface="Cambria Math"/>
                            </a:rPr>
                            <m:t>𝑥</m:t>
                          </m:r>
                          <m:r>
                            <a:rPr lang="en-US" i="1" smtClean="0">
                              <a:latin typeface="Cambria Math"/>
                              <a:ea typeface="Cambria Math"/>
                            </a:rPr>
                            <m:t>𝜕</m:t>
                          </m:r>
                          <m:r>
                            <a:rPr lang="en-US" b="0" i="1" smtClean="0">
                              <a:latin typeface="Cambria Math"/>
                              <a:ea typeface="Cambria Math"/>
                            </a:rPr>
                            <m:t>𝑦</m:t>
                          </m:r>
                        </m:den>
                      </m:f>
                      <m:r>
                        <a:rPr lang="en-US" b="0" i="1" smtClean="0">
                          <a:latin typeface="Cambria Math"/>
                        </a:rPr>
                        <m:t>=</m:t>
                      </m:r>
                      <m:f>
                        <m:fPr>
                          <m:ctrlPr>
                            <a:rPr lang="cs-CZ" i="1">
                              <a:latin typeface="Cambria Math" panose="02040503050406030204" pitchFamily="18" charset="0"/>
                            </a:rPr>
                          </m:ctrlPr>
                        </m:fPr>
                        <m:num>
                          <m:sSup>
                            <m:sSupPr>
                              <m:ctrlPr>
                                <a:rPr lang="cs-CZ" i="1">
                                  <a:latin typeface="Cambria Math" panose="02040503050406030204" pitchFamily="18" charset="0"/>
                                </a:rPr>
                              </m:ctrlPr>
                            </m:sSupPr>
                            <m:e>
                              <m:r>
                                <a:rPr lang="cs-CZ" i="1">
                                  <a:latin typeface="Cambria Math"/>
                                  <a:ea typeface="Cambria Math"/>
                                </a:rPr>
                                <m:t>𝜕</m:t>
                              </m:r>
                            </m:e>
                            <m:sup>
                              <m:r>
                                <a:rPr lang="en-US" i="1">
                                  <a:latin typeface="Cambria Math"/>
                                </a:rPr>
                                <m:t>2</m:t>
                              </m:r>
                            </m:sup>
                          </m:sSup>
                          <m:r>
                            <a:rPr lang="en-US" i="1">
                              <a:latin typeface="Cambria Math"/>
                            </a:rPr>
                            <m:t>𝐹</m:t>
                          </m:r>
                        </m:num>
                        <m:den>
                          <m:r>
                            <a:rPr lang="cs-CZ" i="1">
                              <a:latin typeface="Cambria Math"/>
                              <a:ea typeface="Cambria Math"/>
                            </a:rPr>
                            <m:t>𝜕</m:t>
                          </m:r>
                          <m:sSup>
                            <m:sSupPr>
                              <m:ctrlPr>
                                <a:rPr lang="cs-CZ" i="1">
                                  <a:latin typeface="Cambria Math" panose="02040503050406030204" pitchFamily="18" charset="0"/>
                                  <a:ea typeface="Cambria Math"/>
                                </a:rPr>
                              </m:ctrlPr>
                            </m:sSupPr>
                            <m:e>
                              <m:r>
                                <a:rPr lang="cs-CZ" i="1" smtClean="0">
                                  <a:latin typeface="Cambria Math"/>
                                  <a:ea typeface="Cambria Math"/>
                                </a:rPr>
                                <m:t>𝜂</m:t>
                              </m:r>
                            </m:e>
                            <m:sup>
                              <m:r>
                                <a:rPr lang="cs-CZ" i="1">
                                  <a:latin typeface="Cambria Math"/>
                                  <a:ea typeface="Cambria Math"/>
                                </a:rPr>
                                <m:t>2</m:t>
                              </m:r>
                            </m:sup>
                          </m:sSup>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m:t>
                          </m:r>
                          <m:r>
                            <a:rPr lang="en-US" b="0" i="1" smtClean="0">
                              <a:latin typeface="Cambria Math"/>
                            </a:rPr>
                            <m:t>𝐹</m:t>
                          </m:r>
                        </m:num>
                        <m:den>
                          <m:r>
                            <a:rPr lang="en-US" b="0" i="1" smtClean="0">
                              <a:latin typeface="Cambria Math"/>
                            </a:rPr>
                            <m:t>𝜕</m:t>
                          </m:r>
                          <m:r>
                            <a:rPr lang="en-US" b="0" i="1" smtClean="0">
                              <a:latin typeface="Cambria Math"/>
                              <a:ea typeface="Cambria Math"/>
                            </a:rPr>
                            <m:t>𝜂</m:t>
                          </m:r>
                        </m:den>
                      </m:f>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a:ea typeface="Cambria Math"/>
                                </a:rPr>
                                <m:t>𝜕</m:t>
                              </m:r>
                            </m:e>
                            <m:sup>
                              <m:r>
                                <a:rPr lang="en-US" i="1">
                                  <a:latin typeface="Cambria Math"/>
                                </a:rPr>
                                <m:t>2</m:t>
                              </m:r>
                            </m:sup>
                          </m:sSup>
                          <m:r>
                            <a:rPr lang="en-US" i="1">
                              <a:latin typeface="Cambria Math" panose="02040503050406030204" pitchFamily="18" charset="0"/>
                              <a:sym typeface="Symbol" panose="05050102010706020507" pitchFamily="18" charset="2"/>
                            </a:rPr>
                            <m:t></m:t>
                          </m:r>
                        </m:num>
                        <m:den>
                          <m:r>
                            <a:rPr lang="en-US" i="1">
                              <a:latin typeface="Cambria Math" panose="02040503050406030204" pitchFamily="18" charset="0"/>
                            </a:rPr>
                            <m:t>𝜕</m:t>
                          </m:r>
                          <m:r>
                            <a:rPr lang="en-US" i="1">
                              <a:latin typeface="Cambria Math" panose="02040503050406030204" pitchFamily="18" charset="0"/>
                            </a:rPr>
                            <m:t>𝑥</m:t>
                          </m:r>
                          <m:r>
                            <a:rPr lang="en-US" i="1">
                              <a:latin typeface="Cambria Math"/>
                              <a:ea typeface="Cambria Math"/>
                            </a:rPr>
                            <m:t>𝜕</m:t>
                          </m:r>
                          <m:r>
                            <a:rPr lang="en-US" i="1">
                              <a:latin typeface="Cambria Math"/>
                              <a:ea typeface="Cambria Math"/>
                            </a:rPr>
                            <m:t>𝑦</m:t>
                          </m:r>
                        </m:den>
                      </m:f>
                      <m:r>
                        <a:rPr lang="en-US" b="0" i="1" smtClean="0">
                          <a:latin typeface="Cambria Math"/>
                          <a:ea typeface="Cambria Math"/>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a:ea typeface="Cambria Math"/>
                                </a:rPr>
                                <m:t>𝜕</m:t>
                              </m:r>
                            </m:e>
                            <m:sup>
                              <m:r>
                                <a:rPr lang="en-US" i="1">
                                  <a:latin typeface="Cambria Math"/>
                                </a:rPr>
                                <m:t>2</m:t>
                              </m:r>
                            </m:sup>
                          </m:sSup>
                          <m:r>
                            <a:rPr lang="en-US" b="0" i="1" smtClean="0">
                              <a:latin typeface="Cambria Math"/>
                            </a:rPr>
                            <m:t>𝐹</m:t>
                          </m:r>
                        </m:num>
                        <m:den>
                          <m:r>
                            <a:rPr lang="en-US" i="1">
                              <a:latin typeface="Cambria Math" panose="02040503050406030204" pitchFamily="18" charset="0"/>
                            </a:rPr>
                            <m:t>𝜕</m:t>
                          </m:r>
                          <m:r>
                            <a:rPr lang="en-US" i="1" smtClean="0">
                              <a:latin typeface="Cambria Math"/>
                              <a:ea typeface="Cambria Math"/>
                            </a:rPr>
                            <m:t>𝜉</m:t>
                          </m:r>
                          <m:r>
                            <a:rPr lang="en-US" i="1">
                              <a:latin typeface="Cambria Math"/>
                              <a:ea typeface="Cambria Math"/>
                            </a:rPr>
                            <m:t>𝜕</m:t>
                          </m:r>
                          <m:r>
                            <a:rPr lang="en-US" i="1" smtClean="0">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b="0" i="1" smtClean="0">
                              <a:latin typeface="Cambria Math"/>
                            </a:rPr>
                            <m:t>𝑦</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oMath>
                  </m:oMathPara>
                </a14:m>
                <a:endParaRPr lang="cs-CZ" dirty="0"/>
              </a:p>
              <a:p>
                <a:endParaRPr lang="cs-CZ" dirty="0"/>
              </a:p>
            </p:txBody>
          </p:sp>
        </mc:Choice>
        <mc:Fallback xmlns="">
          <p:sp>
            <p:nvSpPr>
              <p:cNvPr id="18" name="TextovéPole 17"/>
              <p:cNvSpPr txBox="1">
                <a:spLocks noRot="1" noChangeAspect="1" noMove="1" noResize="1" noEditPoints="1" noAdjustHandles="1" noChangeArrowheads="1" noChangeShapeType="1" noTextEdit="1"/>
              </p:cNvSpPr>
              <p:nvPr/>
            </p:nvSpPr>
            <p:spPr>
              <a:xfrm>
                <a:off x="822369" y="5108542"/>
                <a:ext cx="4674998" cy="972446"/>
              </a:xfrm>
              <a:prstGeom prst="rect">
                <a:avLst/>
              </a:prstGeom>
              <a:blipFill rotWithShape="1">
                <a:blip r:embed="rId6"/>
                <a:stretch>
                  <a:fillRect/>
                </a:stretch>
              </a:blipFill>
            </p:spPr>
            <p:txBody>
              <a:bodyPr/>
              <a:lstStyle/>
              <a:p>
                <a:r>
                  <a:rPr lang="cs-CZ">
                    <a:noFill/>
                  </a:rPr>
                  <a:t> </a:t>
                </a:r>
              </a:p>
            </p:txBody>
          </p:sp>
        </mc:Fallback>
      </mc:AlternateContent>
      <p:sp>
        <p:nvSpPr>
          <p:cNvPr id="10" name="TextovéPole 9"/>
          <p:cNvSpPr txBox="1"/>
          <p:nvPr/>
        </p:nvSpPr>
        <p:spPr>
          <a:xfrm>
            <a:off x="10391174" y="52090"/>
            <a:ext cx="1712753" cy="307777"/>
          </a:xfrm>
          <a:prstGeom prst="rect">
            <a:avLst/>
          </a:prstGeom>
          <a:solidFill>
            <a:schemeClr val="bg1"/>
          </a:solidFill>
          <a:ln w="38100">
            <a:solidFill>
              <a:srgbClr val="FF0000"/>
            </a:solidFill>
          </a:ln>
        </p:spPr>
        <p:txBody>
          <a:bodyPr wrap="square" rtlCol="0">
            <a:spAutoFit/>
          </a:bodyPr>
          <a:lstStyle/>
          <a:p>
            <a:r>
              <a:rPr lang="cs-CZ" sz="1400" dirty="0" smtClean="0"/>
              <a:t>Kontroloval: </a:t>
            </a:r>
            <a:r>
              <a:rPr lang="cs-CZ" sz="1400" dirty="0" err="1" smtClean="0"/>
              <a:t>zitny</a:t>
            </a:r>
            <a:endParaRPr lang="cs-CZ" sz="1400" dirty="0"/>
          </a:p>
        </p:txBody>
      </p:sp>
      <p:sp>
        <p:nvSpPr>
          <p:cNvPr id="3" name="Zástupný symbol pro číslo snímku 2"/>
          <p:cNvSpPr>
            <a:spLocks noGrp="1"/>
          </p:cNvSpPr>
          <p:nvPr>
            <p:ph type="sldNum" sz="quarter" idx="12"/>
          </p:nvPr>
        </p:nvSpPr>
        <p:spPr/>
        <p:txBody>
          <a:bodyPr/>
          <a:lstStyle/>
          <a:p>
            <a:pPr>
              <a:defRPr/>
            </a:pPr>
            <a:fld id="{B5B76BE2-068B-4195-97D5-A58FFC9B4249}" type="slidenum">
              <a:rPr lang="en-US" smtClean="0"/>
              <a:pPr>
                <a:defRPr/>
              </a:pPr>
              <a:t>21</a:t>
            </a:fld>
            <a:endParaRPr lang="en-US"/>
          </a:p>
        </p:txBody>
      </p:sp>
      <p:sp>
        <p:nvSpPr>
          <p:cNvPr id="4" name="TextovéPole 3"/>
          <p:cNvSpPr txBox="1"/>
          <p:nvPr/>
        </p:nvSpPr>
        <p:spPr>
          <a:xfrm>
            <a:off x="664234" y="5987018"/>
            <a:ext cx="11527766" cy="646331"/>
          </a:xfrm>
          <a:prstGeom prst="rect">
            <a:avLst/>
          </a:prstGeom>
          <a:noFill/>
        </p:spPr>
        <p:txBody>
          <a:bodyPr wrap="square" rtlCol="0">
            <a:spAutoFit/>
          </a:bodyPr>
          <a:lstStyle/>
          <a:p>
            <a:r>
              <a:rPr lang="en-US" dirty="0"/>
              <a:t>... </a:t>
            </a:r>
            <a:r>
              <a:rPr lang="cs-CZ" dirty="0" err="1" smtClean="0"/>
              <a:t>it</a:t>
            </a:r>
            <a:r>
              <a:rPr lang="cs-CZ" dirty="0" smtClean="0"/>
              <a:t> w</a:t>
            </a:r>
            <a:r>
              <a:rPr lang="en-US" dirty="0" err="1" smtClean="0"/>
              <a:t>ould</a:t>
            </a:r>
            <a:r>
              <a:rPr lang="en-US" dirty="0" smtClean="0"/>
              <a:t> </a:t>
            </a:r>
            <a:r>
              <a:rPr lang="en-US" dirty="0"/>
              <a:t>be possible to express the transformation of </a:t>
            </a:r>
            <a:r>
              <a:rPr lang="en-US" dirty="0" smtClean="0"/>
              <a:t>derivatives</a:t>
            </a:r>
            <a:r>
              <a:rPr lang="cs-CZ" dirty="0" smtClean="0"/>
              <a:t> </a:t>
            </a:r>
            <a:r>
              <a:rPr lang="cs-CZ" dirty="0" err="1" smtClean="0"/>
              <a:t>also</a:t>
            </a:r>
            <a:r>
              <a:rPr lang="en-US" dirty="0" smtClean="0"/>
              <a:t> </a:t>
            </a:r>
            <a:r>
              <a:rPr lang="en-US" dirty="0"/>
              <a:t>in the reverse direction, but usually we do not </a:t>
            </a:r>
            <a:r>
              <a:rPr lang="en-US" dirty="0" smtClean="0"/>
              <a:t>need</a:t>
            </a:r>
            <a:r>
              <a:rPr lang="cs-CZ" dirty="0" smtClean="0"/>
              <a:t> </a:t>
            </a:r>
            <a:r>
              <a:rPr lang="cs-CZ" dirty="0" err="1" smtClean="0"/>
              <a:t>this</a:t>
            </a:r>
            <a:endParaRPr lang="en-US" dirty="0"/>
          </a:p>
        </p:txBody>
      </p:sp>
      <mc:AlternateContent xmlns:mc="http://schemas.openxmlformats.org/markup-compatibility/2006" xmlns:a14="http://schemas.microsoft.com/office/drawing/2010/main">
        <mc:Choice Requires="a14">
          <p:sp>
            <p:nvSpPr>
              <p:cNvPr id="7" name="TextovéPole 6"/>
              <p:cNvSpPr txBox="1"/>
              <p:nvPr/>
            </p:nvSpPr>
            <p:spPr>
              <a:xfrm>
                <a:off x="7097917" y="5165096"/>
                <a:ext cx="4571316" cy="4296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cs-CZ" sz="1000" i="1" smtClean="0">
                              <a:latin typeface="Cambria Math" panose="02040503050406030204" pitchFamily="18" charset="0"/>
                            </a:rPr>
                          </m:ctrlPr>
                        </m:fPr>
                        <m:num>
                          <m:sSup>
                            <m:sSupPr>
                              <m:ctrlPr>
                                <a:rPr lang="cs-CZ" sz="1000" i="1">
                                  <a:latin typeface="Cambria Math" panose="02040503050406030204" pitchFamily="18" charset="0"/>
                                </a:rPr>
                              </m:ctrlPr>
                            </m:sSupPr>
                            <m:e>
                              <m:r>
                                <a:rPr lang="cs-CZ" sz="1000" i="1">
                                  <a:latin typeface="Cambria Math"/>
                                  <a:ea typeface="Cambria Math"/>
                                </a:rPr>
                                <m:t>𝜕</m:t>
                              </m:r>
                            </m:e>
                            <m:sup>
                              <m:r>
                                <a:rPr lang="en-US" sz="1000" i="1">
                                  <a:latin typeface="Cambria Math"/>
                                </a:rPr>
                                <m:t>2</m:t>
                              </m:r>
                            </m:sup>
                          </m:sSup>
                          <m:r>
                            <a:rPr lang="en-US" sz="1000" i="1">
                              <a:latin typeface="Cambria Math"/>
                            </a:rPr>
                            <m:t>𝐹</m:t>
                          </m:r>
                        </m:num>
                        <m:den>
                          <m:r>
                            <a:rPr lang="cs-CZ" sz="1000" i="1">
                              <a:latin typeface="Cambria Math"/>
                              <a:ea typeface="Cambria Math"/>
                            </a:rPr>
                            <m:t>𝜕</m:t>
                          </m:r>
                          <m:r>
                            <a:rPr lang="en-US" sz="1000" i="1">
                              <a:latin typeface="Cambria Math"/>
                              <a:ea typeface="Cambria Math"/>
                            </a:rPr>
                            <m:t>𝑥</m:t>
                          </m:r>
                          <m:r>
                            <a:rPr lang="en-US" sz="1000" i="1">
                              <a:latin typeface="Cambria Math"/>
                              <a:ea typeface="Cambria Math"/>
                            </a:rPr>
                            <m:t>𝜕</m:t>
                          </m:r>
                          <m:r>
                            <a:rPr lang="en-US" sz="1000" i="1">
                              <a:latin typeface="Cambria Math"/>
                              <a:ea typeface="Cambria Math"/>
                            </a:rPr>
                            <m:t>𝑦</m:t>
                          </m:r>
                        </m:den>
                      </m:f>
                      <m:r>
                        <a:rPr lang="en-US" sz="1000" i="1">
                          <a:latin typeface="Cambria Math"/>
                        </a:rPr>
                        <m:t>=</m:t>
                      </m:r>
                      <m:f>
                        <m:fPr>
                          <m:ctrlPr>
                            <a:rPr lang="en-US" sz="1000" i="1" smtClean="0">
                              <a:latin typeface="Cambria Math" panose="02040503050406030204" pitchFamily="18" charset="0"/>
                            </a:rPr>
                          </m:ctrlPr>
                        </m:fPr>
                        <m:num>
                          <m:r>
                            <a:rPr lang="en-US" sz="1000" i="1" smtClean="0">
                              <a:latin typeface="Cambria Math"/>
                            </a:rPr>
                            <m:t>𝜕</m:t>
                          </m:r>
                        </m:num>
                        <m:den>
                          <m:r>
                            <a:rPr lang="en-US" sz="1000" i="1" smtClean="0">
                              <a:latin typeface="Cambria Math"/>
                            </a:rPr>
                            <m:t>𝜕</m:t>
                          </m:r>
                          <m:r>
                            <a:rPr lang="en-US" sz="1000" i="1" smtClean="0">
                              <a:latin typeface="Cambria Math"/>
                            </a:rPr>
                            <m:t>𝑥</m:t>
                          </m:r>
                        </m:den>
                      </m:f>
                      <m:f>
                        <m:fPr>
                          <m:ctrlPr>
                            <a:rPr lang="cs-CZ" sz="1000" i="1">
                              <a:latin typeface="Cambria Math" panose="02040503050406030204" pitchFamily="18" charset="0"/>
                            </a:rPr>
                          </m:ctrlPr>
                        </m:fPr>
                        <m:num>
                          <m:r>
                            <a:rPr lang="cs-CZ" sz="1000" i="1">
                              <a:latin typeface="Cambria Math"/>
                            </a:rPr>
                            <m:t>𝜕</m:t>
                          </m:r>
                          <m:r>
                            <a:rPr lang="cs-CZ" sz="1000" i="1">
                              <a:latin typeface="Cambria Math"/>
                            </a:rPr>
                            <m:t>𝐹</m:t>
                          </m:r>
                        </m:num>
                        <m:den>
                          <m:r>
                            <a:rPr lang="cs-CZ" sz="1000" i="1">
                              <a:latin typeface="Cambria Math"/>
                            </a:rPr>
                            <m:t>𝜕</m:t>
                          </m:r>
                          <m:r>
                            <a:rPr lang="cs-CZ" sz="1000" i="1">
                              <a:latin typeface="Cambria Math"/>
                              <a:ea typeface="Cambria Math"/>
                            </a:rPr>
                            <m:t>𝜂</m:t>
                          </m:r>
                        </m:den>
                      </m:f>
                      <m:f>
                        <m:fPr>
                          <m:ctrlPr>
                            <a:rPr lang="cs-CZ" sz="1000" i="1">
                              <a:latin typeface="Cambria Math" panose="02040503050406030204" pitchFamily="18" charset="0"/>
                            </a:rPr>
                          </m:ctrlPr>
                        </m:fPr>
                        <m:num>
                          <m:r>
                            <a:rPr lang="cs-CZ" sz="1000" i="1">
                              <a:latin typeface="Cambria Math"/>
                            </a:rPr>
                            <m:t>𝜕</m:t>
                          </m:r>
                          <m:r>
                            <a:rPr lang="cs-CZ" sz="1000" i="1">
                              <a:latin typeface="Cambria Math"/>
                              <a:ea typeface="Cambria Math"/>
                            </a:rPr>
                            <m:t>𝜂</m:t>
                          </m:r>
                        </m:num>
                        <m:den>
                          <m:r>
                            <a:rPr lang="cs-CZ" sz="1000" i="1">
                              <a:latin typeface="Cambria Math"/>
                            </a:rPr>
                            <m:t>𝜕</m:t>
                          </m:r>
                          <m:r>
                            <a:rPr lang="en-US" sz="1000" i="1">
                              <a:latin typeface="Cambria Math"/>
                            </a:rPr>
                            <m:t>𝑦</m:t>
                          </m:r>
                        </m:den>
                      </m:f>
                      <m:r>
                        <a:rPr lang="en-US" sz="1000" b="0" i="1" smtClean="0">
                          <a:latin typeface="Cambria Math"/>
                        </a:rPr>
                        <m:t>=</m:t>
                      </m:r>
                      <m:f>
                        <m:fPr>
                          <m:ctrlPr>
                            <a:rPr lang="cs-CZ" sz="1000" i="1">
                              <a:latin typeface="Cambria Math" panose="02040503050406030204" pitchFamily="18" charset="0"/>
                            </a:rPr>
                          </m:ctrlPr>
                        </m:fPr>
                        <m:num>
                          <m:sSup>
                            <m:sSupPr>
                              <m:ctrlPr>
                                <a:rPr lang="cs-CZ" sz="1000" i="1">
                                  <a:latin typeface="Cambria Math" panose="02040503050406030204" pitchFamily="18" charset="0"/>
                                </a:rPr>
                              </m:ctrlPr>
                            </m:sSupPr>
                            <m:e>
                              <m:r>
                                <a:rPr lang="cs-CZ" sz="1000" i="1">
                                  <a:latin typeface="Cambria Math"/>
                                  <a:ea typeface="Cambria Math"/>
                                </a:rPr>
                                <m:t>𝜕</m:t>
                              </m:r>
                            </m:e>
                            <m:sup>
                              <m:r>
                                <a:rPr lang="en-US" sz="1000" i="1">
                                  <a:latin typeface="Cambria Math"/>
                                </a:rPr>
                                <m:t>2</m:t>
                              </m:r>
                            </m:sup>
                          </m:sSup>
                          <m:r>
                            <a:rPr lang="en-US" sz="1000" i="1">
                              <a:latin typeface="Cambria Math"/>
                            </a:rPr>
                            <m:t>𝐹</m:t>
                          </m:r>
                        </m:num>
                        <m:den>
                          <m:r>
                            <a:rPr lang="cs-CZ" sz="1000" i="1">
                              <a:latin typeface="Cambria Math"/>
                              <a:ea typeface="Cambria Math"/>
                            </a:rPr>
                            <m:t>𝜕</m:t>
                          </m:r>
                          <m:r>
                            <a:rPr lang="en-US" sz="1000" i="1">
                              <a:latin typeface="Cambria Math"/>
                              <a:ea typeface="Cambria Math"/>
                            </a:rPr>
                            <m:t>𝑥</m:t>
                          </m:r>
                          <m:r>
                            <a:rPr lang="en-US" sz="1000" i="1">
                              <a:latin typeface="Cambria Math"/>
                              <a:ea typeface="Cambria Math"/>
                            </a:rPr>
                            <m:t>𝜕</m:t>
                          </m:r>
                          <m:r>
                            <a:rPr lang="en-US" sz="1000" i="1" smtClean="0">
                              <a:latin typeface="Cambria Math"/>
                              <a:ea typeface="Cambria Math"/>
                              <a:sym typeface="Symbol"/>
                            </a:rPr>
                            <m:t></m:t>
                          </m:r>
                        </m:den>
                      </m:f>
                      <m:f>
                        <m:fPr>
                          <m:ctrlPr>
                            <a:rPr lang="cs-CZ" sz="1000" i="1">
                              <a:latin typeface="Cambria Math" panose="02040503050406030204" pitchFamily="18" charset="0"/>
                            </a:rPr>
                          </m:ctrlPr>
                        </m:fPr>
                        <m:num>
                          <m:r>
                            <a:rPr lang="cs-CZ" sz="1000" i="1">
                              <a:latin typeface="Cambria Math"/>
                            </a:rPr>
                            <m:t>𝜕</m:t>
                          </m:r>
                          <m:r>
                            <a:rPr lang="cs-CZ" sz="1000" i="1">
                              <a:latin typeface="Cambria Math"/>
                              <a:ea typeface="Cambria Math"/>
                            </a:rPr>
                            <m:t>𝜂</m:t>
                          </m:r>
                        </m:num>
                        <m:den>
                          <m:r>
                            <a:rPr lang="cs-CZ" sz="1000" i="1">
                              <a:latin typeface="Cambria Math"/>
                            </a:rPr>
                            <m:t>𝜕</m:t>
                          </m:r>
                          <m:r>
                            <a:rPr lang="en-US" sz="1000" i="1">
                              <a:latin typeface="Cambria Math"/>
                            </a:rPr>
                            <m:t>𝑦</m:t>
                          </m:r>
                        </m:den>
                      </m:f>
                      <m:r>
                        <a:rPr lang="en-US" sz="1000" b="0" i="1" smtClean="0">
                          <a:latin typeface="Cambria Math"/>
                        </a:rPr>
                        <m:t>+</m:t>
                      </m:r>
                      <m:f>
                        <m:fPr>
                          <m:ctrlPr>
                            <a:rPr lang="cs-CZ" sz="1000" i="1">
                              <a:latin typeface="Cambria Math" panose="02040503050406030204" pitchFamily="18" charset="0"/>
                            </a:rPr>
                          </m:ctrlPr>
                        </m:fPr>
                        <m:num>
                          <m:r>
                            <a:rPr lang="cs-CZ" sz="1000" i="1">
                              <a:latin typeface="Cambria Math"/>
                            </a:rPr>
                            <m:t>𝜕</m:t>
                          </m:r>
                          <m:r>
                            <a:rPr lang="cs-CZ" sz="1000" i="1">
                              <a:latin typeface="Cambria Math"/>
                            </a:rPr>
                            <m:t>𝐹</m:t>
                          </m:r>
                        </m:num>
                        <m:den>
                          <m:r>
                            <a:rPr lang="cs-CZ" sz="1000" i="1">
                              <a:latin typeface="Cambria Math"/>
                            </a:rPr>
                            <m:t>𝜕</m:t>
                          </m:r>
                          <m:r>
                            <a:rPr lang="cs-CZ" sz="1000" i="1">
                              <a:latin typeface="Cambria Math"/>
                              <a:ea typeface="Cambria Math"/>
                            </a:rPr>
                            <m:t>𝜂</m:t>
                          </m:r>
                        </m:den>
                      </m:f>
                      <m:f>
                        <m:fPr>
                          <m:ctrlPr>
                            <a:rPr lang="cs-CZ" sz="1000" i="1">
                              <a:latin typeface="Cambria Math" panose="02040503050406030204" pitchFamily="18" charset="0"/>
                            </a:rPr>
                          </m:ctrlPr>
                        </m:fPr>
                        <m:num>
                          <m:sSup>
                            <m:sSupPr>
                              <m:ctrlPr>
                                <a:rPr lang="cs-CZ" sz="1000" i="1">
                                  <a:latin typeface="Cambria Math" panose="02040503050406030204" pitchFamily="18" charset="0"/>
                                </a:rPr>
                              </m:ctrlPr>
                            </m:sSupPr>
                            <m:e>
                              <m:r>
                                <a:rPr lang="cs-CZ" sz="1000" i="1">
                                  <a:latin typeface="Cambria Math"/>
                                  <a:ea typeface="Cambria Math"/>
                                </a:rPr>
                                <m:t>𝜕</m:t>
                              </m:r>
                            </m:e>
                            <m:sup>
                              <m:r>
                                <a:rPr lang="en-US" sz="1000" i="1">
                                  <a:latin typeface="Cambria Math"/>
                                </a:rPr>
                                <m:t>2</m:t>
                              </m:r>
                            </m:sup>
                          </m:sSup>
                          <m:r>
                            <a:rPr lang="en-US" sz="1000" i="1" smtClean="0">
                              <a:latin typeface="Cambria Math"/>
                              <a:sym typeface="Symbol"/>
                            </a:rPr>
                            <m:t></m:t>
                          </m:r>
                        </m:num>
                        <m:den>
                          <m:r>
                            <a:rPr lang="cs-CZ" sz="1000" i="1">
                              <a:latin typeface="Cambria Math"/>
                              <a:ea typeface="Cambria Math"/>
                            </a:rPr>
                            <m:t>𝜕</m:t>
                          </m:r>
                          <m:r>
                            <a:rPr lang="en-US" sz="1000" i="1">
                              <a:latin typeface="Cambria Math"/>
                              <a:ea typeface="Cambria Math"/>
                            </a:rPr>
                            <m:t>𝑥</m:t>
                          </m:r>
                          <m:r>
                            <a:rPr lang="en-US" sz="1000" i="1">
                              <a:latin typeface="Cambria Math"/>
                              <a:ea typeface="Cambria Math"/>
                            </a:rPr>
                            <m:t>𝜕</m:t>
                          </m:r>
                          <m:r>
                            <a:rPr lang="en-US" sz="1000" i="1">
                              <a:latin typeface="Cambria Math"/>
                              <a:ea typeface="Cambria Math"/>
                            </a:rPr>
                            <m:t>𝑦</m:t>
                          </m:r>
                        </m:den>
                      </m:f>
                      <m:r>
                        <a:rPr lang="en-US" sz="1000" b="0" i="1" smtClean="0">
                          <a:latin typeface="Cambria Math"/>
                          <a:ea typeface="Cambria Math"/>
                        </a:rPr>
                        <m:t>=(</m:t>
                      </m:r>
                      <m:f>
                        <m:fPr>
                          <m:ctrlPr>
                            <a:rPr lang="cs-CZ" sz="1000" i="1">
                              <a:latin typeface="Cambria Math" panose="02040503050406030204" pitchFamily="18" charset="0"/>
                            </a:rPr>
                          </m:ctrlPr>
                        </m:fPr>
                        <m:num>
                          <m:sSup>
                            <m:sSupPr>
                              <m:ctrlPr>
                                <a:rPr lang="cs-CZ" sz="1000" i="1">
                                  <a:latin typeface="Cambria Math" panose="02040503050406030204" pitchFamily="18" charset="0"/>
                                </a:rPr>
                              </m:ctrlPr>
                            </m:sSupPr>
                            <m:e>
                              <m:r>
                                <a:rPr lang="cs-CZ" sz="1000" i="1">
                                  <a:latin typeface="Cambria Math"/>
                                  <a:ea typeface="Cambria Math"/>
                                </a:rPr>
                                <m:t>𝜕</m:t>
                              </m:r>
                            </m:e>
                            <m:sup>
                              <m:r>
                                <a:rPr lang="en-US" sz="1000" i="1">
                                  <a:latin typeface="Cambria Math"/>
                                </a:rPr>
                                <m:t>2</m:t>
                              </m:r>
                            </m:sup>
                          </m:sSup>
                          <m:r>
                            <a:rPr lang="en-US" sz="1000" i="1">
                              <a:latin typeface="Cambria Math"/>
                            </a:rPr>
                            <m:t>𝐹</m:t>
                          </m:r>
                        </m:num>
                        <m:den>
                          <m:r>
                            <a:rPr lang="cs-CZ" sz="1000" i="1">
                              <a:latin typeface="Cambria Math"/>
                              <a:ea typeface="Cambria Math"/>
                            </a:rPr>
                            <m:t>𝜕</m:t>
                          </m:r>
                          <m:r>
                            <a:rPr lang="cs-CZ" sz="1000" i="1" smtClean="0">
                              <a:latin typeface="Cambria Math"/>
                              <a:ea typeface="Cambria Math"/>
                              <a:sym typeface="Symbol"/>
                            </a:rPr>
                            <m:t></m:t>
                          </m:r>
                          <m:r>
                            <a:rPr lang="en-US" sz="1000" i="1">
                              <a:latin typeface="Cambria Math"/>
                              <a:ea typeface="Cambria Math"/>
                            </a:rPr>
                            <m:t>𝜕</m:t>
                          </m:r>
                          <m:r>
                            <a:rPr lang="en-US" sz="1000" i="1">
                              <a:latin typeface="Cambria Math"/>
                              <a:ea typeface="Cambria Math"/>
                              <a:sym typeface="Symbol"/>
                            </a:rPr>
                            <m:t></m:t>
                          </m:r>
                        </m:den>
                      </m:f>
                      <m:f>
                        <m:fPr>
                          <m:ctrlPr>
                            <a:rPr lang="cs-CZ" sz="1200" i="1">
                              <a:latin typeface="Cambria Math" panose="02040503050406030204" pitchFamily="18" charset="0"/>
                            </a:rPr>
                          </m:ctrlPr>
                        </m:fPr>
                        <m:num>
                          <m:r>
                            <a:rPr lang="cs-CZ" sz="1200" i="1">
                              <a:latin typeface="Cambria Math"/>
                            </a:rPr>
                            <m:t>𝜕</m:t>
                          </m:r>
                          <m:r>
                            <a:rPr lang="cs-CZ" sz="1200" i="1">
                              <a:latin typeface="Cambria Math"/>
                              <a:ea typeface="Cambria Math"/>
                            </a:rPr>
                            <m:t>𝜉</m:t>
                          </m:r>
                        </m:num>
                        <m:den>
                          <m:r>
                            <a:rPr lang="cs-CZ" sz="1200" i="1">
                              <a:latin typeface="Cambria Math"/>
                            </a:rPr>
                            <m:t>𝜕</m:t>
                          </m:r>
                          <m:r>
                            <a:rPr lang="en-US" sz="1200" i="1">
                              <a:latin typeface="Cambria Math"/>
                            </a:rPr>
                            <m:t>𝑥</m:t>
                          </m:r>
                        </m:den>
                      </m:f>
                      <m:r>
                        <a:rPr lang="en-US" sz="1200" b="0" i="1" smtClean="0">
                          <a:latin typeface="Cambria Math"/>
                        </a:rPr>
                        <m:t>+</m:t>
                      </m:r>
                      <m:f>
                        <m:fPr>
                          <m:ctrlPr>
                            <a:rPr lang="cs-CZ" sz="1000" i="1">
                              <a:latin typeface="Cambria Math" panose="02040503050406030204" pitchFamily="18" charset="0"/>
                            </a:rPr>
                          </m:ctrlPr>
                        </m:fPr>
                        <m:num>
                          <m:sSup>
                            <m:sSupPr>
                              <m:ctrlPr>
                                <a:rPr lang="cs-CZ" sz="1000" i="1">
                                  <a:latin typeface="Cambria Math" panose="02040503050406030204" pitchFamily="18" charset="0"/>
                                </a:rPr>
                              </m:ctrlPr>
                            </m:sSupPr>
                            <m:e>
                              <m:r>
                                <a:rPr lang="cs-CZ" sz="1000" i="1">
                                  <a:latin typeface="Cambria Math"/>
                                  <a:ea typeface="Cambria Math"/>
                                </a:rPr>
                                <m:t>𝜕</m:t>
                              </m:r>
                            </m:e>
                            <m:sup>
                              <m:r>
                                <a:rPr lang="en-US" sz="1000" i="1">
                                  <a:latin typeface="Cambria Math"/>
                                </a:rPr>
                                <m:t>2</m:t>
                              </m:r>
                            </m:sup>
                          </m:sSup>
                          <m:r>
                            <a:rPr lang="en-US" sz="1000" i="1">
                              <a:latin typeface="Cambria Math"/>
                            </a:rPr>
                            <m:t>𝐹</m:t>
                          </m:r>
                        </m:num>
                        <m:den>
                          <m:r>
                            <a:rPr lang="cs-CZ" sz="1000" i="1">
                              <a:latin typeface="Cambria Math"/>
                              <a:ea typeface="Cambria Math"/>
                            </a:rPr>
                            <m:t>𝜕</m:t>
                          </m:r>
                          <m:r>
                            <a:rPr lang="cs-CZ" sz="1000" i="1" smtClean="0">
                              <a:latin typeface="Cambria Math"/>
                              <a:ea typeface="Cambria Math"/>
                              <a:sym typeface="Symbol"/>
                            </a:rPr>
                            <m:t></m:t>
                          </m:r>
                          <m:r>
                            <a:rPr lang="en-US" sz="1000" b="0" i="1" baseline="30000" smtClean="0">
                              <a:latin typeface="Cambria Math"/>
                              <a:ea typeface="Cambria Math"/>
                              <a:sym typeface="Symbol"/>
                            </a:rPr>
                            <m:t>2</m:t>
                          </m:r>
                        </m:den>
                      </m:f>
                      <m:f>
                        <m:fPr>
                          <m:ctrlPr>
                            <a:rPr lang="cs-CZ" sz="1200" i="1">
                              <a:latin typeface="Cambria Math" panose="02040503050406030204" pitchFamily="18" charset="0"/>
                            </a:rPr>
                          </m:ctrlPr>
                        </m:fPr>
                        <m:num>
                          <m:r>
                            <a:rPr lang="cs-CZ" sz="1200" i="1">
                              <a:latin typeface="Cambria Math"/>
                            </a:rPr>
                            <m:t>𝜕</m:t>
                          </m:r>
                          <m:r>
                            <a:rPr lang="cs-CZ" sz="1200" i="1" smtClean="0">
                              <a:latin typeface="Cambria Math"/>
                              <a:ea typeface="Cambria Math"/>
                              <a:sym typeface="Symbol"/>
                            </a:rPr>
                            <m:t></m:t>
                          </m:r>
                        </m:num>
                        <m:den>
                          <m:r>
                            <a:rPr lang="cs-CZ" sz="1200" i="1">
                              <a:latin typeface="Cambria Math"/>
                            </a:rPr>
                            <m:t>𝜕</m:t>
                          </m:r>
                          <m:r>
                            <a:rPr lang="en-US" sz="1200" i="1">
                              <a:latin typeface="Cambria Math"/>
                            </a:rPr>
                            <m:t>𝑥</m:t>
                          </m:r>
                        </m:den>
                      </m:f>
                      <m:r>
                        <a:rPr lang="en-US" sz="1000" b="0" i="1" smtClean="0">
                          <a:latin typeface="Cambria Math"/>
                          <a:ea typeface="Cambria Math"/>
                          <a:sym typeface="Symbol"/>
                        </a:rPr>
                        <m:t>)</m:t>
                      </m:r>
                      <m:f>
                        <m:fPr>
                          <m:ctrlPr>
                            <a:rPr lang="cs-CZ" sz="1000" i="1">
                              <a:latin typeface="Cambria Math" panose="02040503050406030204" pitchFamily="18" charset="0"/>
                            </a:rPr>
                          </m:ctrlPr>
                        </m:fPr>
                        <m:num>
                          <m:r>
                            <a:rPr lang="cs-CZ" sz="1000" i="1">
                              <a:latin typeface="Cambria Math"/>
                            </a:rPr>
                            <m:t>𝜕</m:t>
                          </m:r>
                          <m:r>
                            <a:rPr lang="cs-CZ" sz="1000" i="1">
                              <a:latin typeface="Cambria Math"/>
                              <a:ea typeface="Cambria Math"/>
                            </a:rPr>
                            <m:t>𝜂</m:t>
                          </m:r>
                        </m:num>
                        <m:den>
                          <m:r>
                            <a:rPr lang="cs-CZ" sz="1000" i="1">
                              <a:latin typeface="Cambria Math"/>
                            </a:rPr>
                            <m:t>𝜕</m:t>
                          </m:r>
                          <m:r>
                            <a:rPr lang="en-US" sz="1000" i="1">
                              <a:latin typeface="Cambria Math"/>
                            </a:rPr>
                            <m:t>𝑦</m:t>
                          </m:r>
                        </m:den>
                      </m:f>
                      <m:r>
                        <a:rPr lang="en-US" sz="1000" i="1">
                          <a:latin typeface="Cambria Math"/>
                        </a:rPr>
                        <m:t>+</m:t>
                      </m:r>
                      <m:f>
                        <m:fPr>
                          <m:ctrlPr>
                            <a:rPr lang="cs-CZ" sz="1000" i="1">
                              <a:latin typeface="Cambria Math" panose="02040503050406030204" pitchFamily="18" charset="0"/>
                            </a:rPr>
                          </m:ctrlPr>
                        </m:fPr>
                        <m:num>
                          <m:r>
                            <a:rPr lang="cs-CZ" sz="1000" i="1">
                              <a:latin typeface="Cambria Math"/>
                            </a:rPr>
                            <m:t>𝜕</m:t>
                          </m:r>
                          <m:r>
                            <a:rPr lang="cs-CZ" sz="1000" i="1">
                              <a:latin typeface="Cambria Math"/>
                            </a:rPr>
                            <m:t>𝐹</m:t>
                          </m:r>
                        </m:num>
                        <m:den>
                          <m:r>
                            <a:rPr lang="cs-CZ" sz="1000" i="1">
                              <a:latin typeface="Cambria Math"/>
                            </a:rPr>
                            <m:t>𝜕</m:t>
                          </m:r>
                          <m:r>
                            <a:rPr lang="cs-CZ" sz="1000" i="1">
                              <a:latin typeface="Cambria Math"/>
                              <a:ea typeface="Cambria Math"/>
                            </a:rPr>
                            <m:t>𝜂</m:t>
                          </m:r>
                        </m:den>
                      </m:f>
                      <m:f>
                        <m:fPr>
                          <m:ctrlPr>
                            <a:rPr lang="cs-CZ" sz="1000" i="1">
                              <a:latin typeface="Cambria Math" panose="02040503050406030204" pitchFamily="18" charset="0"/>
                            </a:rPr>
                          </m:ctrlPr>
                        </m:fPr>
                        <m:num>
                          <m:sSup>
                            <m:sSupPr>
                              <m:ctrlPr>
                                <a:rPr lang="cs-CZ" sz="1000" i="1">
                                  <a:latin typeface="Cambria Math" panose="02040503050406030204" pitchFamily="18" charset="0"/>
                                </a:rPr>
                              </m:ctrlPr>
                            </m:sSupPr>
                            <m:e>
                              <m:r>
                                <a:rPr lang="cs-CZ" sz="1000" i="1">
                                  <a:latin typeface="Cambria Math"/>
                                  <a:ea typeface="Cambria Math"/>
                                </a:rPr>
                                <m:t>𝜕</m:t>
                              </m:r>
                            </m:e>
                            <m:sup>
                              <m:r>
                                <a:rPr lang="en-US" sz="1000" i="1">
                                  <a:latin typeface="Cambria Math"/>
                                </a:rPr>
                                <m:t>2</m:t>
                              </m:r>
                            </m:sup>
                          </m:sSup>
                          <m:r>
                            <a:rPr lang="en-US" sz="1000" i="1">
                              <a:latin typeface="Cambria Math"/>
                              <a:sym typeface="Symbol"/>
                            </a:rPr>
                            <m:t></m:t>
                          </m:r>
                        </m:num>
                        <m:den>
                          <m:r>
                            <a:rPr lang="cs-CZ" sz="1000" i="1">
                              <a:latin typeface="Cambria Math"/>
                              <a:ea typeface="Cambria Math"/>
                            </a:rPr>
                            <m:t>𝜕</m:t>
                          </m:r>
                          <m:r>
                            <a:rPr lang="en-US" sz="1000" i="1">
                              <a:latin typeface="Cambria Math"/>
                              <a:ea typeface="Cambria Math"/>
                            </a:rPr>
                            <m:t>𝑥</m:t>
                          </m:r>
                          <m:r>
                            <a:rPr lang="en-US" sz="1000" i="1">
                              <a:latin typeface="Cambria Math"/>
                              <a:ea typeface="Cambria Math"/>
                            </a:rPr>
                            <m:t>𝜕</m:t>
                          </m:r>
                          <m:r>
                            <a:rPr lang="en-US" sz="1000" i="1">
                              <a:latin typeface="Cambria Math"/>
                              <a:ea typeface="Cambria Math"/>
                            </a:rPr>
                            <m:t>𝑦</m:t>
                          </m:r>
                        </m:den>
                      </m:f>
                    </m:oMath>
                  </m:oMathPara>
                </a14:m>
                <a:endParaRPr lang="cs-CZ" sz="1200"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7097917" y="5165096"/>
                <a:ext cx="4571316" cy="429669"/>
              </a:xfrm>
              <a:prstGeom prst="rect">
                <a:avLst/>
              </a:prstGeom>
              <a:blipFill rotWithShape="1">
                <a:blip r:embed="rId7"/>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815127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a:t>
            </a:r>
            <a:r>
              <a:rPr lang="en-US" sz="2400" b="1" dirty="0"/>
              <a:t>Cauchy equations with consideration of inertia forces</a:t>
            </a:r>
            <a:endParaRPr lang="cs-CZ" sz="2400" b="1" dirty="0">
              <a:sym typeface="Symbol" pitchFamily="18" charset="2"/>
            </a:endParaRPr>
          </a:p>
        </p:txBody>
      </p:sp>
      <mc:AlternateContent xmlns:mc="http://schemas.openxmlformats.org/markup-compatibility/2006" xmlns:a14="http://schemas.microsoft.com/office/drawing/2010/main">
        <mc:Choice Requires="a14">
          <p:sp>
            <p:nvSpPr>
              <p:cNvPr id="16" name="TextovéPole 15"/>
              <p:cNvSpPr txBox="1"/>
              <p:nvPr/>
            </p:nvSpPr>
            <p:spPr>
              <a:xfrm>
                <a:off x="1238054" y="733627"/>
                <a:ext cx="3993850" cy="6739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𝑢</m:t>
                      </m:r>
                      <m:f>
                        <m:fPr>
                          <m:ctrlPr>
                            <a:rPr lang="en-US" b="0" i="1" smtClean="0">
                              <a:latin typeface="Cambria Math" panose="02040503050406030204" pitchFamily="18" charset="0"/>
                              <a:sym typeface="Symbol" panose="05050102010706020507" pitchFamily="18" charset="2"/>
                            </a:rPr>
                          </m:ctrlPr>
                        </m:fPr>
                        <m:num>
                          <m:r>
                            <a:rPr lang="en-US" i="1" dirty="0" smtClean="0">
                              <a:latin typeface="Cambria Math" panose="02040503050406030204" pitchFamily="18" charset="0"/>
                            </a:rPr>
                            <m:t>𝜕</m:t>
                          </m:r>
                          <m:r>
                            <a:rPr lang="en-US" b="0" i="1" dirty="0" smtClean="0">
                              <a:latin typeface="Cambria Math" panose="02040503050406030204" pitchFamily="18" charset="0"/>
                            </a:rPr>
                            <m:t>𝑢</m:t>
                          </m:r>
                        </m:num>
                        <m:den>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𝑥</m:t>
                          </m:r>
                        </m:den>
                      </m:f>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𝑣</m:t>
                      </m:r>
                      <m:f>
                        <m:fPr>
                          <m:ctrlPr>
                            <a:rPr lang="en-US" b="0" i="1" smtClean="0">
                              <a:latin typeface="Cambria Math" panose="02040503050406030204" pitchFamily="18" charset="0"/>
                              <a:sym typeface="Symbol" panose="05050102010706020507" pitchFamily="18" charset="2"/>
                            </a:rPr>
                          </m:ctrlPr>
                        </m:fPr>
                        <m:num>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𝑢</m:t>
                          </m:r>
                        </m:num>
                        <m:den>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𝑦</m:t>
                          </m:r>
                        </m:den>
                      </m:f>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a:rPr>
                            <m:t>𝜕</m:t>
                          </m:r>
                          <m:r>
                            <a:rPr lang="cs-CZ" b="0" i="1" smtClean="0">
                              <a:latin typeface="Cambria Math"/>
                            </a:rPr>
                            <m:t>𝑝</m:t>
                          </m:r>
                        </m:num>
                        <m:den>
                          <m:r>
                            <a:rPr lang="en-US" i="1" smtClean="0">
                              <a:latin typeface="Cambria Math"/>
                            </a:rPr>
                            <m:t>𝜕</m:t>
                          </m:r>
                          <m:r>
                            <a:rPr lang="en-US" i="1" smtClean="0">
                              <a:latin typeface="Cambria Math"/>
                            </a:rPr>
                            <m:t>𝑥</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ea typeface="Cambria Math"/>
                                </a:rPr>
                                <m:t>𝜏</m:t>
                              </m:r>
                            </m:e>
                            <m:sub>
                              <m:r>
                                <a:rPr lang="en-US" b="0" i="1" smtClean="0">
                                  <a:latin typeface="Cambria Math"/>
                                </a:rPr>
                                <m:t>𝑥𝑥</m:t>
                              </m:r>
                            </m:sub>
                          </m:sSub>
                        </m:num>
                        <m:den>
                          <m:r>
                            <a:rPr lang="en-US" b="0" i="1" smtClean="0">
                              <a:latin typeface="Cambria Math"/>
                            </a:rPr>
                            <m:t>𝜕</m:t>
                          </m:r>
                          <m:r>
                            <a:rPr lang="en-US" b="0" i="1" smtClean="0">
                              <a:latin typeface="Cambria Math"/>
                            </a:rPr>
                            <m:t>𝑥</m:t>
                          </m:r>
                        </m:den>
                      </m:f>
                      <m:r>
                        <a:rPr lang="en-US" b="0" i="1" smtClean="0">
                          <a:latin typeface="Cambria Math"/>
                        </a:rPr>
                        <m:t>+</m:t>
                      </m:r>
                      <m:f>
                        <m:fPr>
                          <m:ctrlPr>
                            <a:rPr lang="en-US" i="1">
                              <a:latin typeface="Cambria Math" panose="02040503050406030204" pitchFamily="18" charset="0"/>
                            </a:rPr>
                          </m:ctrlPr>
                        </m:fPr>
                        <m:num>
                          <m:r>
                            <a:rPr lang="en-US" i="1">
                              <a:latin typeface="Cambria Math"/>
                            </a:rPr>
                            <m:t>𝜕</m:t>
                          </m:r>
                          <m:sSub>
                            <m:sSubPr>
                              <m:ctrlPr>
                                <a:rPr lang="en-US" i="1">
                                  <a:latin typeface="Cambria Math" panose="02040503050406030204" pitchFamily="18" charset="0"/>
                                </a:rPr>
                              </m:ctrlPr>
                            </m:sSubPr>
                            <m:e>
                              <m:r>
                                <a:rPr lang="en-US" i="1">
                                  <a:latin typeface="Cambria Math"/>
                                  <a:ea typeface="Cambria Math"/>
                                </a:rPr>
                                <m:t>𝜏</m:t>
                              </m:r>
                            </m:e>
                            <m:sub>
                              <m:r>
                                <a:rPr lang="en-US" i="1">
                                  <a:latin typeface="Cambria Math"/>
                                </a:rPr>
                                <m:t>𝑥</m:t>
                              </m:r>
                              <m:r>
                                <a:rPr lang="en-US" b="0" i="1" smtClean="0">
                                  <a:latin typeface="Cambria Math"/>
                                </a:rPr>
                                <m:t>𝑦</m:t>
                              </m:r>
                            </m:sub>
                          </m:sSub>
                        </m:num>
                        <m:den>
                          <m:r>
                            <a:rPr lang="en-US" i="1">
                              <a:latin typeface="Cambria Math"/>
                            </a:rPr>
                            <m:t>𝜕</m:t>
                          </m:r>
                          <m:r>
                            <a:rPr lang="en-US" b="0" i="1" smtClean="0">
                              <a:latin typeface="Cambria Math"/>
                            </a:rPr>
                            <m:t>𝑦</m:t>
                          </m:r>
                        </m:den>
                      </m:f>
                    </m:oMath>
                  </m:oMathPara>
                </a14:m>
                <a:endParaRPr lang="en-US" dirty="0"/>
              </a:p>
            </p:txBody>
          </p:sp>
        </mc:Choice>
        <mc:Fallback xmlns="">
          <p:sp>
            <p:nvSpPr>
              <p:cNvPr id="16" name="TextovéPole 15"/>
              <p:cNvSpPr txBox="1">
                <a:spLocks noRot="1" noChangeAspect="1" noMove="1" noResize="1" noEditPoints="1" noAdjustHandles="1" noChangeArrowheads="1" noChangeShapeType="1" noTextEdit="1"/>
              </p:cNvSpPr>
              <p:nvPr/>
            </p:nvSpPr>
            <p:spPr>
              <a:xfrm>
                <a:off x="1238054" y="733627"/>
                <a:ext cx="3993850" cy="673902"/>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ovéPole 19"/>
              <p:cNvSpPr txBox="1"/>
              <p:nvPr/>
            </p:nvSpPr>
            <p:spPr>
              <a:xfrm>
                <a:off x="1238054" y="1527050"/>
                <a:ext cx="4087080" cy="6739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𝑢</m:t>
                      </m:r>
                      <m:f>
                        <m:fPr>
                          <m:ctrlPr>
                            <a:rPr lang="en-US" b="0" i="1" smtClean="0">
                              <a:latin typeface="Cambria Math" panose="02040503050406030204" pitchFamily="18" charset="0"/>
                              <a:sym typeface="Symbol" panose="05050102010706020507" pitchFamily="18" charset="2"/>
                            </a:rPr>
                          </m:ctrlPr>
                        </m:fPr>
                        <m:num>
                          <m:r>
                            <a:rPr lang="en-US" i="1" dirty="0" smtClean="0">
                              <a:latin typeface="Cambria Math" panose="02040503050406030204" pitchFamily="18" charset="0"/>
                            </a:rPr>
                            <m:t>𝜕</m:t>
                          </m:r>
                          <m:r>
                            <a:rPr lang="en-US" b="0" i="1" dirty="0" smtClean="0">
                              <a:latin typeface="Cambria Math" panose="02040503050406030204" pitchFamily="18" charset="0"/>
                            </a:rPr>
                            <m:t>𝑣</m:t>
                          </m:r>
                        </m:num>
                        <m:den>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𝑥</m:t>
                          </m:r>
                        </m:den>
                      </m:f>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𝑣</m:t>
                      </m:r>
                      <m:f>
                        <m:fPr>
                          <m:ctrlPr>
                            <a:rPr lang="en-US" b="0" i="1" smtClean="0">
                              <a:latin typeface="Cambria Math" panose="02040503050406030204" pitchFamily="18" charset="0"/>
                              <a:sym typeface="Symbol" panose="05050102010706020507" pitchFamily="18" charset="2"/>
                            </a:rPr>
                          </m:ctrlPr>
                        </m:fPr>
                        <m:num>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𝑣</m:t>
                          </m:r>
                        </m:num>
                        <m:den>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𝑦</m:t>
                          </m:r>
                        </m:den>
                      </m:f>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a:rPr>
                            <m:t>𝜕</m:t>
                          </m:r>
                          <m:r>
                            <a:rPr lang="cs-CZ" b="0" i="1" smtClean="0">
                              <a:latin typeface="Cambria Math"/>
                            </a:rPr>
                            <m:t>𝑝</m:t>
                          </m:r>
                        </m:num>
                        <m:den>
                          <m:r>
                            <a:rPr lang="en-US" i="1" smtClean="0">
                              <a:latin typeface="Cambria Math"/>
                            </a:rPr>
                            <m:t>𝜕</m:t>
                          </m:r>
                          <m:r>
                            <a:rPr lang="en-US" b="0" i="1" smtClean="0">
                              <a:latin typeface="Cambria Math" panose="02040503050406030204" pitchFamily="18" charset="0"/>
                            </a:rPr>
                            <m:t>𝑦</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ea typeface="Cambria Math"/>
                                </a:rPr>
                                <m:t>𝜏</m:t>
                              </m:r>
                            </m:e>
                            <m:sub>
                              <m:r>
                                <a:rPr lang="en-US" b="0" i="1" smtClean="0">
                                  <a:latin typeface="Cambria Math"/>
                                </a:rPr>
                                <m:t>𝑥</m:t>
                              </m:r>
                              <m:r>
                                <a:rPr lang="en-US" b="0" i="1" smtClean="0">
                                  <a:latin typeface="Cambria Math" panose="02040503050406030204" pitchFamily="18" charset="0"/>
                                </a:rPr>
                                <m:t>𝑦</m:t>
                              </m:r>
                            </m:sub>
                          </m:sSub>
                        </m:num>
                        <m:den>
                          <m:r>
                            <a:rPr lang="en-US" b="0" i="1" smtClean="0">
                              <a:latin typeface="Cambria Math"/>
                            </a:rPr>
                            <m:t>𝜕</m:t>
                          </m:r>
                          <m:r>
                            <a:rPr lang="en-US" b="0" i="1" smtClean="0">
                              <a:latin typeface="Cambria Math"/>
                            </a:rPr>
                            <m:t>𝑥</m:t>
                          </m:r>
                        </m:den>
                      </m:f>
                      <m:r>
                        <a:rPr lang="en-US" b="0" i="1" smtClean="0">
                          <a:latin typeface="Cambria Math"/>
                        </a:rPr>
                        <m:t>+</m:t>
                      </m:r>
                      <m:f>
                        <m:fPr>
                          <m:ctrlPr>
                            <a:rPr lang="en-US" i="1">
                              <a:latin typeface="Cambria Math" panose="02040503050406030204" pitchFamily="18" charset="0"/>
                            </a:rPr>
                          </m:ctrlPr>
                        </m:fPr>
                        <m:num>
                          <m:r>
                            <a:rPr lang="en-US" i="1">
                              <a:latin typeface="Cambria Math"/>
                            </a:rPr>
                            <m:t>𝜕</m:t>
                          </m:r>
                          <m:sSub>
                            <m:sSubPr>
                              <m:ctrlPr>
                                <a:rPr lang="en-US" i="1">
                                  <a:latin typeface="Cambria Math" panose="02040503050406030204" pitchFamily="18" charset="0"/>
                                </a:rPr>
                              </m:ctrlPr>
                            </m:sSubPr>
                            <m:e>
                              <m:r>
                                <a:rPr lang="en-US" i="1">
                                  <a:latin typeface="Cambria Math"/>
                                  <a:ea typeface="Cambria Math"/>
                                </a:rPr>
                                <m:t>𝜏</m:t>
                              </m:r>
                            </m:e>
                            <m:sub>
                              <m:r>
                                <a:rPr lang="en-US" b="0" i="1" smtClean="0">
                                  <a:latin typeface="Cambria Math" panose="02040503050406030204" pitchFamily="18" charset="0"/>
                                  <a:ea typeface="Cambria Math"/>
                                </a:rPr>
                                <m:t>𝑦</m:t>
                              </m:r>
                              <m:r>
                                <a:rPr lang="en-US" b="0" i="1" smtClean="0">
                                  <a:latin typeface="Cambria Math"/>
                                </a:rPr>
                                <m:t>𝑦</m:t>
                              </m:r>
                            </m:sub>
                          </m:sSub>
                        </m:num>
                        <m:den>
                          <m:r>
                            <a:rPr lang="en-US" i="1">
                              <a:latin typeface="Cambria Math"/>
                            </a:rPr>
                            <m:t>𝜕</m:t>
                          </m:r>
                          <m:r>
                            <a:rPr lang="en-US" b="0" i="1" smtClean="0">
                              <a:latin typeface="Cambria Math"/>
                            </a:rPr>
                            <m:t>𝑦</m:t>
                          </m:r>
                        </m:den>
                      </m:f>
                    </m:oMath>
                  </m:oMathPara>
                </a14:m>
                <a:endParaRPr lang="en-US" dirty="0"/>
              </a:p>
            </p:txBody>
          </p:sp>
        </mc:Choice>
        <mc:Fallback xmlns="">
          <p:sp>
            <p:nvSpPr>
              <p:cNvPr id="20" name="TextovéPole 19"/>
              <p:cNvSpPr txBox="1">
                <a:spLocks noRot="1" noChangeAspect="1" noMove="1" noResize="1" noEditPoints="1" noAdjustHandles="1" noChangeArrowheads="1" noChangeShapeType="1" noTextEdit="1"/>
              </p:cNvSpPr>
              <p:nvPr/>
            </p:nvSpPr>
            <p:spPr>
              <a:xfrm>
                <a:off x="1238054" y="1527050"/>
                <a:ext cx="4087080" cy="673902"/>
              </a:xfrm>
              <a:prstGeom prst="rect">
                <a:avLst/>
              </a:prstGeom>
              <a:blipFill rotWithShape="0">
                <a:blip r:embed="rId3"/>
                <a:stretch>
                  <a:fillRect/>
                </a:stretch>
              </a:blipFill>
            </p:spPr>
            <p:txBody>
              <a:bodyPr/>
              <a:lstStyle/>
              <a:p>
                <a:r>
                  <a:rPr lang="en-US">
                    <a:noFill/>
                  </a:rPr>
                  <a:t> </a:t>
                </a:r>
              </a:p>
            </p:txBody>
          </p:sp>
        </mc:Fallback>
      </mc:AlternateContent>
      <p:sp>
        <p:nvSpPr>
          <p:cNvPr id="5" name="TextovéPole 4"/>
          <p:cNvSpPr txBox="1"/>
          <p:nvPr/>
        </p:nvSpPr>
        <p:spPr>
          <a:xfrm>
            <a:off x="509048" y="2422688"/>
            <a:ext cx="11429910" cy="369332"/>
          </a:xfrm>
          <a:prstGeom prst="rect">
            <a:avLst/>
          </a:prstGeom>
          <a:noFill/>
        </p:spPr>
        <p:txBody>
          <a:bodyPr wrap="square" rtlCol="0">
            <a:spAutoFit/>
          </a:bodyPr>
          <a:lstStyle/>
          <a:p>
            <a:r>
              <a:rPr lang="en-US" dirty="0"/>
              <a:t>Elimination of pressure by introducing the vorticity </a:t>
            </a:r>
            <a:r>
              <a:rPr lang="cs-CZ" dirty="0" smtClean="0"/>
              <a:t>                         </a:t>
            </a:r>
            <a:r>
              <a:rPr lang="en-US" dirty="0" smtClean="0"/>
              <a:t>and </a:t>
            </a:r>
            <a:r>
              <a:rPr lang="en-US" dirty="0"/>
              <a:t>using the continuity equation</a:t>
            </a:r>
          </a:p>
        </p:txBody>
      </p:sp>
      <mc:AlternateContent xmlns:mc="http://schemas.openxmlformats.org/markup-compatibility/2006" xmlns:a14="http://schemas.microsoft.com/office/drawing/2010/main">
        <mc:Choice Requires="a14">
          <p:sp>
            <p:nvSpPr>
              <p:cNvPr id="6" name="TextovéPole 5"/>
              <p:cNvSpPr txBox="1"/>
              <p:nvPr/>
            </p:nvSpPr>
            <p:spPr>
              <a:xfrm>
                <a:off x="5676946" y="2320352"/>
                <a:ext cx="1327030" cy="5740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m:t>
                      </m:r>
                      <m:f>
                        <m:fPr>
                          <m:ctrlPr>
                            <a:rPr lang="en-US" b="0" i="1" smtClean="0">
                              <a:latin typeface="Cambria Math" panose="02040503050406030204" pitchFamily="18" charset="0"/>
                              <a:sym typeface="Symbol" panose="05050102010706020507" pitchFamily="18" charset="2"/>
                            </a:rPr>
                          </m:ctrlPr>
                        </m:fPr>
                        <m:num>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𝑣</m:t>
                          </m:r>
                        </m:num>
                        <m:den>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𝑥</m:t>
                          </m:r>
                        </m:den>
                      </m:f>
                      <m:r>
                        <a:rPr lang="en-US" b="0" i="1" smtClean="0">
                          <a:latin typeface="Cambria Math" panose="02040503050406030204" pitchFamily="18" charset="0"/>
                          <a:sym typeface="Symbol" panose="05050102010706020507" pitchFamily="18" charset="2"/>
                        </a:rPr>
                        <m:t>−</m:t>
                      </m:r>
                      <m:f>
                        <m:fPr>
                          <m:ctrlPr>
                            <a:rPr lang="en-US" b="0" i="1" smtClean="0">
                              <a:latin typeface="Cambria Math" panose="02040503050406030204" pitchFamily="18" charset="0"/>
                              <a:sym typeface="Symbol" panose="05050102010706020507" pitchFamily="18" charset="2"/>
                            </a:rPr>
                          </m:ctrlPr>
                        </m:fPr>
                        <m:num>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𝑢</m:t>
                          </m:r>
                        </m:num>
                        <m:den>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𝑦</m:t>
                          </m:r>
                        </m:den>
                      </m:f>
                    </m:oMath>
                  </m:oMathPara>
                </a14:m>
                <a:endParaRPr lang="en-US"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5676946" y="2320352"/>
                <a:ext cx="1327030" cy="574003"/>
              </a:xfrm>
              <a:prstGeom prst="rect">
                <a:avLst/>
              </a:prstGeom>
              <a:blipFill rotWithShape="1">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TextovéPole 20"/>
              <p:cNvSpPr txBox="1"/>
              <p:nvPr/>
            </p:nvSpPr>
            <p:spPr>
              <a:xfrm>
                <a:off x="1236182" y="3862982"/>
                <a:ext cx="5606407" cy="6954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𝑢</m:t>
                      </m:r>
                      <m:f>
                        <m:fPr>
                          <m:ctrlPr>
                            <a:rPr lang="en-US" b="0" i="1" smtClean="0">
                              <a:latin typeface="Cambria Math" panose="02040503050406030204" pitchFamily="18" charset="0"/>
                              <a:sym typeface="Symbol" panose="05050102010706020507" pitchFamily="18" charset="2"/>
                            </a:rPr>
                          </m:ctrlPr>
                        </m:fPr>
                        <m:num>
                          <m:r>
                            <a:rPr lang="en-US" i="1" dirty="0" smtClean="0">
                              <a:latin typeface="Cambria Math" panose="02040503050406030204" pitchFamily="18" charset="0"/>
                            </a:rPr>
                            <m:t>𝜕</m:t>
                          </m:r>
                          <m:r>
                            <a:rPr lang="en-US" i="1" dirty="0" smtClean="0">
                              <a:latin typeface="Cambria Math" panose="02040503050406030204" pitchFamily="18" charset="0"/>
                              <a:sym typeface="Symbol" panose="05050102010706020507" pitchFamily="18" charset="2"/>
                            </a:rPr>
                            <m:t></m:t>
                          </m:r>
                        </m:num>
                        <m:den>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𝑥</m:t>
                          </m:r>
                        </m:den>
                      </m:f>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𝑣</m:t>
                      </m:r>
                      <m:f>
                        <m:fPr>
                          <m:ctrlPr>
                            <a:rPr lang="en-US" b="0" i="1" smtClean="0">
                              <a:latin typeface="Cambria Math" panose="02040503050406030204" pitchFamily="18" charset="0"/>
                              <a:sym typeface="Symbol" panose="05050102010706020507" pitchFamily="18" charset="2"/>
                            </a:rPr>
                          </m:ctrlPr>
                        </m:fPr>
                        <m:num>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m:t>
                          </m:r>
                        </m:num>
                        <m:den>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𝑦</m:t>
                          </m:r>
                        </m:den>
                      </m:f>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rPr>
                        <m:t>=</m:t>
                      </m:r>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i="1" smtClean="0">
                                  <a:latin typeface="Cambria Math" panose="02040503050406030204" pitchFamily="18" charset="0"/>
                                  <a:sym typeface="Symbol" panose="05050102010706020507" pitchFamily="18" charset="2"/>
                                </a:rPr>
                                <m:t></m:t>
                              </m:r>
                            </m:e>
                            <m:sup>
                              <m:r>
                                <a:rPr lang="en-US" i="1" smtClean="0">
                                  <a:latin typeface="Cambria Math" panose="02040503050406030204" pitchFamily="18" charset="0"/>
                                </a:rPr>
                                <m:t>2</m:t>
                              </m:r>
                            </m:sup>
                          </m:sSup>
                        </m:num>
                        <m:den>
                          <m:r>
                            <a:rPr lang="en-US" i="1" smtClean="0">
                              <a:latin typeface="Cambria Math"/>
                            </a:rPr>
                            <m:t>𝜕</m:t>
                          </m:r>
                          <m:r>
                            <a:rPr lang="en-US" b="0" i="1" smtClean="0">
                              <a:latin typeface="Cambria Math" panose="02040503050406030204" pitchFamily="18" charset="0"/>
                            </a:rPr>
                            <m:t>𝑥</m:t>
                          </m:r>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rPr>
                            <m:t>𝑦</m:t>
                          </m:r>
                        </m:den>
                      </m:f>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ea typeface="Cambria Math"/>
                            </a:rPr>
                            <m:t>𝜏</m:t>
                          </m:r>
                        </m:e>
                        <m:sub>
                          <m:r>
                            <a:rPr lang="en-US" i="1">
                              <a:latin typeface="Cambria Math" panose="02040503050406030204" pitchFamily="18" charset="0"/>
                              <a:ea typeface="Cambria Math"/>
                            </a:rPr>
                            <m:t>𝑦</m:t>
                          </m:r>
                          <m:r>
                            <a:rPr lang="en-US" i="1">
                              <a:latin typeface="Cambria Math"/>
                            </a:rPr>
                            <m:t>𝑦</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ea typeface="Cambria Math"/>
                            </a:rPr>
                            <m:t>𝜏</m:t>
                          </m:r>
                        </m:e>
                        <m:sub>
                          <m:r>
                            <a:rPr lang="en-US" b="0" i="1" smtClean="0">
                              <a:latin typeface="Cambria Math" panose="02040503050406030204" pitchFamily="18" charset="0"/>
                              <a:ea typeface="Cambria Math"/>
                            </a:rPr>
                            <m:t>𝑥𝑥</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sym typeface="Symbol" panose="05050102010706020507" pitchFamily="18" charset="2"/>
                                </a:rPr>
                                <m:t></m:t>
                              </m:r>
                            </m:e>
                            <m:sup>
                              <m:r>
                                <a:rPr lang="en-US" b="0" i="1" smtClean="0">
                                  <a:latin typeface="Cambria Math" panose="02040503050406030204" pitchFamily="18" charset="0"/>
                                </a:rPr>
                                <m:t>2</m:t>
                              </m:r>
                            </m:sup>
                          </m:sSup>
                        </m:num>
                        <m:den>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sym typeface="Symbol" panose="05050102010706020507" pitchFamily="18" charset="2"/>
                                </a:rPr>
                                <m:t></m:t>
                              </m:r>
                            </m:e>
                            <m:sup>
                              <m:r>
                                <a:rPr lang="en-US" i="1">
                                  <a:latin typeface="Cambria Math" panose="02040503050406030204" pitchFamily="18" charset="0"/>
                                </a:rPr>
                                <m:t>2</m:t>
                              </m:r>
                            </m:sup>
                          </m:sSup>
                        </m:num>
                        <m:den>
                          <m:r>
                            <a:rPr lang="en-US" i="1">
                              <a:latin typeface="Cambria Math"/>
                            </a:rPr>
                            <m:t>𝜕</m:t>
                          </m:r>
                          <m:sSup>
                            <m:sSupPr>
                              <m:ctrlPr>
                                <a:rPr lang="en-US" i="1">
                                  <a:latin typeface="Cambria Math" panose="02040503050406030204" pitchFamily="18" charset="0"/>
                                </a:rPr>
                              </m:ctrlPr>
                            </m:sSupPr>
                            <m:e>
                              <m:r>
                                <a:rPr lang="en-US" b="0" i="1" smtClean="0">
                                  <a:latin typeface="Cambria Math" panose="02040503050406030204" pitchFamily="18" charset="0"/>
                                </a:rPr>
                                <m:t>𝑦</m:t>
                              </m:r>
                            </m:e>
                            <m:sup>
                              <m:r>
                                <a:rPr lang="en-US" i="1">
                                  <a:latin typeface="Cambria Math" panose="02040503050406030204" pitchFamily="18" charset="0"/>
                                </a:rPr>
                                <m:t>2</m:t>
                              </m:r>
                            </m:sup>
                          </m:sSup>
                        </m:den>
                      </m:f>
                      <m:r>
                        <a:rPr lang="en-US" b="0" i="1" smtClean="0">
                          <a:latin typeface="Cambria Math" panose="02040503050406030204" pitchFamily="18" charset="0"/>
                        </a:rPr>
                        <m:t>)</m:t>
                      </m:r>
                      <m:r>
                        <a:rPr lang="en-US" b="0" i="1" smtClean="0">
                          <a:latin typeface="Cambria Math"/>
                        </a:rPr>
                        <m:t> </m:t>
                      </m:r>
                      <m:sSub>
                        <m:sSubPr>
                          <m:ctrlPr>
                            <a:rPr lang="en-US" i="1">
                              <a:latin typeface="Cambria Math" panose="02040503050406030204" pitchFamily="18" charset="0"/>
                            </a:rPr>
                          </m:ctrlPr>
                        </m:sSubPr>
                        <m:e>
                          <m:r>
                            <a:rPr lang="en-US" i="1">
                              <a:latin typeface="Cambria Math"/>
                              <a:ea typeface="Cambria Math"/>
                            </a:rPr>
                            <m:t>𝜏</m:t>
                          </m:r>
                        </m:e>
                        <m:sub>
                          <m:r>
                            <a:rPr lang="en-US" i="1">
                              <a:latin typeface="Cambria Math"/>
                            </a:rPr>
                            <m:t>𝑥</m:t>
                          </m:r>
                          <m:r>
                            <a:rPr lang="en-US" i="1">
                              <a:latin typeface="Cambria Math" panose="02040503050406030204" pitchFamily="18" charset="0"/>
                            </a:rPr>
                            <m:t>𝑦</m:t>
                          </m:r>
                        </m:sub>
                      </m:sSub>
                    </m:oMath>
                  </m:oMathPara>
                </a14:m>
                <a:endParaRPr lang="en-US" dirty="0"/>
              </a:p>
            </p:txBody>
          </p:sp>
        </mc:Choice>
        <mc:Fallback xmlns="">
          <p:sp>
            <p:nvSpPr>
              <p:cNvPr id="21" name="TextovéPole 20"/>
              <p:cNvSpPr txBox="1">
                <a:spLocks noRot="1" noChangeAspect="1" noMove="1" noResize="1" noEditPoints="1" noAdjustHandles="1" noChangeArrowheads="1" noChangeShapeType="1" noTextEdit="1"/>
              </p:cNvSpPr>
              <p:nvPr/>
            </p:nvSpPr>
            <p:spPr>
              <a:xfrm>
                <a:off x="1236182" y="3862982"/>
                <a:ext cx="5606407" cy="695447"/>
              </a:xfrm>
              <a:prstGeom prst="rect">
                <a:avLst/>
              </a:prstGeom>
              <a:blipFill rotWithShape="0">
                <a:blip r:embed="rId5"/>
                <a:stretch>
                  <a:fillRect/>
                </a:stretch>
              </a:blipFill>
            </p:spPr>
            <p:txBody>
              <a:bodyPr/>
              <a:lstStyle/>
              <a:p>
                <a:r>
                  <a:rPr lang="en-US">
                    <a:noFill/>
                  </a:rPr>
                  <a:t> </a:t>
                </a:r>
              </a:p>
            </p:txBody>
          </p:sp>
        </mc:Fallback>
      </mc:AlternateContent>
      <p:sp>
        <p:nvSpPr>
          <p:cNvPr id="22" name="TextovéPole 21"/>
          <p:cNvSpPr txBox="1"/>
          <p:nvPr/>
        </p:nvSpPr>
        <p:spPr>
          <a:xfrm>
            <a:off x="509048" y="4669474"/>
            <a:ext cx="7060676" cy="369332"/>
          </a:xfrm>
          <a:prstGeom prst="rect">
            <a:avLst/>
          </a:prstGeom>
          <a:noFill/>
        </p:spPr>
        <p:txBody>
          <a:bodyPr wrap="square" rtlCol="0">
            <a:spAutoFit/>
          </a:bodyPr>
          <a:lstStyle/>
          <a:p>
            <a:r>
              <a:rPr lang="en-US" dirty="0"/>
              <a:t>Fulfill the continuity equation by introducing the current function</a:t>
            </a:r>
          </a:p>
        </p:txBody>
      </p:sp>
      <mc:AlternateContent xmlns:mc="http://schemas.openxmlformats.org/markup-compatibility/2006" xmlns:a14="http://schemas.microsoft.com/office/drawing/2010/main">
        <mc:Choice Requires="a14">
          <p:sp>
            <p:nvSpPr>
              <p:cNvPr id="2" name="TextovéPole 1"/>
              <p:cNvSpPr txBox="1"/>
              <p:nvPr/>
            </p:nvSpPr>
            <p:spPr>
              <a:xfrm>
                <a:off x="7242846" y="4515627"/>
                <a:ext cx="975972" cy="6663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𝑢</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m:t>
                          </m:r>
                          <m:r>
                            <a:rPr lang="en-US" b="0" i="1" smtClean="0">
                              <a:latin typeface="Cambria Math"/>
                              <a:sym typeface="Symbol"/>
                            </a:rPr>
                            <m:t></m:t>
                          </m:r>
                        </m:num>
                        <m:den>
                          <m:r>
                            <a:rPr lang="en-US" b="0" i="1" smtClean="0">
                              <a:latin typeface="Cambria Math"/>
                            </a:rPr>
                            <m:t>𝜕</m:t>
                          </m:r>
                          <m:r>
                            <a:rPr lang="en-US" b="0" i="1" smtClean="0">
                              <a:latin typeface="Cambria Math"/>
                            </a:rPr>
                            <m:t>𝑦</m:t>
                          </m:r>
                        </m:den>
                      </m:f>
                    </m:oMath>
                  </m:oMathPara>
                </a14:m>
                <a:endParaRPr lang="cs-CZ" dirty="0"/>
              </a:p>
            </p:txBody>
          </p:sp>
        </mc:Choice>
        <mc:Fallback xmlns="">
          <p:sp>
            <p:nvSpPr>
              <p:cNvPr id="2" name="TextovéPole 1"/>
              <p:cNvSpPr txBox="1">
                <a:spLocks noRot="1" noChangeAspect="1" noMove="1" noResize="1" noEditPoints="1" noAdjustHandles="1" noChangeArrowheads="1" noChangeShapeType="1" noTextEdit="1"/>
              </p:cNvSpPr>
              <p:nvPr/>
            </p:nvSpPr>
            <p:spPr>
              <a:xfrm>
                <a:off x="7242846" y="4515627"/>
                <a:ext cx="975972" cy="666336"/>
              </a:xfrm>
              <a:prstGeom prst="rect">
                <a:avLst/>
              </a:prstGeom>
              <a:blipFill rotWithShape="1">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1" name="TextovéPole 10"/>
              <p:cNvSpPr txBox="1"/>
              <p:nvPr/>
            </p:nvSpPr>
            <p:spPr>
              <a:xfrm>
                <a:off x="8426604" y="4520972"/>
                <a:ext cx="1180451" cy="6190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𝑣</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m:t>
                          </m:r>
                          <m:r>
                            <a:rPr lang="en-US" b="0" i="1" smtClean="0">
                              <a:latin typeface="Cambria Math"/>
                              <a:sym typeface="Symbol"/>
                            </a:rPr>
                            <m:t></m:t>
                          </m:r>
                        </m:num>
                        <m:den>
                          <m:r>
                            <a:rPr lang="en-US" b="0" i="1" smtClean="0">
                              <a:latin typeface="Cambria Math"/>
                            </a:rPr>
                            <m:t>𝜕</m:t>
                          </m:r>
                          <m:r>
                            <a:rPr lang="en-US" b="0" i="1" smtClean="0">
                              <a:latin typeface="Cambria Math"/>
                            </a:rPr>
                            <m:t>𝑥</m:t>
                          </m:r>
                        </m:den>
                      </m:f>
                    </m:oMath>
                  </m:oMathPara>
                </a14:m>
                <a:endParaRPr lang="cs-CZ" dirty="0"/>
              </a:p>
            </p:txBody>
          </p:sp>
        </mc:Choice>
        <mc:Fallback xmlns="">
          <p:sp>
            <p:nvSpPr>
              <p:cNvPr id="11" name="TextovéPole 10"/>
              <p:cNvSpPr txBox="1">
                <a:spLocks noRot="1" noChangeAspect="1" noMove="1" noResize="1" noEditPoints="1" noAdjustHandles="1" noChangeArrowheads="1" noChangeShapeType="1" noTextEdit="1"/>
              </p:cNvSpPr>
              <p:nvPr/>
            </p:nvSpPr>
            <p:spPr>
              <a:xfrm>
                <a:off x="8426604" y="4520972"/>
                <a:ext cx="1180451" cy="619016"/>
              </a:xfrm>
              <a:prstGeom prst="rect">
                <a:avLst/>
              </a:prstGeom>
              <a:blipFill rotWithShape="1">
                <a:blip r:embed="rId7"/>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2" name="TextovéPole 11"/>
              <p:cNvSpPr txBox="1"/>
              <p:nvPr/>
            </p:nvSpPr>
            <p:spPr>
              <a:xfrm>
                <a:off x="2714227" y="5441434"/>
                <a:ext cx="1735410" cy="603114"/>
              </a:xfrm>
              <a:prstGeom prst="rect">
                <a:avLst/>
              </a:prstGeom>
              <a:solidFill>
                <a:schemeClr val="accent3">
                  <a:lumMod val="20000"/>
                  <a:lumOff val="8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sym typeface="Symbol" panose="05050102010706020507" pitchFamily="18" charset="2"/>
                        </a:rPr>
                        <m:t>−</m:t>
                      </m:r>
                      <m:r>
                        <a:rPr lang="en-US"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m:t>
                      </m:r>
                      <m:f>
                        <m:fPr>
                          <m:ctrlPr>
                            <a:rPr lang="en-US" b="0" i="1" smtClean="0">
                              <a:latin typeface="Cambria Math" panose="02040503050406030204" pitchFamily="18" charset="0"/>
                              <a:sym typeface="Symbol" panose="05050102010706020507" pitchFamily="18" charset="2"/>
                            </a:rPr>
                          </m:ctrlPr>
                        </m:fPr>
                        <m:num>
                          <m:sSup>
                            <m:sSupPr>
                              <m:ctrlPr>
                                <a:rPr lang="en-US" b="0" i="1" smtClean="0">
                                  <a:latin typeface="Cambria Math" panose="02040503050406030204" pitchFamily="18" charset="0"/>
                                  <a:sym typeface="Symbol" panose="05050102010706020507" pitchFamily="18" charset="2"/>
                                </a:rPr>
                              </m:ctrlPr>
                            </m:sSupPr>
                            <m:e>
                              <m:r>
                                <a:rPr lang="en-US" b="0" i="1" smtClean="0">
                                  <a:latin typeface="Cambria Math"/>
                                  <a:sym typeface="Symbol"/>
                                </a:rPr>
                                <m:t></m:t>
                              </m:r>
                            </m:e>
                            <m:sup>
                              <m:r>
                                <a:rPr lang="en-US" b="0" i="1" smtClean="0">
                                  <a:latin typeface="Cambria Math"/>
                                  <a:sym typeface="Symbol" panose="05050102010706020507" pitchFamily="18" charset="2"/>
                                </a:rPr>
                                <m:t>2</m:t>
                              </m:r>
                            </m:sup>
                          </m:sSup>
                          <m:r>
                            <a:rPr lang="en-US" b="0" i="1" smtClean="0">
                              <a:latin typeface="Cambria Math" panose="02040503050406030204" pitchFamily="18" charset="0"/>
                              <a:sym typeface="Symbol"/>
                            </a:rPr>
                            <m:t></m:t>
                          </m:r>
                        </m:num>
                        <m:den>
                          <m:r>
                            <a:rPr lang="en-US" b="0" i="1" smtClean="0">
                              <a:latin typeface="Cambria Math" panose="02040503050406030204" pitchFamily="18" charset="0"/>
                              <a:sym typeface="Symbol" panose="05050102010706020507" pitchFamily="18" charset="2"/>
                            </a:rPr>
                            <m:t>𝜕</m:t>
                          </m:r>
                          <m:sSup>
                            <m:sSupPr>
                              <m:ctrlPr>
                                <a:rPr lang="en-US" b="0" i="1" smtClean="0">
                                  <a:latin typeface="Cambria Math" panose="02040503050406030204" pitchFamily="18" charset="0"/>
                                  <a:sym typeface="Symbol" panose="05050102010706020507" pitchFamily="18" charset="2"/>
                                </a:rPr>
                              </m:ctrlPr>
                            </m:sSupPr>
                            <m:e>
                              <m:r>
                                <a:rPr lang="en-US" b="0" i="1" smtClean="0">
                                  <a:latin typeface="Cambria Math"/>
                                  <a:sym typeface="Symbol" panose="05050102010706020507" pitchFamily="18" charset="2"/>
                                </a:rPr>
                                <m:t>𝑥</m:t>
                              </m:r>
                            </m:e>
                            <m:sup>
                              <m:r>
                                <a:rPr lang="en-US" b="0" i="1" smtClean="0">
                                  <a:latin typeface="Cambria Math"/>
                                  <a:sym typeface="Symbol" panose="05050102010706020507" pitchFamily="18" charset="2"/>
                                </a:rPr>
                                <m:t>2</m:t>
                              </m:r>
                            </m:sup>
                          </m:sSup>
                        </m:den>
                      </m:f>
                      <m:r>
                        <a:rPr lang="en-US" b="0" i="1" smtClean="0">
                          <a:latin typeface="Cambria Math"/>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sSup>
                            <m:sSupPr>
                              <m:ctrlPr>
                                <a:rPr lang="en-US" i="1">
                                  <a:latin typeface="Cambria Math" panose="02040503050406030204" pitchFamily="18" charset="0"/>
                                  <a:sym typeface="Symbol" panose="05050102010706020507" pitchFamily="18" charset="2"/>
                                </a:rPr>
                              </m:ctrlPr>
                            </m:sSupPr>
                            <m:e>
                              <m:r>
                                <a:rPr lang="en-US" i="1">
                                  <a:latin typeface="Cambria Math"/>
                                  <a:sym typeface="Symbol"/>
                                </a:rPr>
                                <m:t></m:t>
                              </m:r>
                            </m:e>
                            <m:sup>
                              <m:r>
                                <a:rPr lang="en-US" i="1">
                                  <a:latin typeface="Cambria Math"/>
                                  <a:sym typeface="Symbol" panose="05050102010706020507" pitchFamily="18" charset="2"/>
                                </a:rPr>
                                <m:t>2</m:t>
                              </m:r>
                            </m:sup>
                          </m:sSup>
                          <m:r>
                            <a:rPr lang="en-US" i="1">
                              <a:latin typeface="Cambria Math" panose="02040503050406030204" pitchFamily="18" charset="0"/>
                              <a:sym typeface="Symbol"/>
                            </a:rPr>
                            <m:t></m:t>
                          </m:r>
                        </m:num>
                        <m:den>
                          <m:r>
                            <a:rPr lang="en-US" i="1">
                              <a:latin typeface="Cambria Math" panose="02040503050406030204" pitchFamily="18" charset="0"/>
                              <a:sym typeface="Symbol" panose="05050102010706020507" pitchFamily="18" charset="2"/>
                            </a:rPr>
                            <m:t>𝜕</m:t>
                          </m:r>
                          <m:sSup>
                            <m:sSupPr>
                              <m:ctrlPr>
                                <a:rPr lang="en-US" i="1">
                                  <a:latin typeface="Cambria Math" panose="02040503050406030204" pitchFamily="18" charset="0"/>
                                  <a:sym typeface="Symbol" panose="05050102010706020507" pitchFamily="18" charset="2"/>
                                </a:rPr>
                              </m:ctrlPr>
                            </m:sSupPr>
                            <m:e>
                              <m:r>
                                <a:rPr lang="en-US" b="0" i="1" smtClean="0">
                                  <a:latin typeface="Cambria Math"/>
                                  <a:sym typeface="Symbol" panose="05050102010706020507" pitchFamily="18" charset="2"/>
                                </a:rPr>
                                <m:t>𝑦</m:t>
                              </m:r>
                            </m:e>
                            <m:sup>
                              <m:r>
                                <a:rPr lang="en-US" i="1">
                                  <a:latin typeface="Cambria Math"/>
                                  <a:sym typeface="Symbol" panose="05050102010706020507" pitchFamily="18" charset="2"/>
                                </a:rPr>
                                <m:t>2</m:t>
                              </m:r>
                            </m:sup>
                          </m:sSup>
                        </m:den>
                      </m:f>
                    </m:oMath>
                  </m:oMathPara>
                </a14:m>
                <a:endParaRPr lang="en-US" dirty="0"/>
              </a:p>
            </p:txBody>
          </p:sp>
        </mc:Choice>
        <mc:Fallback xmlns="">
          <p:sp>
            <p:nvSpPr>
              <p:cNvPr id="12" name="TextovéPole 11"/>
              <p:cNvSpPr txBox="1">
                <a:spLocks noRot="1" noChangeAspect="1" noMove="1" noResize="1" noEditPoints="1" noAdjustHandles="1" noChangeArrowheads="1" noChangeShapeType="1" noTextEdit="1"/>
              </p:cNvSpPr>
              <p:nvPr/>
            </p:nvSpPr>
            <p:spPr>
              <a:xfrm>
                <a:off x="2714227" y="5441434"/>
                <a:ext cx="1735410" cy="603114"/>
              </a:xfrm>
              <a:prstGeom prst="rect">
                <a:avLst/>
              </a:prstGeom>
              <a:blipFill rotWithShape="0">
                <a:blip r:embed="rId8"/>
                <a:stretch>
                  <a:fillRect/>
                </a:stretch>
              </a:blipFill>
            </p:spPr>
            <p:txBody>
              <a:bodyPr/>
              <a:lstStyle/>
              <a:p>
                <a:r>
                  <a:rPr lang="en-US">
                    <a:noFill/>
                  </a:rPr>
                  <a:t> </a:t>
                </a:r>
              </a:p>
            </p:txBody>
          </p:sp>
        </mc:Fallback>
      </mc:AlternateContent>
      <p:sp>
        <p:nvSpPr>
          <p:cNvPr id="3" name="TextovéPole 2"/>
          <p:cNvSpPr txBox="1"/>
          <p:nvPr/>
        </p:nvSpPr>
        <p:spPr>
          <a:xfrm>
            <a:off x="509048" y="3119805"/>
            <a:ext cx="11429910" cy="646331"/>
          </a:xfrm>
          <a:prstGeom prst="rect">
            <a:avLst/>
          </a:prstGeom>
          <a:noFill/>
        </p:spPr>
        <p:txBody>
          <a:bodyPr wrap="square" rtlCol="0">
            <a:spAutoFit/>
          </a:bodyPr>
          <a:lstStyle/>
          <a:p>
            <a:r>
              <a:rPr lang="en-US" dirty="0"/>
              <a:t>The result is the transport </a:t>
            </a:r>
            <a:r>
              <a:rPr lang="en-US" dirty="0" smtClean="0"/>
              <a:t>equation</a:t>
            </a:r>
            <a:r>
              <a:rPr lang="cs-CZ" dirty="0" smtClean="0"/>
              <a:t> </a:t>
            </a:r>
            <a:r>
              <a:rPr lang="cs-CZ" dirty="0" err="1" smtClean="0"/>
              <a:t>of</a:t>
            </a:r>
            <a:r>
              <a:rPr lang="en-US" dirty="0" smtClean="0"/>
              <a:t> </a:t>
            </a:r>
            <a:r>
              <a:rPr lang="en-US" dirty="0"/>
              <a:t>vorticity (right side resultant </a:t>
            </a:r>
            <a:r>
              <a:rPr lang="cs-CZ" dirty="0" smtClean="0"/>
              <a:t>stress</a:t>
            </a:r>
            <a:r>
              <a:rPr lang="en-US" dirty="0" smtClean="0"/>
              <a:t>). </a:t>
            </a:r>
            <a:r>
              <a:rPr lang="en-US" dirty="0"/>
              <a:t>At zero </a:t>
            </a:r>
            <a:r>
              <a:rPr lang="en-US" dirty="0" smtClean="0"/>
              <a:t>Re</a:t>
            </a:r>
            <a:r>
              <a:rPr lang="cs-CZ" dirty="0" smtClean="0"/>
              <a:t> (</a:t>
            </a:r>
            <a:r>
              <a:rPr lang="cs-CZ" dirty="0" err="1" smtClean="0"/>
              <a:t>creeping</a:t>
            </a:r>
            <a:r>
              <a:rPr lang="cs-CZ" dirty="0" smtClean="0"/>
              <a:t> </a:t>
            </a:r>
            <a:r>
              <a:rPr lang="cs-CZ" dirty="0" err="1" smtClean="0"/>
              <a:t>flow</a:t>
            </a:r>
            <a:r>
              <a:rPr lang="cs-CZ" dirty="0" smtClean="0"/>
              <a:t>, </a:t>
            </a:r>
            <a:r>
              <a:rPr lang="cs-CZ" dirty="0" smtClean="0">
                <a:sym typeface="Symbol" panose="05050102010706020507" pitchFamily="18" charset="2"/>
              </a:rPr>
              <a:t>0</a:t>
            </a:r>
            <a:r>
              <a:rPr lang="cs-CZ" dirty="0" smtClean="0"/>
              <a:t>) </a:t>
            </a:r>
            <a:r>
              <a:rPr lang="cs-CZ" dirty="0" err="1" smtClean="0"/>
              <a:t>the</a:t>
            </a:r>
            <a:r>
              <a:rPr lang="cs-CZ" dirty="0" smtClean="0"/>
              <a:t> </a:t>
            </a:r>
            <a:r>
              <a:rPr lang="cs-CZ" dirty="0" err="1" smtClean="0"/>
              <a:t>left</a:t>
            </a:r>
            <a:r>
              <a:rPr lang="cs-CZ" dirty="0" smtClean="0"/>
              <a:t> </a:t>
            </a:r>
            <a:r>
              <a:rPr lang="cs-CZ" dirty="0" err="1" smtClean="0"/>
              <a:t>side</a:t>
            </a:r>
            <a:r>
              <a:rPr lang="cs-CZ" dirty="0" smtClean="0"/>
              <a:t> </a:t>
            </a:r>
            <a:r>
              <a:rPr lang="cs-CZ" dirty="0" err="1" smtClean="0"/>
              <a:t>is</a:t>
            </a:r>
            <a:r>
              <a:rPr lang="cs-CZ" dirty="0" smtClean="0"/>
              <a:t> </a:t>
            </a:r>
            <a:r>
              <a:rPr lang="cs-CZ" dirty="0" err="1" smtClean="0"/>
              <a:t>zero</a:t>
            </a:r>
            <a:r>
              <a:rPr lang="cs-CZ" dirty="0" smtClean="0"/>
              <a:t> and </a:t>
            </a:r>
            <a:r>
              <a:rPr lang="cs-CZ" dirty="0" err="1" smtClean="0"/>
              <a:t>vorticity</a:t>
            </a:r>
            <a:r>
              <a:rPr lang="cs-CZ" dirty="0" smtClean="0"/>
              <a:t> </a:t>
            </a:r>
            <a:r>
              <a:rPr lang="cs-CZ" dirty="0" err="1" smtClean="0"/>
              <a:t>disappears</a:t>
            </a:r>
            <a:r>
              <a:rPr lang="cs-CZ" dirty="0" smtClean="0"/>
              <a:t> </a:t>
            </a:r>
            <a:r>
              <a:rPr lang="cs-CZ" dirty="0" err="1" smtClean="0"/>
              <a:t>from</a:t>
            </a:r>
            <a:r>
              <a:rPr lang="cs-CZ" dirty="0" smtClean="0"/>
              <a:t> </a:t>
            </a:r>
            <a:r>
              <a:rPr lang="cs-CZ" dirty="0" err="1" smtClean="0"/>
              <a:t>this</a:t>
            </a:r>
            <a:r>
              <a:rPr lang="cs-CZ" dirty="0" smtClean="0"/>
              <a:t> </a:t>
            </a:r>
            <a:r>
              <a:rPr lang="cs-CZ" dirty="0" err="1" smtClean="0"/>
              <a:t>equation</a:t>
            </a:r>
            <a:r>
              <a:rPr lang="cs-CZ" dirty="0" smtClean="0"/>
              <a:t>.</a:t>
            </a:r>
            <a:endParaRPr lang="cs-CZ" dirty="0"/>
          </a:p>
        </p:txBody>
      </p:sp>
      <p:sp>
        <p:nvSpPr>
          <p:cNvPr id="4" name="Zástupný symbol pro číslo snímku 3"/>
          <p:cNvSpPr>
            <a:spLocks noGrp="1"/>
          </p:cNvSpPr>
          <p:nvPr>
            <p:ph type="sldNum" sz="quarter" idx="12"/>
          </p:nvPr>
        </p:nvSpPr>
        <p:spPr/>
        <p:txBody>
          <a:bodyPr/>
          <a:lstStyle/>
          <a:p>
            <a:pPr>
              <a:defRPr/>
            </a:pPr>
            <a:fld id="{B5B76BE2-068B-4195-97D5-A58FFC9B4249}" type="slidenum">
              <a:rPr lang="en-US" smtClean="0"/>
              <a:pPr>
                <a:defRPr/>
              </a:pPr>
              <a:t>22</a:t>
            </a:fld>
            <a:endParaRPr lang="en-US"/>
          </a:p>
        </p:txBody>
      </p:sp>
      <p:sp>
        <p:nvSpPr>
          <p:cNvPr id="15" name="TextovéPole 14"/>
          <p:cNvSpPr txBox="1"/>
          <p:nvPr/>
        </p:nvSpPr>
        <p:spPr>
          <a:xfrm>
            <a:off x="10391174" y="52090"/>
            <a:ext cx="1712753" cy="307777"/>
          </a:xfrm>
          <a:prstGeom prst="rect">
            <a:avLst/>
          </a:prstGeom>
          <a:solidFill>
            <a:schemeClr val="bg1"/>
          </a:solidFill>
          <a:ln w="38100">
            <a:solidFill>
              <a:srgbClr val="FF0000"/>
            </a:solidFill>
          </a:ln>
        </p:spPr>
        <p:txBody>
          <a:bodyPr wrap="square" rtlCol="0">
            <a:spAutoFit/>
          </a:bodyPr>
          <a:lstStyle/>
          <a:p>
            <a:r>
              <a:rPr lang="cs-CZ" sz="1400" dirty="0" smtClean="0"/>
              <a:t>Kontroloval: </a:t>
            </a:r>
            <a:r>
              <a:rPr lang="en-US" sz="1400" dirty="0" err="1" smtClean="0"/>
              <a:t>zitny</a:t>
            </a:r>
            <a:endParaRPr lang="cs-CZ" sz="1400" dirty="0"/>
          </a:p>
        </p:txBody>
      </p:sp>
    </p:spTree>
    <p:extLst>
      <p:ext uri="{BB962C8B-B14F-4D97-AF65-F5344CB8AC3E}">
        <p14:creationId xmlns:p14="http://schemas.microsoft.com/office/powerpoint/2010/main" val="2170824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a:t>
            </a:r>
            <a:r>
              <a:rPr lang="en-US" sz="2400" b="1" dirty="0">
                <a:sym typeface="Symbol" pitchFamily="18" charset="2"/>
              </a:rPr>
              <a:t>Initial conditions - stream function </a:t>
            </a:r>
            <a:r>
              <a:rPr lang="en-US" sz="2400" b="1" dirty="0" smtClean="0">
                <a:sym typeface="Symbol" pitchFamily="18" charset="2"/>
              </a:rPr>
              <a:t>(</a:t>
            </a:r>
            <a:r>
              <a:rPr lang="cs-CZ" sz="2400" b="1" dirty="0" err="1" smtClean="0">
                <a:sym typeface="Symbol" pitchFamily="18" charset="2"/>
              </a:rPr>
              <a:t>for</a:t>
            </a:r>
            <a:r>
              <a:rPr lang="cs-CZ" sz="2400" b="1" dirty="0" smtClean="0">
                <a:sym typeface="Symbol" pitchFamily="18" charset="2"/>
              </a:rPr>
              <a:t> </a:t>
            </a:r>
            <a:r>
              <a:rPr lang="en-US" sz="2400" b="1" dirty="0" smtClean="0">
                <a:sym typeface="Symbol" pitchFamily="18" charset="2"/>
              </a:rPr>
              <a:t>a power</a:t>
            </a:r>
            <a:r>
              <a:rPr lang="cs-CZ" sz="2400" b="1" dirty="0" smtClean="0">
                <a:sym typeface="Symbol" pitchFamily="18" charset="2"/>
              </a:rPr>
              <a:t> </a:t>
            </a:r>
            <a:r>
              <a:rPr lang="cs-CZ" sz="2400" b="1" dirty="0" err="1" smtClean="0">
                <a:sym typeface="Symbol" pitchFamily="18" charset="2"/>
              </a:rPr>
              <a:t>law</a:t>
            </a:r>
            <a:r>
              <a:rPr lang="en-US" sz="2400" b="1" dirty="0" smtClean="0">
                <a:sym typeface="Symbol" pitchFamily="18" charset="2"/>
              </a:rPr>
              <a:t> </a:t>
            </a:r>
            <a:r>
              <a:rPr lang="en-US" sz="2400" b="1" dirty="0">
                <a:sym typeface="Symbol" pitchFamily="18" charset="2"/>
              </a:rPr>
              <a:t>fluid)</a:t>
            </a:r>
            <a:endParaRPr lang="cs-CZ" sz="2400" b="1" dirty="0">
              <a:sym typeface="Symbol" pitchFamily="18" charset="2"/>
            </a:endParaRPr>
          </a:p>
        </p:txBody>
      </p:sp>
      <p:sp>
        <p:nvSpPr>
          <p:cNvPr id="36" name="TextovéPole 35"/>
          <p:cNvSpPr txBox="1"/>
          <p:nvPr/>
        </p:nvSpPr>
        <p:spPr>
          <a:xfrm>
            <a:off x="497940" y="808286"/>
            <a:ext cx="4101220" cy="369332"/>
          </a:xfrm>
          <a:prstGeom prst="rect">
            <a:avLst/>
          </a:prstGeom>
          <a:noFill/>
        </p:spPr>
        <p:txBody>
          <a:bodyPr wrap="square" rtlCol="0">
            <a:spAutoFit/>
          </a:bodyPr>
          <a:lstStyle/>
          <a:p>
            <a:r>
              <a:rPr lang="cs-CZ" dirty="0" err="1" smtClean="0"/>
              <a:t>Stream</a:t>
            </a:r>
            <a:r>
              <a:rPr lang="cs-CZ" dirty="0" smtClean="0"/>
              <a:t> </a:t>
            </a:r>
            <a:r>
              <a:rPr lang="cs-CZ" dirty="0" err="1" smtClean="0"/>
              <a:t>function</a:t>
            </a:r>
            <a:r>
              <a:rPr lang="cs-CZ" dirty="0" smtClean="0"/>
              <a:t> </a:t>
            </a:r>
            <a:r>
              <a:rPr lang="cs-CZ" dirty="0" smtClean="0">
                <a:sym typeface="Symbol"/>
              </a:rPr>
              <a:t></a:t>
            </a:r>
            <a:r>
              <a:rPr lang="en-US" dirty="0" smtClean="0">
                <a:sym typeface="Symbol"/>
              </a:rPr>
              <a:t>(</a:t>
            </a:r>
            <a:r>
              <a:rPr lang="cs-CZ" dirty="0" smtClean="0">
                <a:sym typeface="Symbol"/>
              </a:rPr>
              <a:t></a:t>
            </a:r>
            <a:r>
              <a:rPr lang="en-US" dirty="0" smtClean="0">
                <a:sym typeface="Symbol"/>
              </a:rPr>
              <a:t>,</a:t>
            </a:r>
            <a:r>
              <a:rPr lang="cs-CZ" dirty="0" smtClean="0">
                <a:sym typeface="Symbol"/>
              </a:rPr>
              <a:t></a:t>
            </a:r>
            <a:r>
              <a:rPr lang="en-US" dirty="0" smtClean="0">
                <a:sym typeface="Symbol"/>
              </a:rPr>
              <a:t>)</a:t>
            </a:r>
            <a:endParaRPr lang="cs-C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877" y="3409763"/>
            <a:ext cx="2906163" cy="217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1906" y="874745"/>
            <a:ext cx="2863850" cy="2147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ovéPole 25"/>
          <p:cNvSpPr txBox="1"/>
          <p:nvPr/>
        </p:nvSpPr>
        <p:spPr>
          <a:xfrm>
            <a:off x="629329" y="3027363"/>
            <a:ext cx="4101220" cy="369332"/>
          </a:xfrm>
          <a:prstGeom prst="rect">
            <a:avLst/>
          </a:prstGeom>
          <a:noFill/>
        </p:spPr>
        <p:txBody>
          <a:bodyPr wrap="square" rtlCol="0">
            <a:spAutoFit/>
          </a:bodyPr>
          <a:lstStyle/>
          <a:p>
            <a:r>
              <a:rPr lang="cs-CZ" dirty="0" err="1" smtClean="0"/>
              <a:t>Velocity</a:t>
            </a:r>
            <a:r>
              <a:rPr lang="cs-CZ" dirty="0" smtClean="0"/>
              <a:t> </a:t>
            </a:r>
            <a:r>
              <a:rPr lang="cs-CZ" dirty="0" err="1" smtClean="0"/>
              <a:t>components</a:t>
            </a:r>
            <a:r>
              <a:rPr lang="cs-CZ" dirty="0" smtClean="0"/>
              <a:t> </a:t>
            </a:r>
            <a:r>
              <a:rPr lang="cs-CZ" dirty="0" err="1" smtClean="0"/>
              <a:t>u,v</a:t>
            </a:r>
            <a:r>
              <a:rPr lang="en-US" dirty="0">
                <a:sym typeface="Symbol"/>
              </a:rPr>
              <a:t> (</a:t>
            </a:r>
            <a:r>
              <a:rPr lang="cs-CZ" dirty="0">
                <a:sym typeface="Symbol"/>
              </a:rPr>
              <a:t></a:t>
            </a:r>
            <a:r>
              <a:rPr lang="en-US" dirty="0">
                <a:sym typeface="Symbol"/>
              </a:rPr>
              <a:t>,</a:t>
            </a:r>
            <a:r>
              <a:rPr lang="cs-CZ" dirty="0">
                <a:sym typeface="Symbol"/>
              </a:rPr>
              <a:t></a:t>
            </a:r>
            <a:r>
              <a:rPr lang="en-US" dirty="0">
                <a:sym typeface="Symbol"/>
              </a:rPr>
              <a:t>)</a:t>
            </a:r>
            <a:endParaRPr lang="cs-CZ" dirty="0"/>
          </a:p>
        </p:txBody>
      </p:sp>
      <p:sp>
        <p:nvSpPr>
          <p:cNvPr id="2" name="Zástupný symbol pro číslo snímku 1"/>
          <p:cNvSpPr>
            <a:spLocks noGrp="1"/>
          </p:cNvSpPr>
          <p:nvPr>
            <p:ph type="sldNum" sz="quarter" idx="12"/>
          </p:nvPr>
        </p:nvSpPr>
        <p:spPr/>
        <p:txBody>
          <a:bodyPr/>
          <a:lstStyle/>
          <a:p>
            <a:pPr>
              <a:defRPr/>
            </a:pPr>
            <a:fld id="{B5B76BE2-068B-4195-97D5-A58FFC9B4249}" type="slidenum">
              <a:rPr lang="en-US" smtClean="0"/>
              <a:pPr>
                <a:defRPr/>
              </a:pPr>
              <a:t>23</a:t>
            </a:fld>
            <a:endParaRPr lang="en-US"/>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2514" y="3349684"/>
            <a:ext cx="3343684" cy="250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Skupina 26"/>
          <p:cNvGrpSpPr/>
          <p:nvPr/>
        </p:nvGrpSpPr>
        <p:grpSpPr>
          <a:xfrm>
            <a:off x="10184645" y="619168"/>
            <a:ext cx="1832474" cy="3078785"/>
            <a:chOff x="10187831" y="859027"/>
            <a:chExt cx="1832474" cy="3078785"/>
          </a:xfrm>
        </p:grpSpPr>
        <p:cxnSp>
          <p:nvCxnSpPr>
            <p:cNvPr id="28" name="Přímá spojnice se šipkou 27"/>
            <p:cNvCxnSpPr>
              <a:stCxn id="29" idx="2"/>
            </p:cNvCxnSpPr>
            <p:nvPr/>
          </p:nvCxnSpPr>
          <p:spPr>
            <a:xfrm>
              <a:off x="11016219" y="1082022"/>
              <a:ext cx="3185" cy="2855790"/>
            </a:xfrm>
            <a:prstGeom prst="straightConnector1">
              <a:avLst/>
            </a:prstGeom>
            <a:solidFill>
              <a:schemeClr val="bg1"/>
            </a:solidFill>
            <a:ln>
              <a:tailEnd type="arrow"/>
            </a:ln>
          </p:spPr>
          <p:style>
            <a:lnRef idx="1">
              <a:schemeClr val="accent1"/>
            </a:lnRef>
            <a:fillRef idx="0">
              <a:schemeClr val="accent1"/>
            </a:fillRef>
            <a:effectRef idx="0">
              <a:schemeClr val="accent1"/>
            </a:effectRef>
            <a:fontRef idx="minor">
              <a:schemeClr val="tx1"/>
            </a:fontRef>
          </p:style>
        </p:cxnSp>
        <p:sp>
          <p:nvSpPr>
            <p:cNvPr id="29" name="Vývojový diagram: alternativní postup 28"/>
            <p:cNvSpPr/>
            <p:nvPr/>
          </p:nvSpPr>
          <p:spPr>
            <a:xfrm>
              <a:off x="10566669" y="859027"/>
              <a:ext cx="899100" cy="22299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smtClean="0">
                  <a:solidFill>
                    <a:schemeClr val="tx1"/>
                  </a:solidFill>
                </a:rPr>
                <a:t>geometr</a:t>
              </a:r>
              <a:r>
                <a:rPr lang="en-US" sz="1000" dirty="0" smtClean="0">
                  <a:solidFill>
                    <a:schemeClr val="tx1"/>
                  </a:solidFill>
                </a:rPr>
                <a:t>y</a:t>
              </a:r>
              <a:endParaRPr lang="cs-CZ" sz="1000" dirty="0">
                <a:solidFill>
                  <a:schemeClr val="tx1"/>
                </a:solidFill>
              </a:endParaRPr>
            </a:p>
          </p:txBody>
        </p:sp>
        <p:sp>
          <p:nvSpPr>
            <p:cNvPr id="30" name="Vývojový diagram: postup 29"/>
            <p:cNvSpPr/>
            <p:nvPr/>
          </p:nvSpPr>
          <p:spPr>
            <a:xfrm>
              <a:off x="10194201" y="1166059"/>
              <a:ext cx="1822919" cy="289894"/>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Approximate profiles </a:t>
              </a:r>
              <a:r>
                <a:rPr lang="cs-CZ" sz="1000" dirty="0" err="1" smtClean="0">
                  <a:solidFill>
                    <a:schemeClr val="tx1"/>
                  </a:solidFill>
                </a:rPr>
                <a:t>u,v</a:t>
              </a:r>
              <a:r>
                <a:rPr lang="cs-CZ" sz="1000" dirty="0" smtClean="0">
                  <a:solidFill>
                    <a:schemeClr val="tx1"/>
                  </a:solidFill>
                </a:rPr>
                <a:t>, </a:t>
              </a:r>
              <a:r>
                <a:rPr lang="cs-CZ" sz="1000" dirty="0" smtClean="0">
                  <a:solidFill>
                    <a:schemeClr val="tx1"/>
                  </a:solidFill>
                  <a:sym typeface="Symbol" panose="05050102010706020507" pitchFamily="18" charset="2"/>
                </a:rPr>
                <a:t>,</a:t>
              </a:r>
              <a:r>
                <a:rPr lang="cs-CZ" sz="1000" dirty="0" smtClean="0">
                  <a:solidFill>
                    <a:schemeClr val="tx1"/>
                  </a:solidFill>
                </a:rPr>
                <a:t> </a:t>
              </a:r>
              <a:r>
                <a:rPr lang="cs-CZ" sz="1000" dirty="0" smtClean="0">
                  <a:solidFill>
                    <a:schemeClr val="tx1"/>
                  </a:solidFill>
                  <a:sym typeface="Symbol" panose="05050102010706020507" pitchFamily="18" charset="2"/>
                </a:rPr>
                <a:t> </a:t>
              </a:r>
              <a:r>
                <a:rPr lang="en-US" sz="1000" dirty="0" smtClean="0">
                  <a:solidFill>
                    <a:schemeClr val="tx1"/>
                  </a:solidFill>
                </a:rPr>
                <a:t>for power law fluid</a:t>
              </a:r>
              <a:endParaRPr lang="cs-CZ" sz="1000" dirty="0">
                <a:solidFill>
                  <a:schemeClr val="tx1"/>
                </a:solidFill>
              </a:endParaRPr>
            </a:p>
          </p:txBody>
        </p:sp>
        <p:sp>
          <p:nvSpPr>
            <p:cNvPr id="31" name="Vývojový diagram: příprava 30"/>
            <p:cNvSpPr/>
            <p:nvPr/>
          </p:nvSpPr>
          <p:spPr>
            <a:xfrm>
              <a:off x="10536484" y="1542807"/>
              <a:ext cx="1140542" cy="206270"/>
            </a:xfrm>
            <a:prstGeom prst="flowChartPrepa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itera</a:t>
              </a:r>
              <a:r>
                <a:rPr lang="en-US" sz="1000" dirty="0" err="1" smtClean="0">
                  <a:solidFill>
                    <a:schemeClr val="tx1"/>
                  </a:solidFill>
                </a:rPr>
                <a:t>tion</a:t>
              </a:r>
              <a:endParaRPr lang="cs-CZ" sz="1000" baseline="-25000" dirty="0">
                <a:solidFill>
                  <a:schemeClr val="tx1"/>
                </a:solidFill>
              </a:endParaRPr>
            </a:p>
          </p:txBody>
        </p:sp>
        <p:sp>
          <p:nvSpPr>
            <p:cNvPr id="32" name="Volný tvar 31"/>
            <p:cNvSpPr/>
            <p:nvPr/>
          </p:nvSpPr>
          <p:spPr>
            <a:xfrm>
              <a:off x="10194202" y="1645944"/>
              <a:ext cx="439802" cy="1697768"/>
            </a:xfrm>
            <a:custGeom>
              <a:avLst/>
              <a:gdLst>
                <a:gd name="connsiteX0" fmla="*/ 2190938 w 2190938"/>
                <a:gd name="connsiteY0" fmla="*/ 1973655 h 1973655"/>
                <a:gd name="connsiteX1" fmla="*/ 0 w 2190938"/>
                <a:gd name="connsiteY1" fmla="*/ 1964602 h 1973655"/>
                <a:gd name="connsiteX2" fmla="*/ 0 w 2190938"/>
                <a:gd name="connsiteY2" fmla="*/ 9053 h 1973655"/>
                <a:gd name="connsiteX3" fmla="*/ 2082297 w 2190938"/>
                <a:gd name="connsiteY3" fmla="*/ 0 h 1973655"/>
                <a:gd name="connsiteX4" fmla="*/ 2082297 w 2190938"/>
                <a:gd name="connsiteY4" fmla="*/ 0 h 197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938" h="1973655">
                  <a:moveTo>
                    <a:pt x="2190938" y="1973655"/>
                  </a:moveTo>
                  <a:lnTo>
                    <a:pt x="0" y="1964602"/>
                  </a:lnTo>
                  <a:lnTo>
                    <a:pt x="0" y="9053"/>
                  </a:lnTo>
                  <a:lnTo>
                    <a:pt x="2082297" y="0"/>
                  </a:lnTo>
                  <a:lnTo>
                    <a:pt x="2082297" y="0"/>
                  </a:lnTo>
                </a:path>
              </a:pathLst>
            </a:custGeom>
            <a:solidFill>
              <a:schemeClr val="bg1"/>
            </a:solid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solidFill>
                  <a:schemeClr val="tx1"/>
                </a:solidFill>
              </a:endParaRPr>
            </a:p>
          </p:txBody>
        </p:sp>
        <p:sp>
          <p:nvSpPr>
            <p:cNvPr id="33" name="Vývojový diagram: postup 32"/>
            <p:cNvSpPr/>
            <p:nvPr/>
          </p:nvSpPr>
          <p:spPr>
            <a:xfrm>
              <a:off x="10299660" y="1833366"/>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Elastic</a:t>
              </a:r>
              <a:r>
                <a:rPr lang="en-US" sz="1000" dirty="0" smtClean="0">
                  <a:solidFill>
                    <a:schemeClr val="tx1"/>
                  </a:solidFill>
                </a:rPr>
                <a:t> stress</a:t>
              </a:r>
              <a:r>
                <a:rPr lang="cs-CZ" sz="1000" dirty="0" smtClean="0">
                  <a:solidFill>
                    <a:schemeClr val="tx1"/>
                  </a:solidFill>
                </a:rPr>
                <a:t> </a:t>
              </a:r>
              <a:r>
                <a:rPr lang="cs-CZ" sz="1000" dirty="0" err="1" smtClean="0">
                  <a:solidFill>
                    <a:schemeClr val="tx1"/>
                  </a:solidFill>
                </a:rPr>
                <a:t>sxx</a:t>
              </a:r>
              <a:r>
                <a:rPr lang="cs-CZ" sz="1000" dirty="0" smtClean="0">
                  <a:solidFill>
                    <a:schemeClr val="tx1"/>
                  </a:solidFill>
                </a:rPr>
                <a:t>, </a:t>
              </a:r>
              <a:r>
                <a:rPr lang="cs-CZ" sz="1000" dirty="0" err="1" smtClean="0">
                  <a:solidFill>
                    <a:schemeClr val="tx1"/>
                  </a:solidFill>
                </a:rPr>
                <a:t>syy</a:t>
              </a:r>
              <a:r>
                <a:rPr lang="cs-CZ" sz="1000" dirty="0" smtClean="0">
                  <a:solidFill>
                    <a:schemeClr val="tx1"/>
                  </a:solidFill>
                </a:rPr>
                <a:t>, </a:t>
              </a:r>
              <a:r>
                <a:rPr lang="cs-CZ" sz="1000" dirty="0" err="1" smtClean="0">
                  <a:solidFill>
                    <a:schemeClr val="tx1"/>
                  </a:solidFill>
                </a:rPr>
                <a:t>sxy</a:t>
              </a:r>
              <a:r>
                <a:rPr lang="cs-CZ" sz="1000" dirty="0" smtClean="0">
                  <a:solidFill>
                    <a:schemeClr val="tx1"/>
                  </a:solidFill>
                </a:rPr>
                <a:t> (</a:t>
              </a:r>
              <a:r>
                <a:rPr lang="cs-CZ" sz="1000" dirty="0" err="1" smtClean="0">
                  <a:solidFill>
                    <a:schemeClr val="tx1"/>
                  </a:solidFill>
                </a:rPr>
                <a:t>hyperbolic</a:t>
              </a:r>
              <a:r>
                <a:rPr lang="cs-CZ" sz="1000" dirty="0" smtClean="0">
                  <a:solidFill>
                    <a:schemeClr val="tx1"/>
                  </a:solidFill>
                </a:rPr>
                <a:t> MW)</a:t>
              </a:r>
              <a:endParaRPr lang="cs-CZ" sz="1000" dirty="0">
                <a:solidFill>
                  <a:schemeClr val="tx1"/>
                </a:solidFill>
              </a:endParaRPr>
            </a:p>
          </p:txBody>
        </p:sp>
        <p:sp>
          <p:nvSpPr>
            <p:cNvPr id="34" name="Vývojový diagram: postup 33"/>
            <p:cNvSpPr/>
            <p:nvPr/>
          </p:nvSpPr>
          <p:spPr>
            <a:xfrm>
              <a:off x="10302844" y="2188326"/>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Poisson</a:t>
              </a:r>
              <a:r>
                <a:rPr lang="en-US" sz="1000" dirty="0" smtClean="0">
                  <a:solidFill>
                    <a:schemeClr val="tx1"/>
                  </a:solidFill>
                </a:rPr>
                <a:t> equation for</a:t>
              </a:r>
              <a:r>
                <a:rPr lang="cs-CZ" sz="1000" dirty="0" smtClean="0">
                  <a:solidFill>
                    <a:schemeClr val="tx1"/>
                  </a:solidFill>
                </a:rPr>
                <a:t> </a:t>
              </a:r>
              <a:r>
                <a:rPr lang="cs-CZ" sz="1000" dirty="0" smtClean="0">
                  <a:solidFill>
                    <a:schemeClr val="tx1"/>
                  </a:solidFill>
                  <a:sym typeface="Symbol" panose="05050102010706020507" pitchFamily="18" charset="2"/>
                </a:rPr>
                <a:t></a:t>
              </a:r>
              <a:endParaRPr lang="cs-CZ" sz="1000" dirty="0">
                <a:solidFill>
                  <a:schemeClr val="tx1"/>
                </a:solidFill>
              </a:endParaRPr>
            </a:p>
          </p:txBody>
        </p:sp>
        <p:sp>
          <p:nvSpPr>
            <p:cNvPr id="35" name="Vývojový diagram: postup 34"/>
            <p:cNvSpPr/>
            <p:nvPr/>
          </p:nvSpPr>
          <p:spPr>
            <a:xfrm>
              <a:off x="10299658" y="2908214"/>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a:solidFill>
                    <a:schemeClr val="tx1"/>
                  </a:solidFill>
                </a:rPr>
                <a:t>Poisson</a:t>
              </a:r>
              <a:r>
                <a:rPr lang="en-US" sz="1000" dirty="0">
                  <a:solidFill>
                    <a:schemeClr val="tx1"/>
                  </a:solidFill>
                </a:rPr>
                <a:t> equation for</a:t>
              </a:r>
              <a:r>
                <a:rPr lang="cs-CZ" sz="1000" dirty="0">
                  <a:solidFill>
                    <a:schemeClr val="tx1"/>
                  </a:solidFill>
                </a:rPr>
                <a:t> </a:t>
              </a:r>
              <a:r>
                <a:rPr lang="cs-CZ" sz="1000" dirty="0" smtClean="0">
                  <a:solidFill>
                    <a:schemeClr val="tx1"/>
                  </a:solidFill>
                  <a:sym typeface="Symbol" panose="05050102010706020507" pitchFamily="18" charset="2"/>
                </a:rPr>
                <a:t></a:t>
              </a:r>
              <a:endParaRPr lang="cs-CZ" sz="1000" dirty="0">
                <a:solidFill>
                  <a:schemeClr val="tx1"/>
                </a:solidFill>
              </a:endParaRPr>
            </a:p>
          </p:txBody>
        </p:sp>
        <p:sp>
          <p:nvSpPr>
            <p:cNvPr id="37" name="Vývojový diagram: postup 36"/>
            <p:cNvSpPr/>
            <p:nvPr/>
          </p:nvSpPr>
          <p:spPr>
            <a:xfrm>
              <a:off x="10187831" y="3509419"/>
              <a:ext cx="1829288"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a:solidFill>
                    <a:schemeClr val="tx1"/>
                  </a:solidFill>
                </a:rPr>
                <a:t>Poisson</a:t>
              </a:r>
              <a:r>
                <a:rPr lang="en-US" sz="1000" dirty="0">
                  <a:solidFill>
                    <a:schemeClr val="tx1"/>
                  </a:solidFill>
                </a:rPr>
                <a:t> equation for</a:t>
              </a:r>
              <a:r>
                <a:rPr lang="cs-CZ" sz="1000" dirty="0">
                  <a:solidFill>
                    <a:schemeClr val="tx1"/>
                  </a:solidFill>
                </a:rPr>
                <a:t> </a:t>
              </a:r>
              <a:r>
                <a:rPr lang="en-US" sz="1000" dirty="0" smtClean="0">
                  <a:solidFill>
                    <a:schemeClr val="tx1"/>
                  </a:solidFill>
                </a:rPr>
                <a:t>pressure</a:t>
              </a:r>
              <a:r>
                <a:rPr lang="cs-CZ" sz="1000" dirty="0" smtClean="0">
                  <a:solidFill>
                    <a:schemeClr val="tx1"/>
                  </a:solidFill>
                  <a:sym typeface="Symbol" panose="05050102010706020507" pitchFamily="18" charset="2"/>
                </a:rPr>
                <a:t> p</a:t>
              </a:r>
              <a:endParaRPr lang="cs-CZ" sz="1000" dirty="0">
                <a:solidFill>
                  <a:schemeClr val="tx1"/>
                </a:solidFill>
              </a:endParaRPr>
            </a:p>
          </p:txBody>
        </p:sp>
        <p:sp>
          <p:nvSpPr>
            <p:cNvPr id="38" name="Vývojový diagram: postup 37"/>
            <p:cNvSpPr/>
            <p:nvPr/>
          </p:nvSpPr>
          <p:spPr>
            <a:xfrm>
              <a:off x="10299658" y="2538900"/>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Velocities, µ</a:t>
              </a:r>
              <a:r>
                <a:rPr lang="cs-CZ" sz="1000" dirty="0" smtClean="0">
                  <a:solidFill>
                    <a:schemeClr val="tx1"/>
                  </a:solidFill>
                </a:rPr>
                <a:t> </a:t>
              </a:r>
              <a:r>
                <a:rPr lang="en-US" sz="1000" dirty="0" smtClean="0">
                  <a:solidFill>
                    <a:schemeClr val="tx1"/>
                  </a:solidFill>
                </a:rPr>
                <a:t>,</a:t>
              </a:r>
              <a:r>
                <a:rPr lang="cs-CZ" sz="1000" dirty="0" smtClean="0">
                  <a:solidFill>
                    <a:schemeClr val="tx1"/>
                  </a:solidFill>
                </a:rPr>
                <a:t> </a:t>
              </a:r>
              <a:r>
                <a:rPr lang="en-US" sz="1000" dirty="0" smtClean="0">
                  <a:solidFill>
                    <a:schemeClr val="tx1"/>
                  </a:solidFill>
                </a:rPr>
                <a:t>BC for </a:t>
              </a:r>
              <a:r>
                <a:rPr lang="en-US" sz="1000" dirty="0" smtClean="0">
                  <a:solidFill>
                    <a:schemeClr val="tx1"/>
                  </a:solidFill>
                  <a:sym typeface="Symbol"/>
                </a:rPr>
                <a:t></a:t>
              </a:r>
              <a:endParaRPr lang="cs-CZ" sz="1000" dirty="0">
                <a:solidFill>
                  <a:schemeClr val="tx1"/>
                </a:solidFill>
              </a:endParaRPr>
            </a:p>
          </p:txBody>
        </p:sp>
        <p:sp>
          <p:nvSpPr>
            <p:cNvPr id="39" name="Vývojový diagram: příprava 38"/>
            <p:cNvSpPr/>
            <p:nvPr/>
          </p:nvSpPr>
          <p:spPr>
            <a:xfrm>
              <a:off x="10566667" y="3248938"/>
              <a:ext cx="899101" cy="189546"/>
            </a:xfrm>
            <a:prstGeom prst="flowChartPrepa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solidFill>
                  <a:schemeClr val="tx1"/>
                </a:solidFill>
              </a:endParaRPr>
            </a:p>
          </p:txBody>
        </p:sp>
      </p:grpSp>
      <p:sp>
        <p:nvSpPr>
          <p:cNvPr id="4" name="TextovéPole 3"/>
          <p:cNvSpPr txBox="1"/>
          <p:nvPr/>
        </p:nvSpPr>
        <p:spPr>
          <a:xfrm>
            <a:off x="603563" y="5655820"/>
            <a:ext cx="11298953" cy="923330"/>
          </a:xfrm>
          <a:prstGeom prst="rect">
            <a:avLst/>
          </a:prstGeom>
          <a:noFill/>
        </p:spPr>
        <p:txBody>
          <a:bodyPr wrap="square" rtlCol="0">
            <a:spAutoFit/>
          </a:bodyPr>
          <a:lstStyle/>
          <a:p>
            <a:r>
              <a:rPr lang="en-US" dirty="0" smtClean="0"/>
              <a:t>Velocities calculated in this way satisfy continuity equation and correspond to the steady creeping flow of power law fluid (without elastic effects). It is assumed that these initial conditions can be applied also as boundary conditions </a:t>
            </a:r>
            <a:r>
              <a:rPr lang="en-US" dirty="0"/>
              <a:t>at inlet and outlet (</a:t>
            </a:r>
            <a:r>
              <a:rPr lang="en-US" dirty="0" smtClean="0"/>
              <a:t>far from the disturbance of throat).</a:t>
            </a:r>
            <a:endParaRPr lang="en-US" dirty="0"/>
          </a:p>
        </p:txBody>
      </p:sp>
    </p:spTree>
    <p:extLst>
      <p:ext uri="{BB962C8B-B14F-4D97-AF65-F5344CB8AC3E}">
        <p14:creationId xmlns:p14="http://schemas.microsoft.com/office/powerpoint/2010/main" val="1254621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a:t>
            </a:r>
            <a:r>
              <a:rPr lang="en-US" sz="2400" b="1" dirty="0">
                <a:sym typeface="Symbol" pitchFamily="18" charset="2"/>
              </a:rPr>
              <a:t>Initial conditions - stream function (</a:t>
            </a:r>
            <a:r>
              <a:rPr lang="cs-CZ" sz="2400" b="1" dirty="0" err="1">
                <a:sym typeface="Symbol" pitchFamily="18" charset="2"/>
              </a:rPr>
              <a:t>for</a:t>
            </a:r>
            <a:r>
              <a:rPr lang="cs-CZ" sz="2400" b="1" dirty="0">
                <a:sym typeface="Symbol" pitchFamily="18" charset="2"/>
              </a:rPr>
              <a:t> </a:t>
            </a:r>
            <a:r>
              <a:rPr lang="en-US" sz="2400" b="1" dirty="0">
                <a:sym typeface="Symbol" pitchFamily="18" charset="2"/>
              </a:rPr>
              <a:t>a power</a:t>
            </a:r>
            <a:r>
              <a:rPr lang="cs-CZ" sz="2400" b="1" dirty="0">
                <a:sym typeface="Symbol" pitchFamily="18" charset="2"/>
              </a:rPr>
              <a:t> </a:t>
            </a:r>
            <a:r>
              <a:rPr lang="cs-CZ" sz="2400" b="1" dirty="0" err="1">
                <a:sym typeface="Symbol" pitchFamily="18" charset="2"/>
              </a:rPr>
              <a:t>law</a:t>
            </a:r>
            <a:r>
              <a:rPr lang="en-US" sz="2400" b="1" dirty="0">
                <a:sym typeface="Symbol" pitchFamily="18" charset="2"/>
              </a:rPr>
              <a:t> fluid)</a:t>
            </a:r>
            <a:endParaRPr lang="cs-CZ" sz="2400" b="1" dirty="0">
              <a:sym typeface="Symbol" pitchFamily="18" charset="2"/>
            </a:endParaRPr>
          </a:p>
        </p:txBody>
      </p:sp>
      <p:sp>
        <p:nvSpPr>
          <p:cNvPr id="7" name="TextovéPole 6"/>
          <p:cNvSpPr txBox="1"/>
          <p:nvPr/>
        </p:nvSpPr>
        <p:spPr>
          <a:xfrm>
            <a:off x="497940" y="819744"/>
            <a:ext cx="5598060" cy="646331"/>
          </a:xfrm>
          <a:prstGeom prst="rect">
            <a:avLst/>
          </a:prstGeom>
          <a:noFill/>
        </p:spPr>
        <p:txBody>
          <a:bodyPr wrap="square" rtlCol="0">
            <a:spAutoFit/>
          </a:bodyPr>
          <a:lstStyle/>
          <a:p>
            <a:r>
              <a:rPr lang="en-US" dirty="0"/>
              <a:t>Section corresponding to the distance from the entrance </a:t>
            </a:r>
            <a:r>
              <a:rPr lang="cs-CZ" dirty="0" smtClean="0">
                <a:sym typeface="Symbol" panose="05050102010706020507" pitchFamily="18" charset="2"/>
              </a:rPr>
              <a:t></a:t>
            </a:r>
            <a:r>
              <a:rPr lang="en-US" dirty="0" smtClean="0">
                <a:sym typeface="Symbol" panose="05050102010706020507" pitchFamily="18" charset="2"/>
              </a:rPr>
              <a:t>=x/L</a:t>
            </a:r>
            <a:r>
              <a:rPr lang="en-US" baseline="-25000" dirty="0" smtClean="0">
                <a:sym typeface="Symbol" panose="05050102010706020507" pitchFamily="18" charset="2"/>
              </a:rPr>
              <a:t>k</a:t>
            </a:r>
            <a:endParaRPr lang="cs-CZ" baseline="-25000" dirty="0"/>
          </a:p>
        </p:txBody>
      </p:sp>
      <mc:AlternateContent xmlns:mc="http://schemas.openxmlformats.org/markup-compatibility/2006" xmlns:a14="http://schemas.microsoft.com/office/drawing/2010/main">
        <mc:Choice Requires="a14">
          <p:sp>
            <p:nvSpPr>
              <p:cNvPr id="29" name="TextovéPole 28"/>
              <p:cNvSpPr txBox="1"/>
              <p:nvPr/>
            </p:nvSpPr>
            <p:spPr>
              <a:xfrm>
                <a:off x="6195780" y="835385"/>
                <a:ext cx="5397888" cy="506870"/>
              </a:xfrm>
              <a:prstGeom prst="rect">
                <a:avLst/>
              </a:prstGeom>
              <a:solidFill>
                <a:schemeClr val="bg1"/>
              </a:solid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𝐻</m:t>
                      </m:r>
                      <m:r>
                        <a:rPr lang="cs-CZ" b="0" i="1" baseline="-25000" smtClean="0">
                          <a:latin typeface="Cambria Math" panose="02040503050406030204" pitchFamily="18" charset="0"/>
                          <a:sym typeface="Symbol" panose="05050102010706020507" pitchFamily="18" charset="2"/>
                        </a:rPr>
                        <m:t></m:t>
                      </m:r>
                      <m:r>
                        <a:rPr lang="en-US" b="0" i="1" smtClean="0">
                          <a:latin typeface="Cambria Math"/>
                        </a:rPr>
                        <m:t>=</m:t>
                      </m:r>
                      <m:r>
                        <a:rPr lang="cs-CZ" b="0" i="1" smtClean="0">
                          <a:latin typeface="Cambria Math"/>
                        </a:rPr>
                        <m:t>𝐻</m:t>
                      </m:r>
                      <m:d>
                        <m:dPr>
                          <m:ctrlPr>
                            <a:rPr lang="en-US" b="0" i="1" smtClean="0">
                              <a:latin typeface="Cambria Math" panose="02040503050406030204" pitchFamily="18" charset="0"/>
                            </a:rPr>
                          </m:ctrlPr>
                        </m:dPr>
                        <m:e>
                          <m:r>
                            <a:rPr lang="en-US" b="0" i="1" smtClean="0">
                              <a:latin typeface="Cambria Math"/>
                            </a:rPr>
                            <m:t>1−</m:t>
                          </m:r>
                          <m:d>
                            <m:dPr>
                              <m:ctrlPr>
                                <a:rPr lang="en-US" b="0" i="1" smtClean="0">
                                  <a:latin typeface="Cambria Math" panose="02040503050406030204" pitchFamily="18" charset="0"/>
                                </a:rPr>
                              </m:ctrlPr>
                            </m:dPr>
                            <m:e>
                              <m:r>
                                <a:rPr lang="en-US" b="0" i="1" smtClean="0">
                                  <a:latin typeface="Cambria Math"/>
                                </a:rPr>
                                <m:t>1−</m:t>
                              </m:r>
                              <m:r>
                                <a:rPr lang="en-US" b="0" i="1" smtClean="0">
                                  <a:latin typeface="Cambria Math"/>
                                  <a:sym typeface="Symbol"/>
                                </a:rPr>
                                <m:t></m:t>
                              </m:r>
                            </m:e>
                          </m:d>
                          <m:sSup>
                            <m:sSupPr>
                              <m:ctrlPr>
                                <a:rPr lang="en-US" b="0" i="1" smtClean="0">
                                  <a:latin typeface="Cambria Math" panose="02040503050406030204" pitchFamily="18" charset="0"/>
                                  <a:sym typeface="Symbol"/>
                                </a:rPr>
                              </m:ctrlPr>
                            </m:sSupPr>
                            <m:e>
                              <m:r>
                                <a:rPr lang="en-US" b="0" i="1" smtClean="0">
                                  <a:latin typeface="Cambria Math"/>
                                  <a:sym typeface="Symbol"/>
                                </a:rPr>
                                <m:t>𝑒</m:t>
                              </m:r>
                            </m:e>
                            <m:sup>
                              <m:r>
                                <a:rPr lang="en-US" b="0" i="1" smtClean="0">
                                  <a:latin typeface="Cambria Math"/>
                                  <a:sym typeface="Symbol"/>
                                </a:rPr>
                                <m:t>−</m:t>
                              </m:r>
                              <m:sSup>
                                <m:sSupPr>
                                  <m:ctrlPr>
                                    <a:rPr lang="en-US" b="0" i="1" smtClean="0">
                                      <a:latin typeface="Cambria Math" panose="02040503050406030204" pitchFamily="18" charset="0"/>
                                      <a:sym typeface="Symbol"/>
                                    </a:rPr>
                                  </m:ctrlPr>
                                </m:sSupPr>
                                <m:e>
                                  <m:r>
                                    <a:rPr lang="en-US" b="0" i="1" smtClean="0">
                                      <a:latin typeface="Cambria Math"/>
                                      <a:sym typeface="Symbol"/>
                                    </a:rPr>
                                    <m:t></m:t>
                                  </m:r>
                                </m:e>
                                <m:sup>
                                  <m:r>
                                    <a:rPr lang="en-US" b="0" i="1" smtClean="0">
                                      <a:latin typeface="Cambria Math"/>
                                      <a:sym typeface="Symbol"/>
                                    </a:rPr>
                                    <m:t>2</m:t>
                                  </m:r>
                                </m:sup>
                              </m:sSup>
                              <m:d>
                                <m:dPr>
                                  <m:ctrlPr>
                                    <a:rPr lang="en-US" b="0" i="1" smtClean="0">
                                      <a:latin typeface="Cambria Math" panose="02040503050406030204" pitchFamily="18" charset="0"/>
                                      <a:sym typeface="Symbol"/>
                                    </a:rPr>
                                  </m:ctrlPr>
                                </m:dPr>
                                <m:e>
                                  <m:r>
                                    <a:rPr lang="en-US" b="0" i="1" smtClean="0">
                                      <a:latin typeface="Cambria Math" panose="02040503050406030204" pitchFamily="18" charset="0"/>
                                      <a:sym typeface="Symbol"/>
                                    </a:rPr>
                                    <m:t>1−</m:t>
                                  </m:r>
                                  <m:r>
                                    <a:rPr lang="en-US" b="0" i="1" smtClean="0">
                                      <a:latin typeface="Cambria Math" panose="02040503050406030204" pitchFamily="18" charset="0"/>
                                      <a:sym typeface="Symbol" panose="05050102010706020507" pitchFamily="18" charset="2"/>
                                    </a:rPr>
                                    <m:t></m:t>
                                  </m:r>
                                </m:e>
                              </m:d>
                              <m:r>
                                <a:rPr lang="en-US" b="0" i="1" baseline="30000" smtClean="0">
                                  <a:latin typeface="Cambria Math" panose="02040503050406030204" pitchFamily="18" charset="0"/>
                                  <a:sym typeface="Symbol" panose="05050102010706020507" pitchFamily="18" charset="2"/>
                                </a:rPr>
                                <m:t>2</m:t>
                              </m:r>
                            </m:sup>
                          </m:sSup>
                        </m:e>
                      </m:d>
                      <m:r>
                        <a:rPr lang="en-US" b="0" i="1" smtClean="0">
                          <a:latin typeface="Cambria Math" panose="02040503050406030204" pitchFamily="18" charset="0"/>
                          <a:sym typeface="Symbol"/>
                        </a:rPr>
                        <m:t>=</m:t>
                      </m:r>
                      <m:r>
                        <a:rPr lang="en-US" b="0" i="1" smtClean="0">
                          <a:latin typeface="Cambria Math" panose="02040503050406030204" pitchFamily="18" charset="0"/>
                          <a:sym typeface="Symbol"/>
                        </a:rPr>
                        <m:t>𝐻</m:t>
                      </m:r>
                      <m:r>
                        <a:rPr lang="en-US" b="0" i="1" smtClean="0">
                          <a:latin typeface="Cambria Math" panose="02040503050406030204" pitchFamily="18" charset="0"/>
                          <a:sym typeface="Symbol"/>
                        </a:rPr>
                        <m:t>(1−</m:t>
                      </m:r>
                      <m:d>
                        <m:dPr>
                          <m:ctrlPr>
                            <a:rPr lang="en-US" b="0" i="1" smtClean="0">
                              <a:latin typeface="Cambria Math" panose="02040503050406030204" pitchFamily="18" charset="0"/>
                              <a:sym typeface="Symbol"/>
                            </a:rPr>
                          </m:ctrlPr>
                        </m:dPr>
                        <m:e>
                          <m:r>
                            <a:rPr lang="en-US" b="0" i="1" smtClean="0">
                              <a:latin typeface="Cambria Math" panose="02040503050406030204" pitchFamily="18" charset="0"/>
                              <a:sym typeface="Symbol"/>
                            </a:rPr>
                            <m:t>1−</m:t>
                          </m:r>
                          <m:r>
                            <a:rPr lang="en-US" b="0" i="1" smtClean="0">
                              <a:latin typeface="Cambria Math" panose="02040503050406030204" pitchFamily="18" charset="0"/>
                              <a:sym typeface="Symbol" panose="05050102010706020507" pitchFamily="18" charset="2"/>
                            </a:rPr>
                            <m:t></m:t>
                          </m:r>
                        </m:e>
                      </m:d>
                      <m:r>
                        <a:rPr lang="en-US" b="0" i="1" smtClean="0">
                          <a:latin typeface="Cambria Math" panose="02040503050406030204" pitchFamily="18" charset="0"/>
                          <a:sym typeface="Symbol" panose="05050102010706020507" pitchFamily="18" charset="2"/>
                        </a:rPr>
                        <m:t>𝐸</m:t>
                      </m:r>
                      <m:r>
                        <a:rPr lang="en-US" b="0" i="1" baseline="-25000"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m:t>
                      </m:r>
                    </m:oMath>
                  </m:oMathPara>
                </a14:m>
                <a:endParaRPr lang="cs-CZ" dirty="0"/>
              </a:p>
            </p:txBody>
          </p:sp>
        </mc:Choice>
        <mc:Fallback xmlns="">
          <p:sp>
            <p:nvSpPr>
              <p:cNvPr id="29" name="TextovéPole 28"/>
              <p:cNvSpPr txBox="1">
                <a:spLocks noRot="1" noChangeAspect="1" noMove="1" noResize="1" noEditPoints="1" noAdjustHandles="1" noChangeArrowheads="1" noChangeShapeType="1" noTextEdit="1"/>
              </p:cNvSpPr>
              <p:nvPr/>
            </p:nvSpPr>
            <p:spPr>
              <a:xfrm>
                <a:off x="6195780" y="835385"/>
                <a:ext cx="5397888" cy="506870"/>
              </a:xfrm>
              <a:prstGeom prst="rect">
                <a:avLst/>
              </a:prstGeom>
              <a:blipFill rotWithShape="1">
                <a:blip r:embed="rId2"/>
                <a:stretch>
                  <a:fillRect/>
                </a:stretch>
              </a:blipFill>
              <a:ln>
                <a:noFill/>
              </a:ln>
            </p:spPr>
            <p:txBody>
              <a:bodyPr/>
              <a:lstStyle/>
              <a:p>
                <a:r>
                  <a:rPr lang="cs-CZ">
                    <a:noFill/>
                  </a:rPr>
                  <a:t> </a:t>
                </a:r>
              </a:p>
            </p:txBody>
          </p:sp>
        </mc:Fallback>
      </mc:AlternateContent>
      <p:sp>
        <p:nvSpPr>
          <p:cNvPr id="36" name="TextovéPole 35"/>
          <p:cNvSpPr txBox="1"/>
          <p:nvPr/>
        </p:nvSpPr>
        <p:spPr>
          <a:xfrm>
            <a:off x="497939" y="2210621"/>
            <a:ext cx="10960635" cy="369332"/>
          </a:xfrm>
          <a:prstGeom prst="rect">
            <a:avLst/>
          </a:prstGeom>
          <a:noFill/>
        </p:spPr>
        <p:txBody>
          <a:bodyPr wrap="square" rtlCol="0">
            <a:spAutoFit/>
          </a:bodyPr>
          <a:lstStyle/>
          <a:p>
            <a:r>
              <a:rPr lang="en-US" dirty="0" smtClean="0"/>
              <a:t>Stream function </a:t>
            </a:r>
            <a:r>
              <a:rPr lang="cs-CZ" dirty="0" smtClean="0"/>
              <a:t>(u</a:t>
            </a:r>
            <a:r>
              <a:rPr lang="cs-CZ" baseline="-25000" dirty="0" smtClean="0"/>
              <a:t>m</a:t>
            </a:r>
            <a:r>
              <a:rPr lang="cs-CZ" dirty="0" smtClean="0"/>
              <a:t> </a:t>
            </a:r>
            <a:r>
              <a:rPr lang="en-US" dirty="0" smtClean="0"/>
              <a:t>is maximum velocity for the gap thickness</a:t>
            </a:r>
            <a:r>
              <a:rPr lang="cs-CZ" dirty="0" smtClean="0"/>
              <a:t> H</a:t>
            </a:r>
            <a:r>
              <a:rPr lang="en-US" dirty="0"/>
              <a:t>)</a:t>
            </a:r>
            <a:r>
              <a:rPr lang="cs-CZ" dirty="0" smtClean="0"/>
              <a:t>. </a:t>
            </a:r>
            <a:r>
              <a:rPr lang="en-US" dirty="0" smtClean="0"/>
              <a:t>It holds</a:t>
            </a:r>
            <a:r>
              <a:rPr lang="cs-CZ" dirty="0" smtClean="0"/>
              <a:t> </a:t>
            </a:r>
            <a:r>
              <a:rPr lang="cs-CZ" dirty="0" err="1" smtClean="0"/>
              <a:t>u</a:t>
            </a:r>
            <a:r>
              <a:rPr lang="cs-CZ" baseline="-25000" dirty="0" err="1" smtClean="0"/>
              <a:t>m</a:t>
            </a:r>
            <a:r>
              <a:rPr lang="cs-CZ" dirty="0" err="1" smtClean="0"/>
              <a:t>H</a:t>
            </a:r>
            <a:r>
              <a:rPr lang="cs-CZ" dirty="0" smtClean="0"/>
              <a:t>=</a:t>
            </a:r>
            <a:r>
              <a:rPr lang="cs-CZ" dirty="0" err="1" smtClean="0"/>
              <a:t>u</a:t>
            </a:r>
            <a:r>
              <a:rPr lang="cs-CZ" baseline="-25000" dirty="0" err="1" smtClean="0"/>
              <a:t>m</a:t>
            </a:r>
            <a:r>
              <a:rPr lang="cs-CZ" baseline="-25000" dirty="0" err="1" smtClean="0">
                <a:sym typeface="Symbol"/>
              </a:rPr>
              <a:t></a:t>
            </a:r>
            <a:r>
              <a:rPr lang="cs-CZ" dirty="0" err="1" smtClean="0">
                <a:sym typeface="Symbol"/>
              </a:rPr>
              <a:t>H</a:t>
            </a:r>
            <a:r>
              <a:rPr lang="cs-CZ" baseline="-25000" dirty="0" smtClean="0">
                <a:sym typeface="Symbol"/>
              </a:rPr>
              <a:t></a:t>
            </a:r>
            <a:r>
              <a:rPr lang="cs-CZ" dirty="0" smtClean="0">
                <a:sym typeface="Symbol"/>
              </a:rPr>
              <a:t> .</a:t>
            </a:r>
            <a:r>
              <a:rPr lang="cs-CZ" dirty="0" smtClean="0"/>
              <a:t> </a:t>
            </a:r>
            <a:r>
              <a:rPr lang="en-US" dirty="0" smtClean="0"/>
              <a:t> </a:t>
            </a:r>
            <a:endParaRPr lang="cs-CZ" dirty="0"/>
          </a:p>
        </p:txBody>
      </p:sp>
      <mc:AlternateContent xmlns:mc="http://schemas.openxmlformats.org/markup-compatibility/2006" xmlns:a14="http://schemas.microsoft.com/office/drawing/2010/main">
        <mc:Choice Requires="a14">
          <p:sp>
            <p:nvSpPr>
              <p:cNvPr id="37" name="TextovéPole 36"/>
              <p:cNvSpPr txBox="1"/>
              <p:nvPr/>
            </p:nvSpPr>
            <p:spPr>
              <a:xfrm>
                <a:off x="627046" y="2624656"/>
                <a:ext cx="6635021" cy="735394"/>
              </a:xfrm>
              <a:prstGeom prst="rect">
                <a:avLst/>
              </a:prstGeom>
              <a:solidFill>
                <a:schemeClr val="bg1">
                  <a:lumMod val="9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i="1" smtClean="0">
                          <a:latin typeface="Cambria Math"/>
                          <a:sym typeface="Symbol"/>
                        </a:rPr>
                        <m:t></m:t>
                      </m:r>
                      <m:d>
                        <m:dPr>
                          <m:ctrlPr>
                            <a:rPr lang="en-US" b="0" i="1" smtClean="0">
                              <a:latin typeface="Cambria Math" panose="02040503050406030204" pitchFamily="18" charset="0"/>
                              <a:sym typeface="Symbol"/>
                            </a:rPr>
                          </m:ctrlPr>
                        </m:dPr>
                        <m:e>
                          <m:r>
                            <a:rPr lang="en-US" b="0" i="1" smtClean="0">
                              <a:latin typeface="Cambria Math" panose="02040503050406030204" pitchFamily="18" charset="0"/>
                              <a:sym typeface="Symbol"/>
                            </a:rPr>
                            <m:t>𝑥</m:t>
                          </m:r>
                          <m:r>
                            <a:rPr lang="en-US" b="0" i="1" smtClean="0">
                              <a:latin typeface="Cambria Math" panose="02040503050406030204" pitchFamily="18" charset="0"/>
                              <a:sym typeface="Symbol"/>
                            </a:rPr>
                            <m:t>,</m:t>
                          </m:r>
                          <m:r>
                            <a:rPr lang="en-US" b="0" i="1" smtClean="0">
                              <a:latin typeface="Cambria Math"/>
                              <a:sym typeface="Symbol"/>
                            </a:rPr>
                            <m:t>𝑦</m:t>
                          </m:r>
                        </m:e>
                      </m:d>
                      <m:r>
                        <a:rPr lang="en-US" b="0" i="1" smtClean="0">
                          <a:latin typeface="Cambria Math"/>
                          <a:sym typeface="Symbol"/>
                        </a:rPr>
                        <m:t>=</m:t>
                      </m:r>
                      <m:sSub>
                        <m:sSubPr>
                          <m:ctrlPr>
                            <a:rPr lang="en-US" b="0" i="1" smtClean="0">
                              <a:latin typeface="Cambria Math" panose="02040503050406030204" pitchFamily="18" charset="0"/>
                              <a:sym typeface="Symbol"/>
                            </a:rPr>
                          </m:ctrlPr>
                        </m:sSubPr>
                        <m:e>
                          <m:r>
                            <a:rPr lang="en-US" b="0" i="1" smtClean="0">
                              <a:latin typeface="Cambria Math"/>
                              <a:sym typeface="Symbol"/>
                            </a:rPr>
                            <m:t>𝑢</m:t>
                          </m:r>
                        </m:e>
                        <m:sub>
                          <m:r>
                            <a:rPr lang="en-US" b="0" i="1" smtClean="0">
                              <a:latin typeface="Cambria Math"/>
                              <a:sym typeface="Symbol"/>
                            </a:rPr>
                            <m:t>𝑚</m:t>
                          </m:r>
                        </m:sub>
                      </m:sSub>
                      <m:f>
                        <m:fPr>
                          <m:ctrlPr>
                            <a:rPr lang="en-US" b="0" i="1" smtClean="0">
                              <a:latin typeface="Cambria Math" panose="02040503050406030204" pitchFamily="18" charset="0"/>
                              <a:sym typeface="Symbol"/>
                            </a:rPr>
                          </m:ctrlPr>
                        </m:fPr>
                        <m:num>
                          <m:r>
                            <a:rPr lang="en-US" b="0" i="1" smtClean="0">
                              <a:latin typeface="Cambria Math"/>
                              <a:sym typeface="Symbol"/>
                            </a:rPr>
                            <m:t>𝐻</m:t>
                          </m:r>
                        </m:num>
                        <m:den>
                          <m:r>
                            <a:rPr lang="en-US" b="0" i="1" smtClean="0">
                              <a:latin typeface="Cambria Math"/>
                              <a:sym typeface="Symbol"/>
                            </a:rPr>
                            <m:t>2</m:t>
                          </m:r>
                        </m:den>
                      </m:f>
                      <m:r>
                        <a:rPr lang="en-US" b="0" i="1" smtClean="0">
                          <a:latin typeface="Cambria Math"/>
                          <a:sym typeface="Symbol"/>
                        </a:rPr>
                        <m:t>(</m:t>
                      </m:r>
                      <m:f>
                        <m:fPr>
                          <m:ctrlPr>
                            <a:rPr lang="en-US" b="0" i="1" smtClean="0">
                              <a:latin typeface="Cambria Math" panose="02040503050406030204" pitchFamily="18" charset="0"/>
                              <a:sym typeface="Symbol"/>
                            </a:rPr>
                          </m:ctrlPr>
                        </m:fPr>
                        <m:num>
                          <m:r>
                            <a:rPr lang="en-US" b="0" i="1" smtClean="0">
                              <a:latin typeface="Cambria Math"/>
                              <a:sym typeface="Symbol"/>
                            </a:rPr>
                            <m:t>2</m:t>
                          </m:r>
                          <m:r>
                            <a:rPr lang="en-US" b="0" i="1" smtClean="0">
                              <a:latin typeface="Cambria Math"/>
                              <a:sym typeface="Symbol"/>
                            </a:rPr>
                            <m:t>𝑦</m:t>
                          </m:r>
                        </m:num>
                        <m:den>
                          <m:sSub>
                            <m:sSubPr>
                              <m:ctrlPr>
                                <a:rPr lang="en-US" b="0" i="1" smtClean="0">
                                  <a:latin typeface="Cambria Math" panose="02040503050406030204" pitchFamily="18" charset="0"/>
                                  <a:sym typeface="Symbol"/>
                                </a:rPr>
                              </m:ctrlPr>
                            </m:sSubPr>
                            <m:e>
                              <m:r>
                                <a:rPr lang="en-US" b="0" i="1" smtClean="0">
                                  <a:latin typeface="Cambria Math" panose="02040503050406030204" pitchFamily="18" charset="0"/>
                                  <a:sym typeface="Symbol"/>
                                </a:rPr>
                                <m:t>𝐻</m:t>
                              </m:r>
                            </m:e>
                            <m:sub>
                              <m:r>
                                <a:rPr lang="en-US" b="0" i="1" smtClean="0">
                                  <a:latin typeface="Cambria Math" panose="02040503050406030204" pitchFamily="18" charset="0"/>
                                  <a:sym typeface="Symbol" panose="05050102010706020507" pitchFamily="18" charset="2"/>
                                </a:rPr>
                                <m:t></m:t>
                              </m:r>
                            </m:sub>
                          </m:sSub>
                        </m:den>
                      </m:f>
                      <m:r>
                        <a:rPr lang="en-US" b="0" i="1" smtClean="0">
                          <a:latin typeface="Cambria Math"/>
                          <a:sym typeface="Symbol"/>
                        </a:rPr>
                        <m:t>−</m:t>
                      </m:r>
                      <m:f>
                        <m:fPr>
                          <m:ctrlPr>
                            <a:rPr lang="en-US" b="0" i="1" smtClean="0">
                              <a:latin typeface="Cambria Math" panose="02040503050406030204" pitchFamily="18" charset="0"/>
                              <a:sym typeface="Symbol"/>
                            </a:rPr>
                          </m:ctrlPr>
                        </m:fPr>
                        <m:num>
                          <m:r>
                            <a:rPr lang="en-US" b="0" i="1" smtClean="0">
                              <a:latin typeface="Cambria Math"/>
                              <a:sym typeface="Symbol"/>
                            </a:rPr>
                            <m:t>𝑛</m:t>
                          </m:r>
                        </m:num>
                        <m:den>
                          <m:r>
                            <a:rPr lang="en-US" b="0" i="1" smtClean="0">
                              <a:latin typeface="Cambria Math"/>
                              <a:sym typeface="Symbol"/>
                            </a:rPr>
                            <m:t>2</m:t>
                          </m:r>
                          <m:r>
                            <a:rPr lang="en-US" b="0" i="1" smtClean="0">
                              <a:latin typeface="Cambria Math"/>
                              <a:sym typeface="Symbol"/>
                            </a:rPr>
                            <m:t>𝑛</m:t>
                          </m:r>
                          <m:r>
                            <a:rPr lang="en-US" b="0" i="1" smtClean="0">
                              <a:latin typeface="Cambria Math"/>
                              <a:sym typeface="Symbol"/>
                            </a:rPr>
                            <m:t>+1</m:t>
                          </m:r>
                        </m:den>
                      </m:f>
                      <m:r>
                        <a:rPr lang="en-US" i="1">
                          <a:latin typeface="Cambria Math"/>
                          <a:sym typeface="Symbol"/>
                        </a:rPr>
                        <m:t>(1−</m:t>
                      </m:r>
                      <m:r>
                        <a:rPr lang="en-US" b="0" i="1" smtClean="0">
                          <a:latin typeface="Cambria Math"/>
                          <a:sym typeface="Symbol"/>
                        </a:rPr>
                        <m:t>𝑠𝑖𝑔𝑛</m:t>
                      </m:r>
                      <m:r>
                        <a:rPr lang="en-US" b="0" i="1" smtClean="0">
                          <a:latin typeface="Cambria Math"/>
                          <a:sym typeface="Symbol"/>
                        </a:rPr>
                        <m:t>(1−</m:t>
                      </m:r>
                      <m:f>
                        <m:fPr>
                          <m:ctrlPr>
                            <a:rPr lang="en-US" i="1">
                              <a:latin typeface="Cambria Math" panose="02040503050406030204" pitchFamily="18" charset="0"/>
                              <a:sym typeface="Symbol"/>
                            </a:rPr>
                          </m:ctrlPr>
                        </m:fPr>
                        <m:num>
                          <m:r>
                            <a:rPr lang="en-US" i="1">
                              <a:latin typeface="Cambria Math"/>
                              <a:sym typeface="Symbol"/>
                            </a:rPr>
                            <m:t>2</m:t>
                          </m:r>
                          <m:r>
                            <a:rPr lang="en-US" i="1">
                              <a:latin typeface="Cambria Math"/>
                              <a:sym typeface="Symbol"/>
                            </a:rPr>
                            <m:t>𝑦</m:t>
                          </m:r>
                        </m:num>
                        <m:den>
                          <m:sSub>
                            <m:sSubPr>
                              <m:ctrlPr>
                                <a:rPr lang="en-US" i="1">
                                  <a:latin typeface="Cambria Math" panose="02040503050406030204" pitchFamily="18" charset="0"/>
                                  <a:sym typeface="Symbol"/>
                                </a:rPr>
                              </m:ctrlPr>
                            </m:sSubPr>
                            <m:e>
                              <m:r>
                                <a:rPr lang="en-US" i="1">
                                  <a:latin typeface="Cambria Math"/>
                                  <a:sym typeface="Symbol"/>
                                </a:rPr>
                                <m:t>𝐻</m:t>
                              </m:r>
                            </m:e>
                            <m:sub>
                              <m:r>
                                <a:rPr lang="en-US" i="1">
                                  <a:latin typeface="Cambria Math"/>
                                  <a:sym typeface="Symbol"/>
                                </a:rPr>
                                <m:t></m:t>
                              </m:r>
                            </m:sub>
                          </m:sSub>
                        </m:den>
                      </m:f>
                      <m:r>
                        <a:rPr lang="en-US" b="0" i="1" smtClean="0">
                          <a:latin typeface="Cambria Math"/>
                          <a:sym typeface="Symbol"/>
                        </a:rPr>
                        <m:t>)</m:t>
                      </m:r>
                      <m:sSup>
                        <m:sSupPr>
                          <m:ctrlPr>
                            <a:rPr lang="en-US" i="1">
                              <a:latin typeface="Cambria Math" panose="02040503050406030204" pitchFamily="18" charset="0"/>
                              <a:sym typeface="Symbol"/>
                            </a:rPr>
                          </m:ctrlPr>
                        </m:sSupPr>
                        <m:e>
                          <m:r>
                            <a:rPr lang="en-US" i="1">
                              <a:latin typeface="Cambria Math"/>
                              <a:sym typeface="Symbol"/>
                            </a:rPr>
                            <m:t>|1−</m:t>
                          </m:r>
                          <m:f>
                            <m:fPr>
                              <m:ctrlPr>
                                <a:rPr lang="en-US" i="1">
                                  <a:latin typeface="Cambria Math" panose="02040503050406030204" pitchFamily="18" charset="0"/>
                                  <a:sym typeface="Symbol"/>
                                </a:rPr>
                              </m:ctrlPr>
                            </m:fPr>
                            <m:num>
                              <m:r>
                                <a:rPr lang="en-US" i="1">
                                  <a:latin typeface="Cambria Math"/>
                                  <a:sym typeface="Symbol"/>
                                </a:rPr>
                                <m:t>2</m:t>
                              </m:r>
                              <m:r>
                                <a:rPr lang="en-US" i="1">
                                  <a:latin typeface="Cambria Math"/>
                                  <a:sym typeface="Symbol"/>
                                </a:rPr>
                                <m:t>𝑦</m:t>
                              </m:r>
                            </m:num>
                            <m:den>
                              <m:sSub>
                                <m:sSubPr>
                                  <m:ctrlPr>
                                    <a:rPr lang="en-US" i="1" smtClean="0">
                                      <a:latin typeface="Cambria Math" panose="02040503050406030204" pitchFamily="18" charset="0"/>
                                      <a:sym typeface="Symbol"/>
                                    </a:rPr>
                                  </m:ctrlPr>
                                </m:sSubPr>
                                <m:e>
                                  <m:r>
                                    <a:rPr lang="en-US" b="0" i="1" smtClean="0">
                                      <a:latin typeface="Cambria Math"/>
                                      <a:sym typeface="Symbol"/>
                                    </a:rPr>
                                    <m:t>𝐻</m:t>
                                  </m:r>
                                </m:e>
                                <m:sub>
                                  <m:r>
                                    <a:rPr lang="en-US" i="1" smtClean="0">
                                      <a:latin typeface="Cambria Math"/>
                                      <a:sym typeface="Symbol"/>
                                    </a:rPr>
                                    <m:t></m:t>
                                  </m:r>
                                </m:sub>
                              </m:sSub>
                            </m:den>
                          </m:f>
                          <m:r>
                            <a:rPr lang="en-US" i="1">
                              <a:latin typeface="Cambria Math"/>
                              <a:sym typeface="Symbol"/>
                            </a:rPr>
                            <m:t>|</m:t>
                          </m:r>
                        </m:e>
                        <m:sup>
                          <m:f>
                            <m:fPr>
                              <m:ctrlPr>
                                <a:rPr lang="en-US" i="1">
                                  <a:latin typeface="Cambria Math" panose="02040503050406030204" pitchFamily="18" charset="0"/>
                                  <a:sym typeface="Symbol"/>
                                </a:rPr>
                              </m:ctrlPr>
                            </m:fPr>
                            <m:num>
                              <m:r>
                                <a:rPr lang="en-US" i="1">
                                  <a:latin typeface="Cambria Math"/>
                                  <a:sym typeface="Symbol"/>
                                </a:rPr>
                                <m:t>2</m:t>
                              </m:r>
                              <m:r>
                                <a:rPr lang="en-US" i="1">
                                  <a:latin typeface="Cambria Math"/>
                                  <a:sym typeface="Symbol"/>
                                </a:rPr>
                                <m:t>𝑛</m:t>
                              </m:r>
                              <m:r>
                                <a:rPr lang="en-US" i="1">
                                  <a:latin typeface="Cambria Math"/>
                                  <a:sym typeface="Symbol"/>
                                </a:rPr>
                                <m:t>+1</m:t>
                              </m:r>
                            </m:num>
                            <m:den>
                              <m:r>
                                <a:rPr lang="en-US" i="1">
                                  <a:latin typeface="Cambria Math"/>
                                  <a:sym typeface="Symbol"/>
                                </a:rPr>
                                <m:t>𝑛</m:t>
                              </m:r>
                            </m:den>
                          </m:f>
                        </m:sup>
                      </m:sSup>
                      <m:r>
                        <a:rPr lang="en-US" b="0" i="1" smtClean="0">
                          <a:latin typeface="Cambria Math"/>
                          <a:sym typeface="Symbol"/>
                        </a:rPr>
                        <m:t>))</m:t>
                      </m:r>
                    </m:oMath>
                  </m:oMathPara>
                </a14:m>
                <a:endParaRPr lang="cs-CZ" dirty="0"/>
              </a:p>
            </p:txBody>
          </p:sp>
        </mc:Choice>
        <mc:Fallback xmlns="">
          <p:sp>
            <p:nvSpPr>
              <p:cNvPr id="37" name="TextovéPole 36"/>
              <p:cNvSpPr txBox="1">
                <a:spLocks noRot="1" noChangeAspect="1" noMove="1" noResize="1" noEditPoints="1" noAdjustHandles="1" noChangeArrowheads="1" noChangeShapeType="1" noTextEdit="1"/>
              </p:cNvSpPr>
              <p:nvPr/>
            </p:nvSpPr>
            <p:spPr>
              <a:xfrm>
                <a:off x="627046" y="2624656"/>
                <a:ext cx="6635021" cy="735394"/>
              </a:xfrm>
              <a:prstGeom prst="rect">
                <a:avLst/>
              </a:prstGeom>
              <a:blipFill rotWithShape="0">
                <a:blip r:embed="rId3"/>
                <a:stretch>
                  <a:fillRect/>
                </a:stretch>
              </a:blipFill>
            </p:spPr>
            <p:txBody>
              <a:bodyPr/>
              <a:lstStyle/>
              <a:p>
                <a:r>
                  <a:rPr lang="en-US">
                    <a:noFill/>
                  </a:rPr>
                  <a:t> </a:t>
                </a:r>
              </a:p>
            </p:txBody>
          </p:sp>
        </mc:Fallback>
      </mc:AlternateContent>
      <p:sp>
        <p:nvSpPr>
          <p:cNvPr id="5" name="TextovéPole 4"/>
          <p:cNvSpPr txBox="1"/>
          <p:nvPr/>
        </p:nvSpPr>
        <p:spPr>
          <a:xfrm>
            <a:off x="497940" y="3862354"/>
            <a:ext cx="4397039" cy="369332"/>
          </a:xfrm>
          <a:prstGeom prst="rect">
            <a:avLst/>
          </a:prstGeom>
          <a:noFill/>
        </p:spPr>
        <p:txBody>
          <a:bodyPr wrap="square" rtlCol="0">
            <a:spAutoFit/>
          </a:bodyPr>
          <a:lstStyle/>
          <a:p>
            <a:r>
              <a:rPr lang="cs-CZ" dirty="0" err="1"/>
              <a:t>Corresponding</a:t>
            </a:r>
            <a:r>
              <a:rPr lang="cs-CZ" dirty="0"/>
              <a:t> </a:t>
            </a:r>
            <a:r>
              <a:rPr lang="cs-CZ" dirty="0" err="1"/>
              <a:t>velocity</a:t>
            </a:r>
            <a:r>
              <a:rPr lang="cs-CZ" dirty="0"/>
              <a:t> </a:t>
            </a:r>
            <a:r>
              <a:rPr lang="cs-CZ" dirty="0" err="1"/>
              <a:t>components</a:t>
            </a:r>
            <a:endParaRPr lang="en-US" dirty="0"/>
          </a:p>
        </p:txBody>
      </p:sp>
      <mc:AlternateContent xmlns:mc="http://schemas.openxmlformats.org/markup-compatibility/2006" xmlns:a14="http://schemas.microsoft.com/office/drawing/2010/main">
        <mc:Choice Requires="a14">
          <p:sp>
            <p:nvSpPr>
              <p:cNvPr id="6" name="TextovéPole 5"/>
              <p:cNvSpPr txBox="1"/>
              <p:nvPr/>
            </p:nvSpPr>
            <p:spPr>
              <a:xfrm>
                <a:off x="827071" y="4410223"/>
                <a:ext cx="4067908" cy="649345"/>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𝑢</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sym typeface="Symbol" panose="05050102010706020507" pitchFamily="18" charset="2"/>
                            </a:rPr>
                            <m:t></m:t>
                          </m:r>
                        </m:num>
                        <m:den>
                          <m:r>
                            <a:rPr lang="en-US" b="0" i="1" smtClean="0">
                              <a:latin typeface="Cambria Math" panose="02040503050406030204" pitchFamily="18" charset="0"/>
                            </a:rPr>
                            <m:t>𝜕</m:t>
                          </m:r>
                          <m:r>
                            <a:rPr lang="en-US" b="0" i="1" smtClean="0">
                              <a:latin typeface="Cambria Math" panose="02040503050406030204" pitchFamily="18" charset="0"/>
                            </a:rPr>
                            <m:t>𝑦</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𝑚</m:t>
                              </m:r>
                            </m:sub>
                          </m:sSub>
                          <m:r>
                            <a:rPr lang="en-US" b="0" i="1" smtClean="0">
                              <a:latin typeface="Cambria Math" panose="02040503050406030204" pitchFamily="18" charset="0"/>
                            </a:rPr>
                            <m:t>𝐻</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sym typeface="Symbol" panose="05050102010706020507" pitchFamily="18" charset="2"/>
                                </a:rPr>
                                <m:t></m:t>
                              </m:r>
                            </m:sub>
                          </m:sSub>
                        </m:den>
                      </m:f>
                      <m:r>
                        <a:rPr lang="en-US" i="1">
                          <a:latin typeface="Cambria Math"/>
                          <a:sym typeface="Symbol"/>
                        </a:rPr>
                        <m:t>(1−</m:t>
                      </m:r>
                      <m:sSup>
                        <m:sSupPr>
                          <m:ctrlPr>
                            <a:rPr lang="en-US" i="1">
                              <a:latin typeface="Cambria Math" panose="02040503050406030204" pitchFamily="18" charset="0"/>
                              <a:sym typeface="Symbol"/>
                            </a:rPr>
                          </m:ctrlPr>
                        </m:sSupPr>
                        <m:e>
                          <m:r>
                            <a:rPr lang="en-US" i="1">
                              <a:latin typeface="Cambria Math"/>
                              <a:sym typeface="Symbol"/>
                            </a:rPr>
                            <m:t>|1−</m:t>
                          </m:r>
                          <m:f>
                            <m:fPr>
                              <m:ctrlPr>
                                <a:rPr lang="en-US" i="1">
                                  <a:latin typeface="Cambria Math" panose="02040503050406030204" pitchFamily="18" charset="0"/>
                                  <a:sym typeface="Symbol"/>
                                </a:rPr>
                              </m:ctrlPr>
                            </m:fPr>
                            <m:num>
                              <m:r>
                                <a:rPr lang="en-US" i="1">
                                  <a:latin typeface="Cambria Math"/>
                                  <a:sym typeface="Symbol"/>
                                </a:rPr>
                                <m:t>2</m:t>
                              </m:r>
                              <m:r>
                                <a:rPr lang="en-US" i="1">
                                  <a:latin typeface="Cambria Math"/>
                                  <a:sym typeface="Symbol"/>
                                </a:rPr>
                                <m:t>𝑦</m:t>
                              </m:r>
                            </m:num>
                            <m:den>
                              <m:sSub>
                                <m:sSubPr>
                                  <m:ctrlPr>
                                    <a:rPr lang="en-US" i="1">
                                      <a:latin typeface="Cambria Math" panose="02040503050406030204" pitchFamily="18" charset="0"/>
                                      <a:sym typeface="Symbol"/>
                                    </a:rPr>
                                  </m:ctrlPr>
                                </m:sSubPr>
                                <m:e>
                                  <m:r>
                                    <a:rPr lang="en-US" i="1">
                                      <a:latin typeface="Cambria Math"/>
                                      <a:sym typeface="Symbol"/>
                                    </a:rPr>
                                    <m:t>𝐻</m:t>
                                  </m:r>
                                </m:e>
                                <m:sub>
                                  <m:r>
                                    <a:rPr lang="en-US" i="1">
                                      <a:latin typeface="Cambria Math"/>
                                      <a:sym typeface="Symbol"/>
                                    </a:rPr>
                                    <m:t></m:t>
                                  </m:r>
                                </m:sub>
                              </m:sSub>
                            </m:den>
                          </m:f>
                          <m:r>
                            <a:rPr lang="en-US" i="1">
                              <a:latin typeface="Cambria Math"/>
                              <a:sym typeface="Symbol"/>
                            </a:rPr>
                            <m:t>|</m:t>
                          </m:r>
                        </m:e>
                        <m:sup>
                          <m:f>
                            <m:fPr>
                              <m:ctrlPr>
                                <a:rPr lang="en-US" i="1">
                                  <a:latin typeface="Cambria Math" panose="02040503050406030204" pitchFamily="18" charset="0"/>
                                  <a:sym typeface="Symbol"/>
                                </a:rPr>
                              </m:ctrlPr>
                            </m:fPr>
                            <m:num>
                              <m:r>
                                <a:rPr lang="en-US" i="1">
                                  <a:latin typeface="Cambria Math"/>
                                  <a:sym typeface="Symbol"/>
                                </a:rPr>
                                <m:t>𝑛</m:t>
                              </m:r>
                              <m:r>
                                <a:rPr lang="en-US" i="1">
                                  <a:latin typeface="Cambria Math"/>
                                  <a:sym typeface="Symbol"/>
                                </a:rPr>
                                <m:t>+1</m:t>
                              </m:r>
                            </m:num>
                            <m:den>
                              <m:r>
                                <a:rPr lang="en-US" i="1">
                                  <a:latin typeface="Cambria Math"/>
                                  <a:sym typeface="Symbol"/>
                                </a:rPr>
                                <m:t>𝑛</m:t>
                              </m:r>
                            </m:den>
                          </m:f>
                        </m:sup>
                      </m:sSup>
                      <m:r>
                        <a:rPr lang="en-US" i="1">
                          <a:latin typeface="Cambria Math"/>
                          <a:sym typeface="Symbol"/>
                        </a:rPr>
                        <m:t>)</m:t>
                      </m:r>
                    </m:oMath>
                  </m:oMathPara>
                </a14:m>
                <a:endParaRPr lang="en-US"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827071" y="4410223"/>
                <a:ext cx="4067908" cy="649345"/>
              </a:xfrm>
              <a:prstGeom prst="rect">
                <a:avLst/>
              </a:prstGeom>
              <a:blipFill rotWithShape="1">
                <a:blip r:embed="rId4"/>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TextovéPole 15"/>
              <p:cNvSpPr txBox="1"/>
              <p:nvPr/>
            </p:nvSpPr>
            <p:spPr>
              <a:xfrm>
                <a:off x="827071" y="5137644"/>
                <a:ext cx="6945363" cy="7743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sym typeface="Symbol" panose="05050102010706020507" pitchFamily="18" charset="2"/>
                            </a:rPr>
                            <m:t></m:t>
                          </m:r>
                        </m:num>
                        <m:den>
                          <m:r>
                            <a:rPr lang="en-US" b="0" i="1" smtClean="0">
                              <a:latin typeface="Cambria Math" panose="02040503050406030204" pitchFamily="18" charset="0"/>
                            </a:rPr>
                            <m:t>𝜕</m:t>
                          </m:r>
                          <m:r>
                            <a:rPr lang="en-US" b="0" i="1" smtClean="0">
                              <a:latin typeface="Cambria Math" panose="02040503050406030204" pitchFamily="18" charset="0"/>
                            </a:rPr>
                            <m:t>𝑥</m:t>
                          </m:r>
                        </m:den>
                      </m:f>
                      <m:r>
                        <a:rPr lang="en-US" b="0" i="1" smtClean="0">
                          <a:latin typeface="Cambria Math" panose="02040503050406030204" pitchFamily="18" charset="0"/>
                        </a:rPr>
                        <m:t>=</m:t>
                      </m:r>
                      <m:r>
                        <a:rPr lang="en-US" b="0" i="1" smtClean="0">
                          <a:latin typeface="Cambria Math"/>
                        </a:rPr>
                        <m:t>−</m:t>
                      </m:r>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𝑚</m:t>
                          </m:r>
                        </m:sub>
                      </m:sSub>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𝐻</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sym typeface="Symbol" panose="05050102010706020507" pitchFamily="18" charset="2"/>
                                        </a:rPr>
                                        <m:t></m:t>
                                      </m:r>
                                    </m:sub>
                                  </m:sSub>
                                </m:den>
                              </m:f>
                            </m:e>
                          </m:d>
                        </m:e>
                        <m:sup>
                          <m:r>
                            <a:rPr lang="en-US" b="0" i="1" smtClean="0">
                              <a:latin typeface="Cambria Math" panose="02040503050406030204" pitchFamily="18" charset="0"/>
                            </a:rPr>
                            <m:t>2</m:t>
                          </m:r>
                        </m:sup>
                      </m:sSup>
                      <m:r>
                        <a:rPr lang="en-US" b="0" i="1" smtClean="0">
                          <a:latin typeface="Cambria Math" panose="02040503050406030204" pitchFamily="18" charset="0"/>
                        </a:rPr>
                        <m:t>(1−</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cs-CZ" b="0" i="1" smtClean="0">
                                  <a:latin typeface="Cambria Math"/>
                                </a:rPr>
                                <m:t>𝐻</m:t>
                              </m:r>
                            </m:e>
                            <m:sub>
                              <m:r>
                                <a:rPr lang="en-US" b="0" i="1" smtClean="0">
                                  <a:latin typeface="Cambria Math"/>
                                  <a:sym typeface="Symbol"/>
                                </a:rPr>
                                <m:t></m:t>
                              </m:r>
                            </m:sub>
                          </m:sSub>
                        </m:num>
                        <m:den>
                          <m:r>
                            <a:rPr lang="cs-CZ" b="0" i="1" smtClean="0">
                              <a:latin typeface="Cambria Math"/>
                            </a:rPr>
                            <m:t>𝐻</m:t>
                          </m:r>
                        </m:den>
                      </m:f>
                      <m:r>
                        <a:rPr lang="en-US" b="0" i="1" smtClean="0">
                          <a:latin typeface="Cambria Math" panose="02040503050406030204" pitchFamily="18" charset="0"/>
                          <a:sym typeface="Symbol" panose="05050102010706020507" pitchFamily="18" charset="2"/>
                        </a:rPr>
                        <m:t>)</m:t>
                      </m:r>
                      <m:f>
                        <m:fPr>
                          <m:ctrlPr>
                            <a:rPr lang="en-US" b="0" i="1" smtClean="0">
                              <a:latin typeface="Cambria Math" panose="02040503050406030204" pitchFamily="18" charset="0"/>
                              <a:sym typeface="Symbol" panose="05050102010706020507" pitchFamily="18" charset="2"/>
                            </a:rPr>
                          </m:ctrlPr>
                        </m:fPr>
                        <m:num>
                          <m:r>
                            <a:rPr lang="en-US" b="0" i="1" smtClean="0">
                              <a:latin typeface="Cambria Math" panose="02040503050406030204" pitchFamily="18" charset="0"/>
                              <a:sym typeface="Symbol" panose="05050102010706020507" pitchFamily="18" charset="2"/>
                            </a:rPr>
                            <m:t>𝑦</m:t>
                          </m:r>
                        </m:num>
                        <m:den>
                          <m:sSub>
                            <m:sSubPr>
                              <m:ctrlPr>
                                <a:rPr lang="en-US" b="0" i="1" smtClean="0">
                                  <a:latin typeface="Cambria Math" panose="02040503050406030204" pitchFamily="18" charset="0"/>
                                  <a:sym typeface="Symbol" panose="05050102010706020507" pitchFamily="18" charset="2"/>
                                </a:rPr>
                              </m:ctrlPr>
                            </m:sSubPr>
                            <m:e>
                              <m:r>
                                <a:rPr lang="en-US" b="0" i="1" smtClean="0">
                                  <a:latin typeface="Cambria Math" panose="02040503050406030204" pitchFamily="18" charset="0"/>
                                  <a:sym typeface="Symbol" panose="05050102010706020507" pitchFamily="18" charset="2"/>
                                </a:rPr>
                                <m:t>𝐿</m:t>
                              </m:r>
                            </m:e>
                            <m:sub>
                              <m:r>
                                <a:rPr lang="en-US" b="0" i="1" smtClean="0">
                                  <a:latin typeface="Cambria Math" panose="02040503050406030204" pitchFamily="18" charset="0"/>
                                  <a:sym typeface="Symbol" panose="05050102010706020507" pitchFamily="18" charset="2"/>
                                </a:rPr>
                                <m:t>𝑘</m:t>
                              </m:r>
                            </m:sub>
                          </m:sSub>
                        </m:den>
                      </m:f>
                      <m:r>
                        <a:rPr lang="en-US" b="0" i="1" smtClean="0">
                          <a:latin typeface="Cambria Math"/>
                          <a:sym typeface="Symbol" panose="05050102010706020507" pitchFamily="18" charset="2"/>
                        </a:rPr>
                        <m:t>(1−</m:t>
                      </m:r>
                      <m:r>
                        <a:rPr lang="en-US" b="0" i="1" smtClean="0">
                          <a:latin typeface="Cambria Math"/>
                          <a:sym typeface="Symbol"/>
                        </a:rPr>
                        <m:t>)</m:t>
                      </m:r>
                      <m:r>
                        <a:rPr lang="en-US" i="1">
                          <a:latin typeface="Cambria Math"/>
                          <a:sym typeface="Symbol"/>
                        </a:rPr>
                        <m:t>(1−</m:t>
                      </m:r>
                      <m:sSup>
                        <m:sSupPr>
                          <m:ctrlPr>
                            <a:rPr lang="en-US" i="1">
                              <a:latin typeface="Cambria Math" panose="02040503050406030204" pitchFamily="18" charset="0"/>
                              <a:sym typeface="Symbol"/>
                            </a:rPr>
                          </m:ctrlPr>
                        </m:sSupPr>
                        <m:e>
                          <m:r>
                            <a:rPr lang="en-US" i="1">
                              <a:latin typeface="Cambria Math"/>
                              <a:sym typeface="Symbol"/>
                            </a:rPr>
                            <m:t>|1−</m:t>
                          </m:r>
                          <m:f>
                            <m:fPr>
                              <m:ctrlPr>
                                <a:rPr lang="en-US" i="1">
                                  <a:latin typeface="Cambria Math" panose="02040503050406030204" pitchFamily="18" charset="0"/>
                                  <a:sym typeface="Symbol"/>
                                </a:rPr>
                              </m:ctrlPr>
                            </m:fPr>
                            <m:num>
                              <m:r>
                                <a:rPr lang="en-US" i="1">
                                  <a:latin typeface="Cambria Math"/>
                                  <a:sym typeface="Symbol"/>
                                </a:rPr>
                                <m:t>2</m:t>
                              </m:r>
                              <m:r>
                                <a:rPr lang="en-US" i="1">
                                  <a:latin typeface="Cambria Math"/>
                                  <a:sym typeface="Symbol"/>
                                </a:rPr>
                                <m:t>𝑦</m:t>
                              </m:r>
                            </m:num>
                            <m:den>
                              <m:sSub>
                                <m:sSubPr>
                                  <m:ctrlPr>
                                    <a:rPr lang="en-US" i="1">
                                      <a:latin typeface="Cambria Math" panose="02040503050406030204" pitchFamily="18" charset="0"/>
                                      <a:sym typeface="Symbol"/>
                                    </a:rPr>
                                  </m:ctrlPr>
                                </m:sSubPr>
                                <m:e>
                                  <m:r>
                                    <a:rPr lang="en-US" i="1">
                                      <a:latin typeface="Cambria Math"/>
                                      <a:sym typeface="Symbol"/>
                                    </a:rPr>
                                    <m:t>𝐻</m:t>
                                  </m:r>
                                </m:e>
                                <m:sub>
                                  <m:r>
                                    <a:rPr lang="en-US" i="1">
                                      <a:latin typeface="Cambria Math"/>
                                      <a:sym typeface="Symbol"/>
                                    </a:rPr>
                                    <m:t></m:t>
                                  </m:r>
                                </m:sub>
                              </m:sSub>
                            </m:den>
                          </m:f>
                          <m:r>
                            <a:rPr lang="en-US" i="1">
                              <a:latin typeface="Cambria Math"/>
                              <a:sym typeface="Symbol"/>
                            </a:rPr>
                            <m:t>|</m:t>
                          </m:r>
                        </m:e>
                        <m:sup>
                          <m:f>
                            <m:fPr>
                              <m:ctrlPr>
                                <a:rPr lang="en-US" i="1">
                                  <a:latin typeface="Cambria Math" panose="02040503050406030204" pitchFamily="18" charset="0"/>
                                  <a:sym typeface="Symbol"/>
                                </a:rPr>
                              </m:ctrlPr>
                            </m:fPr>
                            <m:num>
                              <m:r>
                                <a:rPr lang="en-US" i="1">
                                  <a:latin typeface="Cambria Math"/>
                                  <a:sym typeface="Symbol"/>
                                </a:rPr>
                                <m:t>𝑛</m:t>
                              </m:r>
                              <m:r>
                                <a:rPr lang="en-US" i="1">
                                  <a:latin typeface="Cambria Math"/>
                                  <a:sym typeface="Symbol"/>
                                </a:rPr>
                                <m:t>+1</m:t>
                              </m:r>
                            </m:num>
                            <m:den>
                              <m:r>
                                <a:rPr lang="en-US" i="1">
                                  <a:latin typeface="Cambria Math"/>
                                  <a:sym typeface="Symbol"/>
                                </a:rPr>
                                <m:t>𝑛</m:t>
                              </m:r>
                            </m:den>
                          </m:f>
                        </m:sup>
                      </m:sSup>
                      <m:r>
                        <a:rPr lang="en-US" b="0" i="1" smtClean="0">
                          <a:latin typeface="Cambria Math" panose="02040503050406030204" pitchFamily="18" charset="0"/>
                          <a:sym typeface="Symbol"/>
                        </a:rPr>
                        <m:t>)</m:t>
                      </m:r>
                    </m:oMath>
                  </m:oMathPara>
                </a14:m>
                <a:endParaRPr lang="en-US" dirty="0"/>
              </a:p>
            </p:txBody>
          </p:sp>
        </mc:Choice>
        <mc:Fallback xmlns="">
          <p:sp>
            <p:nvSpPr>
              <p:cNvPr id="16" name="TextovéPole 15"/>
              <p:cNvSpPr txBox="1">
                <a:spLocks noRot="1" noChangeAspect="1" noMove="1" noResize="1" noEditPoints="1" noAdjustHandles="1" noChangeArrowheads="1" noChangeShapeType="1" noTextEdit="1"/>
              </p:cNvSpPr>
              <p:nvPr/>
            </p:nvSpPr>
            <p:spPr>
              <a:xfrm>
                <a:off x="827071" y="5137644"/>
                <a:ext cx="6945363" cy="774315"/>
              </a:xfrm>
              <a:prstGeom prst="rect">
                <a:avLst/>
              </a:prstGeom>
              <a:blipFill rotWithShape="1">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 name="TextovéPole 1"/>
              <p:cNvSpPr txBox="1"/>
              <p:nvPr/>
            </p:nvSpPr>
            <p:spPr>
              <a:xfrm>
                <a:off x="6096000" y="1493822"/>
                <a:ext cx="3361369" cy="7167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cs-CZ" i="1" smtClean="0">
                              <a:latin typeface="Cambria Math" panose="02040503050406030204" pitchFamily="18" charset="0"/>
                            </a:rPr>
                          </m:ctrlPr>
                        </m:fPr>
                        <m:num>
                          <m:r>
                            <a:rPr lang="cs-CZ" i="1" smtClean="0">
                              <a:latin typeface="Cambria Math"/>
                            </a:rPr>
                            <m:t>𝜕</m:t>
                          </m:r>
                          <m:sSub>
                            <m:sSubPr>
                              <m:ctrlPr>
                                <a:rPr lang="cs-CZ" i="1" smtClean="0">
                                  <a:latin typeface="Cambria Math" panose="02040503050406030204" pitchFamily="18" charset="0"/>
                                </a:rPr>
                              </m:ctrlPr>
                            </m:sSubPr>
                            <m:e>
                              <m:r>
                                <a:rPr lang="en-US" b="0" i="1" smtClean="0">
                                  <a:latin typeface="Cambria Math"/>
                                </a:rPr>
                                <m:t>𝐻</m:t>
                              </m:r>
                            </m:e>
                            <m:sub>
                              <m:r>
                                <a:rPr lang="cs-CZ" i="1" smtClean="0">
                                  <a:latin typeface="Cambria Math"/>
                                  <a:sym typeface="Symbol"/>
                                </a:rPr>
                                <m:t></m:t>
                              </m:r>
                            </m:sub>
                          </m:sSub>
                        </m:num>
                        <m:den>
                          <m:r>
                            <a:rPr lang="cs-CZ" i="1" smtClean="0">
                              <a:latin typeface="Cambria Math"/>
                            </a:rPr>
                            <m:t>𝜕</m:t>
                          </m:r>
                          <m:r>
                            <a:rPr lang="cs-CZ" i="1" smtClean="0">
                              <a:latin typeface="Cambria Math"/>
                            </a:rPr>
                            <m:t>𝑥</m:t>
                          </m:r>
                        </m:den>
                      </m:f>
                      <m:r>
                        <a:rPr lang="en-US" b="0" i="1" smtClean="0">
                          <a:latin typeface="Cambria Math"/>
                        </a:rPr>
                        <m:t>=2</m:t>
                      </m:r>
                      <m:r>
                        <a:rPr lang="en-US" b="0" i="1" smtClean="0">
                          <a:latin typeface="Cambria Math"/>
                        </a:rPr>
                        <m:t>𝐻</m:t>
                      </m:r>
                      <m:sSup>
                        <m:sSupPr>
                          <m:ctrlPr>
                            <a:rPr lang="en-US" b="0" i="1" smtClean="0">
                              <a:latin typeface="Cambria Math" panose="02040503050406030204" pitchFamily="18" charset="0"/>
                            </a:rPr>
                          </m:ctrlPr>
                        </m:sSupPr>
                        <m:e>
                          <m:r>
                            <a:rPr lang="en-US" b="0" i="1" smtClean="0">
                              <a:latin typeface="Cambria Math"/>
                              <a:sym typeface="Symbol"/>
                            </a:rPr>
                            <m:t></m:t>
                          </m:r>
                        </m:e>
                        <m:sup>
                          <m:r>
                            <a:rPr lang="en-US" b="0" i="1" smtClean="0">
                              <a:latin typeface="Cambria Math"/>
                            </a:rPr>
                            <m:t>2</m:t>
                          </m:r>
                        </m:sup>
                      </m:sSup>
                      <m:r>
                        <a:rPr lang="en-US" b="0" i="1" smtClean="0">
                          <a:latin typeface="Cambria Math"/>
                        </a:rPr>
                        <m:t>(1−</m:t>
                      </m:r>
                      <m:r>
                        <a:rPr lang="en-US" b="0" i="1" smtClean="0">
                          <a:latin typeface="Cambria Math"/>
                          <a:sym typeface="Symbol"/>
                        </a:rPr>
                        <m:t>)(−1)</m:t>
                      </m:r>
                      <m:f>
                        <m:fPr>
                          <m:ctrlPr>
                            <a:rPr lang="en-US" b="0" i="1" smtClean="0">
                              <a:latin typeface="Cambria Math" panose="02040503050406030204" pitchFamily="18" charset="0"/>
                              <a:sym typeface="Symbol"/>
                            </a:rPr>
                          </m:ctrlPr>
                        </m:fPr>
                        <m:num>
                          <m:sSub>
                            <m:sSubPr>
                              <m:ctrlPr>
                                <a:rPr lang="en-US" b="0" i="1" smtClean="0">
                                  <a:latin typeface="Cambria Math" panose="02040503050406030204" pitchFamily="18" charset="0"/>
                                  <a:sym typeface="Symbol"/>
                                </a:rPr>
                              </m:ctrlPr>
                            </m:sSubPr>
                            <m:e>
                              <m:r>
                                <a:rPr lang="en-US" b="0" i="1" smtClean="0">
                                  <a:latin typeface="Cambria Math"/>
                                  <a:sym typeface="Symbol"/>
                                </a:rPr>
                                <m:t>𝐸</m:t>
                              </m:r>
                            </m:e>
                            <m:sub>
                              <m:r>
                                <a:rPr lang="en-US" b="0" i="1" smtClean="0">
                                  <a:latin typeface="Cambria Math"/>
                                  <a:sym typeface="Symbol"/>
                                </a:rPr>
                                <m:t></m:t>
                              </m:r>
                            </m:sub>
                          </m:sSub>
                        </m:num>
                        <m:den>
                          <m:sSub>
                            <m:sSubPr>
                              <m:ctrlPr>
                                <a:rPr lang="en-US" b="0" i="1" smtClean="0">
                                  <a:latin typeface="Cambria Math" panose="02040503050406030204" pitchFamily="18" charset="0"/>
                                  <a:sym typeface="Symbol"/>
                                </a:rPr>
                              </m:ctrlPr>
                            </m:sSubPr>
                            <m:e>
                              <m:r>
                                <a:rPr lang="en-US" b="0" i="1" smtClean="0">
                                  <a:latin typeface="Cambria Math"/>
                                  <a:sym typeface="Symbol"/>
                                </a:rPr>
                                <m:t>𝐿</m:t>
                              </m:r>
                            </m:e>
                            <m:sub>
                              <m:r>
                                <a:rPr lang="en-US" b="0" i="1" smtClean="0">
                                  <a:latin typeface="Cambria Math"/>
                                  <a:sym typeface="Symbol"/>
                                </a:rPr>
                                <m:t>𝑘</m:t>
                              </m:r>
                            </m:sub>
                          </m:sSub>
                        </m:den>
                      </m:f>
                    </m:oMath>
                  </m:oMathPara>
                </a14:m>
                <a:endParaRPr lang="cs-CZ" dirty="0"/>
              </a:p>
            </p:txBody>
          </p:sp>
        </mc:Choice>
        <mc:Fallback xmlns="">
          <p:sp>
            <p:nvSpPr>
              <p:cNvPr id="2" name="TextovéPole 1"/>
              <p:cNvSpPr txBox="1">
                <a:spLocks noRot="1" noChangeAspect="1" noMove="1" noResize="1" noEditPoints="1" noAdjustHandles="1" noChangeArrowheads="1" noChangeShapeType="1" noTextEdit="1"/>
              </p:cNvSpPr>
              <p:nvPr/>
            </p:nvSpPr>
            <p:spPr>
              <a:xfrm>
                <a:off x="6096000" y="1493822"/>
                <a:ext cx="3361369" cy="716799"/>
              </a:xfrm>
              <a:prstGeom prst="rect">
                <a:avLst/>
              </a:prstGeom>
              <a:blipFill rotWithShape="1">
                <a:blip r:embed="rId6"/>
                <a:stretch>
                  <a:fillRect/>
                </a:stretch>
              </a:blipFill>
            </p:spPr>
            <p:txBody>
              <a:bodyPr/>
              <a:lstStyle/>
              <a:p>
                <a:r>
                  <a:rPr lang="cs-CZ">
                    <a:noFill/>
                  </a:rPr>
                  <a:t> </a:t>
                </a:r>
              </a:p>
            </p:txBody>
          </p:sp>
        </mc:Fallback>
      </mc:AlternateContent>
      <p:sp>
        <p:nvSpPr>
          <p:cNvPr id="3" name="Zástupný symbol pro číslo snímku 2"/>
          <p:cNvSpPr>
            <a:spLocks noGrp="1"/>
          </p:cNvSpPr>
          <p:nvPr>
            <p:ph type="sldNum" sz="quarter" idx="12"/>
          </p:nvPr>
        </p:nvSpPr>
        <p:spPr/>
        <p:txBody>
          <a:bodyPr/>
          <a:lstStyle/>
          <a:p>
            <a:pPr>
              <a:defRPr/>
            </a:pPr>
            <a:fld id="{B5B76BE2-068B-4195-97D5-A58FFC9B4249}" type="slidenum">
              <a:rPr lang="en-US" smtClean="0"/>
              <a:pPr>
                <a:defRPr/>
              </a:pPr>
              <a:t>24</a:t>
            </a:fld>
            <a:endParaRPr lang="en-US"/>
          </a:p>
        </p:txBody>
      </p:sp>
      <p:sp>
        <p:nvSpPr>
          <p:cNvPr id="13" name="TextovéPole 12"/>
          <p:cNvSpPr txBox="1"/>
          <p:nvPr/>
        </p:nvSpPr>
        <p:spPr>
          <a:xfrm>
            <a:off x="10391174" y="52090"/>
            <a:ext cx="1712753" cy="307777"/>
          </a:xfrm>
          <a:prstGeom prst="rect">
            <a:avLst/>
          </a:prstGeom>
          <a:solidFill>
            <a:schemeClr val="bg1"/>
          </a:solidFill>
          <a:ln w="28575">
            <a:solidFill>
              <a:srgbClr val="FF0000"/>
            </a:solidFill>
          </a:ln>
        </p:spPr>
        <p:txBody>
          <a:bodyPr wrap="square" rtlCol="0">
            <a:spAutoFit/>
          </a:bodyPr>
          <a:lstStyle/>
          <a:p>
            <a:r>
              <a:rPr lang="cs-CZ" sz="1400" dirty="0" smtClean="0"/>
              <a:t>Kontroloval: </a:t>
            </a:r>
            <a:r>
              <a:rPr lang="cs-CZ" sz="1400" dirty="0" err="1" smtClean="0"/>
              <a:t>zitny</a:t>
            </a:r>
            <a:endParaRPr lang="cs-CZ" sz="1400" dirty="0"/>
          </a:p>
        </p:txBody>
      </p:sp>
      <mc:AlternateContent xmlns:mc="http://schemas.openxmlformats.org/markup-compatibility/2006" xmlns:a14="http://schemas.microsoft.com/office/drawing/2010/main">
        <mc:Choice Requires="a14">
          <p:sp>
            <p:nvSpPr>
              <p:cNvPr id="14" name="TextovéPole 13"/>
              <p:cNvSpPr txBox="1"/>
              <p:nvPr/>
            </p:nvSpPr>
            <p:spPr>
              <a:xfrm>
                <a:off x="5066775" y="3517439"/>
                <a:ext cx="6215483" cy="61549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i="1" smtClean="0">
                          <a:latin typeface="Cambria Math"/>
                          <a:sym typeface="Symbol"/>
                        </a:rPr>
                        <m:t></m:t>
                      </m:r>
                      <m:d>
                        <m:dPr>
                          <m:ctrlPr>
                            <a:rPr lang="en-US" b="0" i="1" smtClean="0">
                              <a:latin typeface="Cambria Math" panose="02040503050406030204" pitchFamily="18" charset="0"/>
                              <a:sym typeface="Symbol"/>
                            </a:rPr>
                          </m:ctrlPr>
                        </m:dPr>
                        <m:e>
                          <m:r>
                            <a:rPr lang="en-US" b="0" i="1" smtClean="0">
                              <a:latin typeface="Cambria Math" panose="02040503050406030204" pitchFamily="18" charset="0"/>
                              <a:sym typeface="Symbol" panose="05050102010706020507" pitchFamily="18" charset="2"/>
                            </a:rPr>
                            <m:t></m:t>
                          </m:r>
                        </m:e>
                      </m:d>
                      <m:r>
                        <a:rPr lang="en-US" b="0" i="1" smtClean="0">
                          <a:latin typeface="Cambria Math"/>
                          <a:sym typeface="Symbol"/>
                        </a:rPr>
                        <m:t>=</m:t>
                      </m:r>
                      <m:sSub>
                        <m:sSubPr>
                          <m:ctrlPr>
                            <a:rPr lang="en-US" b="0" i="1" smtClean="0">
                              <a:latin typeface="Cambria Math" panose="02040503050406030204" pitchFamily="18" charset="0"/>
                              <a:sym typeface="Symbol"/>
                            </a:rPr>
                          </m:ctrlPr>
                        </m:sSubPr>
                        <m:e>
                          <m:r>
                            <a:rPr lang="en-US" b="0" i="1" smtClean="0">
                              <a:latin typeface="Cambria Math"/>
                              <a:sym typeface="Symbol"/>
                            </a:rPr>
                            <m:t>𝑢</m:t>
                          </m:r>
                        </m:e>
                        <m:sub>
                          <m:r>
                            <a:rPr lang="en-US" b="0" i="1" smtClean="0">
                              <a:latin typeface="Cambria Math"/>
                              <a:sym typeface="Symbol"/>
                            </a:rPr>
                            <m:t>𝑚</m:t>
                          </m:r>
                        </m:sub>
                      </m:sSub>
                      <m:f>
                        <m:fPr>
                          <m:ctrlPr>
                            <a:rPr lang="en-US" b="0" i="1" smtClean="0">
                              <a:latin typeface="Cambria Math" panose="02040503050406030204" pitchFamily="18" charset="0"/>
                              <a:sym typeface="Symbol"/>
                            </a:rPr>
                          </m:ctrlPr>
                        </m:fPr>
                        <m:num>
                          <m:r>
                            <a:rPr lang="en-US" b="0" i="1" smtClean="0">
                              <a:latin typeface="Cambria Math"/>
                              <a:sym typeface="Symbol"/>
                            </a:rPr>
                            <m:t>𝐻</m:t>
                          </m:r>
                        </m:num>
                        <m:den>
                          <m:r>
                            <a:rPr lang="en-US" b="0" i="1" smtClean="0">
                              <a:latin typeface="Cambria Math"/>
                              <a:sym typeface="Symbol"/>
                            </a:rPr>
                            <m:t>2</m:t>
                          </m:r>
                        </m:den>
                      </m:f>
                      <m:r>
                        <a:rPr lang="en-US" b="0" i="1" smtClean="0">
                          <a:latin typeface="Cambria Math"/>
                          <a:sym typeface="Symbol"/>
                        </a:rPr>
                        <m:t>(</m:t>
                      </m:r>
                      <m:r>
                        <a:rPr lang="en-US" b="0" i="1" smtClean="0">
                          <a:latin typeface="Cambria Math" panose="02040503050406030204" pitchFamily="18" charset="0"/>
                          <a:sym typeface="Symbol"/>
                        </a:rPr>
                        <m:t>2</m:t>
                      </m:r>
                      <m:r>
                        <a:rPr lang="en-US" b="0" i="1" smtClean="0">
                          <a:latin typeface="Cambria Math" panose="02040503050406030204" pitchFamily="18" charset="0"/>
                          <a:sym typeface="Symbol" panose="05050102010706020507" pitchFamily="18" charset="2"/>
                        </a:rPr>
                        <m:t></m:t>
                      </m:r>
                      <m:r>
                        <a:rPr lang="en-US" b="0" i="1" smtClean="0">
                          <a:latin typeface="Cambria Math"/>
                          <a:sym typeface="Symbol"/>
                        </a:rPr>
                        <m:t>−</m:t>
                      </m:r>
                      <m:f>
                        <m:fPr>
                          <m:ctrlPr>
                            <a:rPr lang="en-US" b="0" i="1" smtClean="0">
                              <a:latin typeface="Cambria Math" panose="02040503050406030204" pitchFamily="18" charset="0"/>
                              <a:sym typeface="Symbol"/>
                            </a:rPr>
                          </m:ctrlPr>
                        </m:fPr>
                        <m:num>
                          <m:r>
                            <a:rPr lang="en-US" b="0" i="1" smtClean="0">
                              <a:latin typeface="Cambria Math"/>
                              <a:sym typeface="Symbol"/>
                            </a:rPr>
                            <m:t>𝑛</m:t>
                          </m:r>
                        </m:num>
                        <m:den>
                          <m:r>
                            <a:rPr lang="en-US" b="0" i="1" smtClean="0">
                              <a:latin typeface="Cambria Math"/>
                              <a:sym typeface="Symbol"/>
                            </a:rPr>
                            <m:t>2</m:t>
                          </m:r>
                          <m:r>
                            <a:rPr lang="en-US" b="0" i="1" smtClean="0">
                              <a:latin typeface="Cambria Math"/>
                              <a:sym typeface="Symbol"/>
                            </a:rPr>
                            <m:t>𝑛</m:t>
                          </m:r>
                          <m:r>
                            <a:rPr lang="en-US" b="0" i="1" smtClean="0">
                              <a:latin typeface="Cambria Math"/>
                              <a:sym typeface="Symbol"/>
                            </a:rPr>
                            <m:t>+1</m:t>
                          </m:r>
                        </m:den>
                      </m:f>
                      <m:r>
                        <a:rPr lang="en-US" i="1">
                          <a:latin typeface="Cambria Math"/>
                          <a:sym typeface="Symbol"/>
                        </a:rPr>
                        <m:t>(1−</m:t>
                      </m:r>
                      <m:r>
                        <a:rPr lang="en-US" b="0" i="1" smtClean="0">
                          <a:latin typeface="Cambria Math"/>
                          <a:sym typeface="Symbol"/>
                        </a:rPr>
                        <m:t>𝑠𝑖𝑔𝑛</m:t>
                      </m:r>
                      <m:r>
                        <a:rPr lang="en-US" b="0" i="1" smtClean="0">
                          <a:latin typeface="Cambria Math"/>
                          <a:sym typeface="Symbol"/>
                        </a:rPr>
                        <m:t>(1−2)</m:t>
                      </m:r>
                      <m:sSup>
                        <m:sSupPr>
                          <m:ctrlPr>
                            <a:rPr lang="en-US" i="1">
                              <a:latin typeface="Cambria Math" panose="02040503050406030204" pitchFamily="18" charset="0"/>
                              <a:sym typeface="Symbol"/>
                            </a:rPr>
                          </m:ctrlPr>
                        </m:sSupPr>
                        <m:e>
                          <m:r>
                            <a:rPr lang="en-US" i="1">
                              <a:latin typeface="Cambria Math"/>
                              <a:sym typeface="Symbol"/>
                            </a:rPr>
                            <m:t>|1−</m:t>
                          </m:r>
                          <m:r>
                            <a:rPr lang="en-US" i="1">
                              <a:latin typeface="Cambria Math" panose="02040503050406030204" pitchFamily="18" charset="0"/>
                              <a:sym typeface="Symbol"/>
                            </a:rPr>
                            <m:t>2</m:t>
                          </m:r>
                          <m:r>
                            <a:rPr lang="en-US" i="1">
                              <a:latin typeface="Cambria Math" panose="02040503050406030204" pitchFamily="18" charset="0"/>
                              <a:sym typeface="Symbol" panose="05050102010706020507" pitchFamily="18" charset="2"/>
                            </a:rPr>
                            <m:t></m:t>
                          </m:r>
                          <m:r>
                            <a:rPr lang="en-US" i="1">
                              <a:latin typeface="Cambria Math"/>
                              <a:sym typeface="Symbol"/>
                            </a:rPr>
                            <m:t>|</m:t>
                          </m:r>
                        </m:e>
                        <m:sup>
                          <m:f>
                            <m:fPr>
                              <m:ctrlPr>
                                <a:rPr lang="en-US" i="1">
                                  <a:latin typeface="Cambria Math" panose="02040503050406030204" pitchFamily="18" charset="0"/>
                                  <a:sym typeface="Symbol"/>
                                </a:rPr>
                              </m:ctrlPr>
                            </m:fPr>
                            <m:num>
                              <m:r>
                                <a:rPr lang="en-US" i="1">
                                  <a:latin typeface="Cambria Math"/>
                                  <a:sym typeface="Symbol"/>
                                </a:rPr>
                                <m:t>2</m:t>
                              </m:r>
                              <m:r>
                                <a:rPr lang="en-US" i="1">
                                  <a:latin typeface="Cambria Math"/>
                                  <a:sym typeface="Symbol"/>
                                </a:rPr>
                                <m:t>𝑛</m:t>
                              </m:r>
                              <m:r>
                                <a:rPr lang="en-US" i="1">
                                  <a:latin typeface="Cambria Math"/>
                                  <a:sym typeface="Symbol"/>
                                </a:rPr>
                                <m:t>+1</m:t>
                              </m:r>
                            </m:num>
                            <m:den>
                              <m:r>
                                <a:rPr lang="en-US" i="1">
                                  <a:latin typeface="Cambria Math"/>
                                  <a:sym typeface="Symbol"/>
                                </a:rPr>
                                <m:t>𝑛</m:t>
                              </m:r>
                            </m:den>
                          </m:f>
                        </m:sup>
                      </m:sSup>
                      <m:r>
                        <a:rPr lang="en-US" b="0" i="1" smtClean="0">
                          <a:latin typeface="Cambria Math"/>
                          <a:sym typeface="Symbol"/>
                        </a:rPr>
                        <m:t>))</m:t>
                      </m:r>
                    </m:oMath>
                  </m:oMathPara>
                </a14:m>
                <a:endParaRPr lang="cs-CZ" dirty="0"/>
              </a:p>
            </p:txBody>
          </p:sp>
        </mc:Choice>
        <mc:Fallback xmlns="">
          <p:sp>
            <p:nvSpPr>
              <p:cNvPr id="14" name="TextovéPole 13"/>
              <p:cNvSpPr txBox="1">
                <a:spLocks noRot="1" noChangeAspect="1" noMove="1" noResize="1" noEditPoints="1" noAdjustHandles="1" noChangeArrowheads="1" noChangeShapeType="1" noTextEdit="1"/>
              </p:cNvSpPr>
              <p:nvPr/>
            </p:nvSpPr>
            <p:spPr>
              <a:xfrm>
                <a:off x="5066775" y="3517439"/>
                <a:ext cx="6215483" cy="615490"/>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78635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a:t>
            </a:r>
            <a:r>
              <a:rPr lang="en-US" sz="2400" b="1" dirty="0">
                <a:sym typeface="Symbol" pitchFamily="18" charset="2"/>
              </a:rPr>
              <a:t>Initial conditions </a:t>
            </a:r>
            <a:r>
              <a:rPr lang="en-US" sz="2400" b="1" dirty="0" smtClean="0">
                <a:sym typeface="Symbol" pitchFamily="18" charset="2"/>
              </a:rPr>
              <a:t>– vorticity (</a:t>
            </a:r>
            <a:r>
              <a:rPr lang="cs-CZ" sz="2400" b="1" dirty="0" err="1">
                <a:sym typeface="Symbol" pitchFamily="18" charset="2"/>
              </a:rPr>
              <a:t>for</a:t>
            </a:r>
            <a:r>
              <a:rPr lang="cs-CZ" sz="2400" b="1" dirty="0">
                <a:sym typeface="Symbol" pitchFamily="18" charset="2"/>
              </a:rPr>
              <a:t> </a:t>
            </a:r>
            <a:r>
              <a:rPr lang="en-US" sz="2400" b="1" dirty="0">
                <a:sym typeface="Symbol" pitchFamily="18" charset="2"/>
              </a:rPr>
              <a:t>a power</a:t>
            </a:r>
            <a:r>
              <a:rPr lang="cs-CZ" sz="2400" b="1" dirty="0">
                <a:sym typeface="Symbol" pitchFamily="18" charset="2"/>
              </a:rPr>
              <a:t> </a:t>
            </a:r>
            <a:r>
              <a:rPr lang="cs-CZ" sz="2400" b="1" dirty="0" err="1">
                <a:sym typeface="Symbol" pitchFamily="18" charset="2"/>
              </a:rPr>
              <a:t>law</a:t>
            </a:r>
            <a:r>
              <a:rPr lang="en-US" sz="2400" b="1" dirty="0">
                <a:sym typeface="Symbol" pitchFamily="18" charset="2"/>
              </a:rPr>
              <a:t> fluid)</a:t>
            </a:r>
            <a:endParaRPr lang="cs-CZ" sz="2400" b="1" dirty="0">
              <a:sym typeface="Symbol" pitchFamily="18" charset="2"/>
            </a:endParaRPr>
          </a:p>
        </p:txBody>
      </p:sp>
      <mc:AlternateContent xmlns:mc="http://schemas.openxmlformats.org/markup-compatibility/2006" xmlns:a14="http://schemas.microsoft.com/office/drawing/2010/main">
        <mc:Choice Requires="a14">
          <p:sp>
            <p:nvSpPr>
              <p:cNvPr id="29" name="TextovéPole 28"/>
              <p:cNvSpPr txBox="1"/>
              <p:nvPr/>
            </p:nvSpPr>
            <p:spPr>
              <a:xfrm>
                <a:off x="6195780" y="835385"/>
                <a:ext cx="5397888" cy="506870"/>
              </a:xfrm>
              <a:prstGeom prst="rect">
                <a:avLst/>
              </a:prstGeom>
              <a:solidFill>
                <a:schemeClr val="bg1"/>
              </a:solid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𝐻</m:t>
                      </m:r>
                      <m:r>
                        <a:rPr lang="cs-CZ" b="0" i="1" baseline="-25000" smtClean="0">
                          <a:latin typeface="Cambria Math" panose="02040503050406030204" pitchFamily="18" charset="0"/>
                          <a:sym typeface="Symbol" panose="05050102010706020507" pitchFamily="18" charset="2"/>
                        </a:rPr>
                        <m:t></m:t>
                      </m:r>
                      <m:r>
                        <a:rPr lang="en-US" b="0" i="1" smtClean="0">
                          <a:latin typeface="Cambria Math"/>
                        </a:rPr>
                        <m:t>=</m:t>
                      </m:r>
                      <m:r>
                        <a:rPr lang="cs-CZ" b="0" i="1" smtClean="0">
                          <a:latin typeface="Cambria Math"/>
                        </a:rPr>
                        <m:t>𝐻</m:t>
                      </m:r>
                      <m:d>
                        <m:dPr>
                          <m:ctrlPr>
                            <a:rPr lang="en-US" b="0" i="1" smtClean="0">
                              <a:latin typeface="Cambria Math" panose="02040503050406030204" pitchFamily="18" charset="0"/>
                            </a:rPr>
                          </m:ctrlPr>
                        </m:dPr>
                        <m:e>
                          <m:r>
                            <a:rPr lang="en-US" b="0" i="1" smtClean="0">
                              <a:latin typeface="Cambria Math"/>
                            </a:rPr>
                            <m:t>1−</m:t>
                          </m:r>
                          <m:d>
                            <m:dPr>
                              <m:ctrlPr>
                                <a:rPr lang="en-US" b="0" i="1" smtClean="0">
                                  <a:latin typeface="Cambria Math" panose="02040503050406030204" pitchFamily="18" charset="0"/>
                                </a:rPr>
                              </m:ctrlPr>
                            </m:dPr>
                            <m:e>
                              <m:r>
                                <a:rPr lang="en-US" b="0" i="1" smtClean="0">
                                  <a:latin typeface="Cambria Math"/>
                                </a:rPr>
                                <m:t>1−</m:t>
                              </m:r>
                              <m:r>
                                <a:rPr lang="en-US" b="0" i="1" smtClean="0">
                                  <a:latin typeface="Cambria Math"/>
                                  <a:sym typeface="Symbol"/>
                                </a:rPr>
                                <m:t></m:t>
                              </m:r>
                            </m:e>
                          </m:d>
                          <m:sSup>
                            <m:sSupPr>
                              <m:ctrlPr>
                                <a:rPr lang="en-US" b="0" i="1" smtClean="0">
                                  <a:latin typeface="Cambria Math" panose="02040503050406030204" pitchFamily="18" charset="0"/>
                                  <a:sym typeface="Symbol"/>
                                </a:rPr>
                              </m:ctrlPr>
                            </m:sSupPr>
                            <m:e>
                              <m:r>
                                <a:rPr lang="en-US" b="0" i="1" smtClean="0">
                                  <a:latin typeface="Cambria Math"/>
                                  <a:sym typeface="Symbol"/>
                                </a:rPr>
                                <m:t>𝑒</m:t>
                              </m:r>
                            </m:e>
                            <m:sup>
                              <m:r>
                                <a:rPr lang="en-US" b="0" i="1" smtClean="0">
                                  <a:latin typeface="Cambria Math"/>
                                  <a:sym typeface="Symbol"/>
                                </a:rPr>
                                <m:t>−</m:t>
                              </m:r>
                              <m:sSup>
                                <m:sSupPr>
                                  <m:ctrlPr>
                                    <a:rPr lang="en-US" b="0" i="1" smtClean="0">
                                      <a:latin typeface="Cambria Math" panose="02040503050406030204" pitchFamily="18" charset="0"/>
                                      <a:sym typeface="Symbol"/>
                                    </a:rPr>
                                  </m:ctrlPr>
                                </m:sSupPr>
                                <m:e>
                                  <m:r>
                                    <a:rPr lang="en-US" b="0" i="1" smtClean="0">
                                      <a:latin typeface="Cambria Math"/>
                                      <a:sym typeface="Symbol"/>
                                    </a:rPr>
                                    <m:t></m:t>
                                  </m:r>
                                </m:e>
                                <m:sup>
                                  <m:r>
                                    <a:rPr lang="en-US" b="0" i="1" smtClean="0">
                                      <a:latin typeface="Cambria Math"/>
                                      <a:sym typeface="Symbol"/>
                                    </a:rPr>
                                    <m:t>2</m:t>
                                  </m:r>
                                </m:sup>
                              </m:sSup>
                              <m:d>
                                <m:dPr>
                                  <m:ctrlPr>
                                    <a:rPr lang="en-US" b="0" i="1" smtClean="0">
                                      <a:latin typeface="Cambria Math" panose="02040503050406030204" pitchFamily="18" charset="0"/>
                                      <a:sym typeface="Symbol"/>
                                    </a:rPr>
                                  </m:ctrlPr>
                                </m:dPr>
                                <m:e>
                                  <m:r>
                                    <a:rPr lang="en-US" b="0" i="1" smtClean="0">
                                      <a:latin typeface="Cambria Math" panose="02040503050406030204" pitchFamily="18" charset="0"/>
                                      <a:sym typeface="Symbol"/>
                                    </a:rPr>
                                    <m:t>1−</m:t>
                                  </m:r>
                                  <m:r>
                                    <a:rPr lang="en-US" b="0" i="1" smtClean="0">
                                      <a:latin typeface="Cambria Math" panose="02040503050406030204" pitchFamily="18" charset="0"/>
                                      <a:sym typeface="Symbol" panose="05050102010706020507" pitchFamily="18" charset="2"/>
                                    </a:rPr>
                                    <m:t></m:t>
                                  </m:r>
                                </m:e>
                              </m:d>
                              <m:r>
                                <a:rPr lang="en-US" b="0" i="1" baseline="30000" smtClean="0">
                                  <a:latin typeface="Cambria Math" panose="02040503050406030204" pitchFamily="18" charset="0"/>
                                  <a:sym typeface="Symbol" panose="05050102010706020507" pitchFamily="18" charset="2"/>
                                </a:rPr>
                                <m:t>2</m:t>
                              </m:r>
                            </m:sup>
                          </m:sSup>
                        </m:e>
                      </m:d>
                      <m:r>
                        <a:rPr lang="en-US" b="0" i="1" smtClean="0">
                          <a:latin typeface="Cambria Math" panose="02040503050406030204" pitchFamily="18" charset="0"/>
                          <a:sym typeface="Symbol"/>
                        </a:rPr>
                        <m:t>=</m:t>
                      </m:r>
                      <m:r>
                        <a:rPr lang="en-US" b="0" i="1" smtClean="0">
                          <a:latin typeface="Cambria Math" panose="02040503050406030204" pitchFamily="18" charset="0"/>
                          <a:sym typeface="Symbol"/>
                        </a:rPr>
                        <m:t>𝐻</m:t>
                      </m:r>
                      <m:r>
                        <a:rPr lang="en-US" b="0" i="1" smtClean="0">
                          <a:latin typeface="Cambria Math" panose="02040503050406030204" pitchFamily="18" charset="0"/>
                          <a:sym typeface="Symbol"/>
                        </a:rPr>
                        <m:t>(1−</m:t>
                      </m:r>
                      <m:d>
                        <m:dPr>
                          <m:ctrlPr>
                            <a:rPr lang="en-US" b="0" i="1" smtClean="0">
                              <a:latin typeface="Cambria Math" panose="02040503050406030204" pitchFamily="18" charset="0"/>
                              <a:sym typeface="Symbol"/>
                            </a:rPr>
                          </m:ctrlPr>
                        </m:dPr>
                        <m:e>
                          <m:r>
                            <a:rPr lang="en-US" b="0" i="1" smtClean="0">
                              <a:latin typeface="Cambria Math" panose="02040503050406030204" pitchFamily="18" charset="0"/>
                              <a:sym typeface="Symbol"/>
                            </a:rPr>
                            <m:t>1−</m:t>
                          </m:r>
                          <m:r>
                            <a:rPr lang="en-US" b="0" i="1" smtClean="0">
                              <a:latin typeface="Cambria Math" panose="02040503050406030204" pitchFamily="18" charset="0"/>
                              <a:sym typeface="Symbol" panose="05050102010706020507" pitchFamily="18" charset="2"/>
                            </a:rPr>
                            <m:t></m:t>
                          </m:r>
                        </m:e>
                      </m:d>
                      <m:r>
                        <a:rPr lang="en-US" b="0" i="1" smtClean="0">
                          <a:latin typeface="Cambria Math" panose="02040503050406030204" pitchFamily="18" charset="0"/>
                          <a:sym typeface="Symbol" panose="05050102010706020507" pitchFamily="18" charset="2"/>
                        </a:rPr>
                        <m:t>𝐸</m:t>
                      </m:r>
                      <m:r>
                        <a:rPr lang="en-US" b="0" i="1" baseline="-25000"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m:t>
                      </m:r>
                    </m:oMath>
                  </m:oMathPara>
                </a14:m>
                <a:endParaRPr lang="cs-CZ" dirty="0"/>
              </a:p>
            </p:txBody>
          </p:sp>
        </mc:Choice>
        <mc:Fallback xmlns="">
          <p:sp>
            <p:nvSpPr>
              <p:cNvPr id="29" name="TextovéPole 28"/>
              <p:cNvSpPr txBox="1">
                <a:spLocks noRot="1" noChangeAspect="1" noMove="1" noResize="1" noEditPoints="1" noAdjustHandles="1" noChangeArrowheads="1" noChangeShapeType="1" noTextEdit="1"/>
              </p:cNvSpPr>
              <p:nvPr/>
            </p:nvSpPr>
            <p:spPr>
              <a:xfrm>
                <a:off x="6195780" y="835385"/>
                <a:ext cx="5397888" cy="506870"/>
              </a:xfrm>
              <a:prstGeom prst="rect">
                <a:avLst/>
              </a:prstGeom>
              <a:blipFill rotWithShape="1">
                <a:blip r:embed="rId2"/>
                <a:stretch>
                  <a:fillRect/>
                </a:stretch>
              </a:blipFill>
              <a:ln>
                <a:noFill/>
              </a:ln>
            </p:spPr>
            <p:txBody>
              <a:bodyPr/>
              <a:lstStyle/>
              <a:p>
                <a:r>
                  <a:rPr lang="cs-CZ">
                    <a:noFill/>
                  </a:rPr>
                  <a:t> </a:t>
                </a:r>
              </a:p>
            </p:txBody>
          </p:sp>
        </mc:Fallback>
      </mc:AlternateContent>
      <p:sp>
        <p:nvSpPr>
          <p:cNvPr id="2" name="TextovéPole 1"/>
          <p:cNvSpPr txBox="1"/>
          <p:nvPr/>
        </p:nvSpPr>
        <p:spPr>
          <a:xfrm>
            <a:off x="580402" y="904154"/>
            <a:ext cx="3241487" cy="369332"/>
          </a:xfrm>
          <a:prstGeom prst="rect">
            <a:avLst/>
          </a:prstGeom>
          <a:noFill/>
        </p:spPr>
        <p:txBody>
          <a:bodyPr wrap="square" rtlCol="0">
            <a:spAutoFit/>
          </a:bodyPr>
          <a:lstStyle/>
          <a:p>
            <a:r>
              <a:rPr lang="en-US" dirty="0" smtClean="0"/>
              <a:t>Vorticity</a:t>
            </a:r>
            <a:endParaRPr lang="cs-CZ" dirty="0"/>
          </a:p>
        </p:txBody>
      </p:sp>
      <mc:AlternateContent xmlns:mc="http://schemas.openxmlformats.org/markup-compatibility/2006" xmlns:a14="http://schemas.microsoft.com/office/drawing/2010/main">
        <mc:Choice Requires="a14">
          <p:sp>
            <p:nvSpPr>
              <p:cNvPr id="8" name="TextovéPole 7"/>
              <p:cNvSpPr txBox="1"/>
              <p:nvPr/>
            </p:nvSpPr>
            <p:spPr>
              <a:xfrm>
                <a:off x="1772728" y="784628"/>
                <a:ext cx="1327030" cy="5740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m:t>
                      </m:r>
                      <m:f>
                        <m:fPr>
                          <m:ctrlPr>
                            <a:rPr lang="en-US" b="0" i="1" smtClean="0">
                              <a:latin typeface="Cambria Math" panose="02040503050406030204" pitchFamily="18" charset="0"/>
                              <a:sym typeface="Symbol" panose="05050102010706020507" pitchFamily="18" charset="2"/>
                            </a:rPr>
                          </m:ctrlPr>
                        </m:fPr>
                        <m:num>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𝑣</m:t>
                          </m:r>
                        </m:num>
                        <m:den>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𝑥</m:t>
                          </m:r>
                        </m:den>
                      </m:f>
                      <m:r>
                        <a:rPr lang="en-US" b="0" i="1" smtClean="0">
                          <a:latin typeface="Cambria Math" panose="02040503050406030204" pitchFamily="18" charset="0"/>
                          <a:sym typeface="Symbol" panose="05050102010706020507" pitchFamily="18" charset="2"/>
                        </a:rPr>
                        <m:t>−</m:t>
                      </m:r>
                      <m:f>
                        <m:fPr>
                          <m:ctrlPr>
                            <a:rPr lang="en-US" b="0" i="1" smtClean="0">
                              <a:latin typeface="Cambria Math" panose="02040503050406030204" pitchFamily="18" charset="0"/>
                              <a:sym typeface="Symbol" panose="05050102010706020507" pitchFamily="18" charset="2"/>
                            </a:rPr>
                          </m:ctrlPr>
                        </m:fPr>
                        <m:num>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𝑢</m:t>
                          </m:r>
                        </m:num>
                        <m:den>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𝑦</m:t>
                          </m:r>
                        </m:den>
                      </m:f>
                    </m:oMath>
                  </m:oMathPara>
                </a14:m>
                <a:endParaRPr lang="en-US"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1772728" y="784628"/>
                <a:ext cx="1327030" cy="57400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ovéPole 2"/>
              <p:cNvSpPr txBox="1"/>
              <p:nvPr/>
            </p:nvSpPr>
            <p:spPr>
              <a:xfrm>
                <a:off x="580402" y="5190926"/>
                <a:ext cx="5276934" cy="7017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𝑣</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r>
                        <a:rPr lang="en-US" i="1">
                          <a:latin typeface="Cambria Math"/>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a:ea typeface="Cambria Math"/>
                                </a:rPr>
                                <m:t>𝜕</m:t>
                              </m:r>
                            </m:e>
                            <m:sup>
                              <m:r>
                                <a:rPr lang="en-US" i="1">
                                  <a:latin typeface="Cambria Math"/>
                                </a:rPr>
                                <m:t>2</m:t>
                              </m:r>
                            </m:sup>
                          </m:sSup>
                          <m:r>
                            <a:rPr lang="en-US" i="1">
                              <a:latin typeface="Cambria Math"/>
                              <a:sym typeface="Symbol"/>
                            </a:rPr>
                            <m:t></m:t>
                          </m:r>
                        </m:num>
                        <m:den>
                          <m:r>
                            <a:rPr lang="en-US" i="1">
                              <a:latin typeface="Cambria Math"/>
                              <a:ea typeface="Cambria Math"/>
                            </a:rPr>
                            <m:t>𝜕</m:t>
                          </m:r>
                          <m:sSup>
                            <m:sSupPr>
                              <m:ctrlPr>
                                <a:rPr lang="en-US" i="1">
                                  <a:latin typeface="Cambria Math" panose="02040503050406030204" pitchFamily="18" charset="0"/>
                                  <a:ea typeface="Cambria Math"/>
                                </a:rPr>
                              </m:ctrlPr>
                            </m:sSupPr>
                            <m:e>
                              <m:r>
                                <a:rPr lang="en-US" i="1">
                                  <a:latin typeface="Cambria Math"/>
                                  <a:ea typeface="Cambria Math"/>
                                </a:rPr>
                                <m:t>𝑥</m:t>
                              </m:r>
                            </m:e>
                            <m:sup>
                              <m:r>
                                <a:rPr lang="en-US" i="1">
                                  <a:latin typeface="Cambria Math"/>
                                  <a:ea typeface="Cambria Math"/>
                                </a:rPr>
                                <m:t>2</m:t>
                              </m:r>
                            </m:sup>
                          </m:sSup>
                        </m:den>
                      </m:f>
                      <m:r>
                        <a:rPr lang="en-US" b="0" i="1" smtClean="0">
                          <a:latin typeface="Cambria Math"/>
                          <a:ea typeface="Cambria Math"/>
                        </a:rPr>
                        <m:t>=</m:t>
                      </m:r>
                      <m:r>
                        <a:rPr lang="en-US" b="0" i="1" smtClean="0">
                          <a:latin typeface="Cambria Math" panose="02040503050406030204" pitchFamily="18" charset="0"/>
                          <a:ea typeface="Cambria Math"/>
                        </a:rPr>
                        <m:t>−</m:t>
                      </m:r>
                      <m:f>
                        <m:fPr>
                          <m:ctrlPr>
                            <a:rPr lang="en-US" i="1">
                              <a:latin typeface="Cambria Math" panose="02040503050406030204" pitchFamily="18" charset="0"/>
                              <a:sym typeface="Symbol" panose="05050102010706020507" pitchFamily="18" charset="2"/>
                            </a:rPr>
                          </m:ctrlPr>
                        </m:fPr>
                        <m:num>
                          <m:r>
                            <a:rPr lang="en-US" b="0" i="1" smtClean="0">
                              <a:latin typeface="Cambria Math"/>
                              <a:sym typeface="Symbol" panose="05050102010706020507" pitchFamily="18" charset="2"/>
                            </a:rPr>
                            <m:t>2</m:t>
                          </m:r>
                          <m:sSub>
                            <m:sSubPr>
                              <m:ctrlPr>
                                <a:rPr lang="en-US" b="0" i="1" smtClean="0">
                                  <a:latin typeface="Cambria Math" panose="02040503050406030204" pitchFamily="18" charset="0"/>
                                  <a:sym typeface="Symbol" panose="05050102010706020507" pitchFamily="18" charset="2"/>
                                </a:rPr>
                              </m:ctrlPr>
                            </m:sSubPr>
                            <m:e>
                              <m:r>
                                <a:rPr lang="en-US" b="0" i="1" smtClean="0">
                                  <a:latin typeface="Cambria Math"/>
                                  <a:sym typeface="Symbol" panose="05050102010706020507" pitchFamily="18" charset="2"/>
                                </a:rPr>
                                <m:t>𝑢</m:t>
                              </m:r>
                            </m:e>
                            <m:sub>
                              <m:r>
                                <a:rPr lang="en-US" b="0" i="1" smtClean="0">
                                  <a:latin typeface="Cambria Math"/>
                                  <a:sym typeface="Symbol" panose="05050102010706020507" pitchFamily="18" charset="2"/>
                                </a:rPr>
                                <m:t>𝑚</m:t>
                              </m:r>
                            </m:sub>
                          </m:sSub>
                          <m:sSup>
                            <m:sSupPr>
                              <m:ctrlPr>
                                <a:rPr lang="en-US" b="0" i="1" smtClean="0">
                                  <a:latin typeface="Cambria Math" panose="02040503050406030204" pitchFamily="18" charset="0"/>
                                  <a:sym typeface="Symbol" panose="05050102010706020507" pitchFamily="18" charset="2"/>
                                </a:rPr>
                              </m:ctrlPr>
                            </m:sSupPr>
                            <m:e>
                              <m:r>
                                <a:rPr lang="en-US" b="0" i="1" smtClean="0">
                                  <a:latin typeface="Cambria Math"/>
                                  <a:sym typeface="Symbol"/>
                                </a:rPr>
                                <m:t></m:t>
                              </m:r>
                            </m:e>
                            <m:sup>
                              <m:r>
                                <a:rPr lang="en-US" b="0" i="1" smtClean="0">
                                  <a:latin typeface="Cambria Math"/>
                                  <a:sym typeface="Symbol" panose="05050102010706020507" pitchFamily="18" charset="2"/>
                                </a:rPr>
                                <m:t>2</m:t>
                              </m:r>
                            </m:sup>
                          </m:sSup>
                          <m:r>
                            <a:rPr lang="en-US" i="1">
                              <a:latin typeface="Cambria Math" panose="02040503050406030204" pitchFamily="18" charset="0"/>
                              <a:sym typeface="Symbol" panose="05050102010706020507" pitchFamily="18" charset="2"/>
                            </a:rPr>
                            <m:t>𝑦</m:t>
                          </m:r>
                        </m:num>
                        <m:den>
                          <m:sSub>
                            <m:sSubPr>
                              <m:ctrlPr>
                                <a:rPr lang="en-US" i="1">
                                  <a:latin typeface="Cambria Math" panose="02040503050406030204" pitchFamily="18" charset="0"/>
                                  <a:sym typeface="Symbol" panose="05050102010706020507" pitchFamily="18" charset="2"/>
                                </a:rPr>
                              </m:ctrlPr>
                            </m:sSubPr>
                            <m:e>
                              <m:r>
                                <a:rPr lang="en-US" i="1">
                                  <a:latin typeface="Cambria Math" panose="02040503050406030204" pitchFamily="18" charset="0"/>
                                  <a:sym typeface="Symbol" panose="05050102010706020507" pitchFamily="18" charset="2"/>
                                </a:rPr>
                                <m:t>𝐿</m:t>
                              </m:r>
                            </m:e>
                            <m:sub>
                              <m:r>
                                <a:rPr lang="en-US" i="1">
                                  <a:latin typeface="Cambria Math" panose="02040503050406030204" pitchFamily="18" charset="0"/>
                                  <a:sym typeface="Symbol" panose="05050102010706020507" pitchFamily="18" charset="2"/>
                                </a:rPr>
                                <m:t>𝑘</m:t>
                              </m:r>
                            </m:sub>
                          </m:sSub>
                        </m:den>
                      </m:f>
                      <m:r>
                        <a:rPr lang="en-US" b="0" i="1" smtClean="0">
                          <a:latin typeface="Cambria Math"/>
                          <a:sym typeface="Symbol" panose="05050102010706020507" pitchFamily="18" charset="2"/>
                        </a:rPr>
                        <m:t>(</m:t>
                      </m:r>
                      <m:f>
                        <m:fPr>
                          <m:ctrlPr>
                            <a:rPr lang="en-US" i="1">
                              <a:latin typeface="Cambria Math" panose="02040503050406030204" pitchFamily="18" charset="0"/>
                            </a:rPr>
                          </m:ctrlPr>
                        </m:fPr>
                        <m:num>
                          <m:r>
                            <a:rPr lang="en-US" i="1">
                              <a:latin typeface="Cambria Math" panose="02040503050406030204" pitchFamily="18" charset="0"/>
                            </a:rPr>
                            <m:t>𝜕</m:t>
                          </m:r>
                          <m:r>
                            <a:rPr lang="cs-CZ" b="0" i="1" smtClean="0">
                              <a:latin typeface="Cambria Math" panose="02040503050406030204" pitchFamily="18" charset="0"/>
                            </a:rPr>
                            <m:t>𝐹</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cs-CZ" i="1">
                                  <a:latin typeface="Cambria Math" panose="02040503050406030204" pitchFamily="18" charset="0"/>
                                </a:rPr>
                                <m:t>𝐻</m:t>
                              </m:r>
                            </m:e>
                            <m:sub>
                              <m:r>
                                <a:rPr lang="en-US" i="1">
                                  <a:latin typeface="Cambria Math" panose="02040503050406030204" pitchFamily="18" charset="0"/>
                                  <a:sym typeface="Symbol" panose="05050102010706020507" pitchFamily="18" charset="2"/>
                                </a:rPr>
                                <m:t></m:t>
                              </m:r>
                            </m:sub>
                          </m:sSub>
                        </m:den>
                      </m:f>
                      <m:f>
                        <m:fPr>
                          <m:ctrlPr>
                            <a:rPr lang="en-US" b="0" i="1" smtClean="0">
                              <a:latin typeface="Cambria Math" panose="02040503050406030204" pitchFamily="18" charset="0"/>
                              <a:sym typeface="Symbol"/>
                            </a:rPr>
                          </m:ctrlPr>
                        </m:fPr>
                        <m:num>
                          <m:r>
                            <a:rPr lang="en-US" b="0" i="1" smtClean="0">
                              <a:latin typeface="Cambria Math"/>
                              <a:sym typeface="Symbol"/>
                            </a:rPr>
                            <m:t>𝜕</m:t>
                          </m:r>
                          <m:sSub>
                            <m:sSubPr>
                              <m:ctrlPr>
                                <a:rPr lang="en-US" b="0" i="1" smtClean="0">
                                  <a:latin typeface="Cambria Math" panose="02040503050406030204" pitchFamily="18" charset="0"/>
                                  <a:sym typeface="Symbol"/>
                                </a:rPr>
                              </m:ctrlPr>
                            </m:sSubPr>
                            <m:e>
                              <m:r>
                                <a:rPr lang="en-US" b="0" i="1" smtClean="0">
                                  <a:latin typeface="Cambria Math"/>
                                  <a:sym typeface="Symbol"/>
                                </a:rPr>
                                <m:t>𝐻</m:t>
                              </m:r>
                            </m:e>
                            <m:sub>
                              <m:r>
                                <a:rPr lang="en-US" b="0" i="1" smtClean="0">
                                  <a:latin typeface="Cambria Math"/>
                                  <a:sym typeface="Symbol"/>
                                </a:rPr>
                                <m:t></m:t>
                              </m:r>
                            </m:sub>
                          </m:sSub>
                        </m:num>
                        <m:den>
                          <m:r>
                            <a:rPr lang="en-US" b="0" i="1" smtClean="0">
                              <a:latin typeface="Cambria Math"/>
                              <a:sym typeface="Symbol"/>
                            </a:rPr>
                            <m:t>𝜕</m:t>
                          </m:r>
                          <m:r>
                            <a:rPr lang="en-US" b="0" i="1" smtClean="0">
                              <a:latin typeface="Cambria Math"/>
                              <a:sym typeface="Symbol"/>
                            </a:rPr>
                            <m:t>𝑥</m:t>
                          </m:r>
                        </m:den>
                      </m:f>
                      <m:d>
                        <m:dPr>
                          <m:ctrlPr>
                            <a:rPr lang="en-US" b="0" i="1" smtClean="0">
                              <a:latin typeface="Cambria Math" panose="02040503050406030204" pitchFamily="18" charset="0"/>
                              <a:sym typeface="Symbol"/>
                            </a:rPr>
                          </m:ctrlPr>
                        </m:dPr>
                        <m:e>
                          <m:r>
                            <a:rPr lang="en-US" b="0" i="1" smtClean="0">
                              <a:latin typeface="Cambria Math" panose="02040503050406030204" pitchFamily="18" charset="0"/>
                              <a:sym typeface="Symbol"/>
                            </a:rPr>
                            <m:t>1−</m:t>
                          </m:r>
                          <m:r>
                            <a:rPr lang="en-US" b="0" i="1" smtClean="0">
                              <a:latin typeface="Cambria Math" panose="02040503050406030204" pitchFamily="18" charset="0"/>
                              <a:sym typeface="Symbol" panose="05050102010706020507" pitchFamily="18" charset="2"/>
                            </a:rPr>
                            <m:t></m:t>
                          </m:r>
                        </m:e>
                      </m:d>
                      <m:r>
                        <a:rPr lang="en-US" b="0" i="1" smtClean="0">
                          <a:latin typeface="Cambria Math" panose="02040503050406030204" pitchFamily="18" charset="0"/>
                          <a:sym typeface="Symbol" panose="05050102010706020507" pitchFamily="18" charset="2"/>
                        </a:rPr>
                        <m:t>−</m:t>
                      </m:r>
                      <m:f>
                        <m:fPr>
                          <m:ctrlPr>
                            <a:rPr lang="en-US" b="0" i="1" smtClean="0">
                              <a:latin typeface="Cambria Math" panose="02040503050406030204" pitchFamily="18" charset="0"/>
                              <a:sym typeface="Symbol" panose="05050102010706020507" pitchFamily="18" charset="2"/>
                            </a:rPr>
                          </m:ctrlPr>
                        </m:fPr>
                        <m:num>
                          <m:r>
                            <a:rPr lang="en-US" b="0" i="1" smtClean="0">
                              <a:latin typeface="Cambria Math" panose="02040503050406030204" pitchFamily="18" charset="0"/>
                              <a:sym typeface="Symbol" panose="05050102010706020507" pitchFamily="18" charset="2"/>
                            </a:rPr>
                            <m:t>𝐾</m:t>
                          </m:r>
                        </m:num>
                        <m:den>
                          <m:sSub>
                            <m:sSubPr>
                              <m:ctrlPr>
                                <a:rPr lang="en-US" b="0" i="1" smtClean="0">
                                  <a:latin typeface="Cambria Math" panose="02040503050406030204" pitchFamily="18" charset="0"/>
                                  <a:sym typeface="Symbol" panose="05050102010706020507" pitchFamily="18" charset="2"/>
                                </a:rPr>
                              </m:ctrlPr>
                            </m:sSubPr>
                            <m:e>
                              <m:r>
                                <a:rPr lang="en-US" b="0" i="1" smtClean="0">
                                  <a:latin typeface="Cambria Math" panose="02040503050406030204" pitchFamily="18" charset="0"/>
                                  <a:sym typeface="Symbol" panose="05050102010706020507" pitchFamily="18" charset="2"/>
                                </a:rPr>
                                <m:t>𝐿</m:t>
                              </m:r>
                            </m:e>
                            <m:sub>
                              <m:r>
                                <a:rPr lang="en-US" b="0" i="1" smtClean="0">
                                  <a:latin typeface="Cambria Math" panose="02040503050406030204" pitchFamily="18" charset="0"/>
                                  <a:sym typeface="Symbol" panose="05050102010706020507" pitchFamily="18" charset="2"/>
                                </a:rPr>
                                <m:t>𝑘</m:t>
                              </m:r>
                            </m:sub>
                          </m:sSub>
                        </m:den>
                      </m:f>
                      <m:r>
                        <a:rPr lang="en-US" b="0" i="1" smtClean="0">
                          <a:latin typeface="Cambria Math"/>
                          <a:sym typeface="Symbol"/>
                        </a:rPr>
                        <m:t>)</m:t>
                      </m:r>
                    </m:oMath>
                  </m:oMathPara>
                </a14:m>
                <a:endParaRPr lang="en-US" b="0" i="1" dirty="0" smtClean="0">
                  <a:latin typeface="Cambria Math"/>
                  <a:sym typeface="Symbol"/>
                </a:endParaRPr>
              </a:p>
            </p:txBody>
          </p:sp>
        </mc:Choice>
        <mc:Fallback xmlns="">
          <p:sp>
            <p:nvSpPr>
              <p:cNvPr id="3" name="TextovéPole 2"/>
              <p:cNvSpPr txBox="1">
                <a:spLocks noRot="1" noChangeAspect="1" noMove="1" noResize="1" noEditPoints="1" noAdjustHandles="1" noChangeArrowheads="1" noChangeShapeType="1" noTextEdit="1"/>
              </p:cNvSpPr>
              <p:nvPr/>
            </p:nvSpPr>
            <p:spPr>
              <a:xfrm>
                <a:off x="580402" y="5190926"/>
                <a:ext cx="5276934" cy="70179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ovéPole 12"/>
              <p:cNvSpPr txBox="1"/>
              <p:nvPr/>
            </p:nvSpPr>
            <p:spPr>
              <a:xfrm>
                <a:off x="459631" y="3901378"/>
                <a:ext cx="4486613" cy="9554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b="0" i="1" smtClean="0">
                              <a:latin typeface="Cambria Math" panose="02040503050406030204" pitchFamily="18" charset="0"/>
                            </a:rPr>
                            <m:t>𝑢</m:t>
                          </m:r>
                        </m:num>
                        <m:den>
                          <m:r>
                            <a:rPr lang="en-US" i="1" smtClean="0">
                              <a:latin typeface="Cambria Math" panose="02040503050406030204" pitchFamily="18" charset="0"/>
                            </a:rPr>
                            <m:t>𝜕</m:t>
                          </m:r>
                          <m:r>
                            <a:rPr lang="en-US" b="0" i="1" smtClean="0">
                              <a:latin typeface="Cambria Math" panose="02040503050406030204" pitchFamily="18" charset="0"/>
                            </a:rPr>
                            <m:t>𝑦</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ea typeface="Cambria Math"/>
                                </a:rPr>
                                <m:t>𝜕</m:t>
                              </m:r>
                            </m:e>
                            <m:sup>
                              <m:r>
                                <a:rPr lang="en-US" b="0" i="1" smtClean="0">
                                  <a:latin typeface="Cambria Math"/>
                                </a:rPr>
                                <m:t>2</m:t>
                              </m:r>
                            </m:sup>
                          </m:sSup>
                          <m:r>
                            <a:rPr lang="en-US" b="0" i="1" smtClean="0">
                              <a:latin typeface="Cambria Math"/>
                              <a:sym typeface="Symbol"/>
                            </a:rPr>
                            <m:t></m:t>
                          </m:r>
                        </m:num>
                        <m:den>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𝑦</m:t>
                              </m:r>
                            </m:e>
                            <m:sup>
                              <m:r>
                                <a:rPr lang="en-US" b="0" i="1" smtClean="0">
                                  <a:latin typeface="Cambria Math"/>
                                  <a:ea typeface="Cambria Math"/>
                                </a:rPr>
                                <m:t>2</m:t>
                              </m:r>
                            </m:sup>
                          </m:sSup>
                        </m:den>
                      </m:f>
                      <m:r>
                        <a:rPr lang="en-US" b="0" i="1" smtClean="0">
                          <a:latin typeface="Cambria Math"/>
                        </a:rPr>
                        <m:t>=</m:t>
                      </m:r>
                      <m:f>
                        <m:fPr>
                          <m:ctrlPr>
                            <a:rPr lang="en-US" i="1">
                              <a:latin typeface="Cambria Math" panose="02040503050406030204" pitchFamily="18" charset="0"/>
                            </a:rPr>
                          </m:ctrlPr>
                        </m:fPr>
                        <m:num>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a:rPr>
                                <m:t>𝑚</m:t>
                              </m:r>
                            </m:sub>
                          </m:sSub>
                          <m:r>
                            <a:rPr lang="en-US" i="1">
                              <a:latin typeface="Cambria Math" panose="02040503050406030204" pitchFamily="18" charset="0"/>
                            </a:rPr>
                            <m:t>𝐻</m:t>
                          </m:r>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i="1" smtClean="0">
                                  <a:latin typeface="Cambria Math" panose="02040503050406030204" pitchFamily="18" charset="0"/>
                                  <a:sym typeface="Symbol" panose="05050102010706020507" pitchFamily="18" charset="2"/>
                                </a:rPr>
                                <m:t></m:t>
                              </m:r>
                            </m:sub>
                          </m:sSub>
                          <m:r>
                            <a:rPr lang="en-US" b="0" i="1" baseline="30000" smtClean="0">
                              <a:latin typeface="Cambria Math"/>
                              <a:sym typeface="Symbol" panose="05050102010706020507" pitchFamily="18" charset="2"/>
                            </a:rPr>
                            <m:t>2</m:t>
                          </m:r>
                        </m:den>
                      </m:f>
                      <m:r>
                        <a:rPr lang="en-US" b="0" i="1" smtClean="0">
                          <a:latin typeface="Cambria Math"/>
                          <a:sym typeface="Symbol" panose="05050102010706020507" pitchFamily="18" charset="2"/>
                        </a:rPr>
                        <m:t>(</m:t>
                      </m:r>
                      <m:f>
                        <m:fPr>
                          <m:ctrlPr>
                            <a:rPr lang="en-US" i="1" smtClean="0">
                              <a:latin typeface="Cambria Math" panose="02040503050406030204" pitchFamily="18" charset="0"/>
                              <a:sym typeface="Symbol" panose="05050102010706020507" pitchFamily="18" charset="2"/>
                            </a:rPr>
                          </m:ctrlPr>
                        </m:fPr>
                        <m:num>
                          <m:r>
                            <a:rPr lang="en-US" b="0" i="1" smtClean="0">
                              <a:latin typeface="Cambria Math" panose="02040503050406030204" pitchFamily="18" charset="0"/>
                              <a:sym typeface="Symbol" panose="05050102010706020507" pitchFamily="18" charset="2"/>
                            </a:rPr>
                            <m:t>𝑛</m:t>
                          </m:r>
                          <m:r>
                            <a:rPr lang="en-US" b="0" i="1" smtClean="0">
                              <a:latin typeface="Cambria Math" panose="02040503050406030204" pitchFamily="18" charset="0"/>
                              <a:sym typeface="Symbol" panose="05050102010706020507" pitchFamily="18" charset="2"/>
                            </a:rPr>
                            <m:t>+1</m:t>
                          </m:r>
                        </m:num>
                        <m:den>
                          <m:r>
                            <a:rPr lang="en-US" b="0" i="1" smtClean="0">
                              <a:latin typeface="Cambria Math" panose="02040503050406030204" pitchFamily="18" charset="0"/>
                              <a:sym typeface="Symbol" panose="05050102010706020507" pitchFamily="18" charset="2"/>
                            </a:rPr>
                            <m:t>𝑛</m:t>
                          </m:r>
                        </m:den>
                      </m:f>
                      <m:r>
                        <a:rPr lang="en-US" b="0" i="1" smtClean="0">
                          <a:latin typeface="Cambria Math"/>
                          <a:sym typeface="Symbol" panose="05050102010706020507" pitchFamily="18" charset="2"/>
                        </a:rPr>
                        <m:t>)</m:t>
                      </m:r>
                      <m:r>
                        <a:rPr lang="en-US" i="1">
                          <a:latin typeface="Cambria Math"/>
                          <a:sym typeface="Symbol"/>
                        </a:rPr>
                        <m:t>𝑠𝑖𝑔𝑛</m:t>
                      </m:r>
                      <m:r>
                        <a:rPr lang="en-US" i="1">
                          <a:latin typeface="Cambria Math"/>
                          <a:sym typeface="Symbol"/>
                        </a:rPr>
                        <m:t>(</m:t>
                      </m:r>
                      <m:r>
                        <a:rPr lang="en-US" b="0" i="1" smtClean="0">
                          <a:latin typeface="Cambria Math" panose="02040503050406030204" pitchFamily="18" charset="0"/>
                          <a:sym typeface="Symbol"/>
                        </a:rPr>
                        <m:t>𝑍</m:t>
                      </m:r>
                      <m:r>
                        <a:rPr lang="en-US" i="1">
                          <a:latin typeface="Cambria Math"/>
                          <a:sym typeface="Symbol"/>
                        </a:rPr>
                        <m:t>)</m:t>
                      </m:r>
                      <m:sSup>
                        <m:sSupPr>
                          <m:ctrlPr>
                            <a:rPr lang="en-US" i="1">
                              <a:latin typeface="Cambria Math" panose="02040503050406030204" pitchFamily="18" charset="0"/>
                              <a:sym typeface="Symbol"/>
                            </a:rPr>
                          </m:ctrlPr>
                        </m:sSupPr>
                        <m:e>
                          <m:r>
                            <a:rPr lang="en-US" i="1">
                              <a:latin typeface="Cambria Math"/>
                              <a:sym typeface="Symbol"/>
                            </a:rPr>
                            <m:t>|</m:t>
                          </m:r>
                          <m:r>
                            <a:rPr lang="en-US" b="0" i="1" smtClean="0">
                              <a:latin typeface="Cambria Math" panose="02040503050406030204" pitchFamily="18" charset="0"/>
                              <a:sym typeface="Symbol"/>
                            </a:rPr>
                            <m:t>𝑍</m:t>
                          </m:r>
                          <m:r>
                            <a:rPr lang="en-US" i="1">
                              <a:latin typeface="Cambria Math"/>
                              <a:sym typeface="Symbol"/>
                            </a:rPr>
                            <m:t>|</m:t>
                          </m:r>
                        </m:e>
                        <m:sup>
                          <m:f>
                            <m:fPr>
                              <m:ctrlPr>
                                <a:rPr lang="en-US" i="1">
                                  <a:latin typeface="Cambria Math" panose="02040503050406030204" pitchFamily="18" charset="0"/>
                                  <a:sym typeface="Symbol"/>
                                </a:rPr>
                              </m:ctrlPr>
                            </m:fPr>
                            <m:num>
                              <m:r>
                                <a:rPr lang="en-US" i="1">
                                  <a:latin typeface="Cambria Math"/>
                                  <a:sym typeface="Symbol"/>
                                </a:rPr>
                                <m:t>1</m:t>
                              </m:r>
                            </m:num>
                            <m:den>
                              <m:r>
                                <a:rPr lang="en-US" i="1">
                                  <a:latin typeface="Cambria Math"/>
                                  <a:sym typeface="Symbol"/>
                                </a:rPr>
                                <m:t>𝑛</m:t>
                              </m:r>
                            </m:den>
                          </m:f>
                        </m:sup>
                      </m:sSup>
                    </m:oMath>
                  </m:oMathPara>
                </a14:m>
                <a:endParaRPr lang="en-US" dirty="0" smtClean="0">
                  <a:sym typeface="Symbol"/>
                </a:endParaRPr>
              </a:p>
              <a:p>
                <a:endParaRPr lang="en-US" dirty="0"/>
              </a:p>
            </p:txBody>
          </p:sp>
        </mc:Choice>
        <mc:Fallback xmlns="">
          <p:sp>
            <p:nvSpPr>
              <p:cNvPr id="13" name="TextovéPole 12"/>
              <p:cNvSpPr txBox="1">
                <a:spLocks noRot="1" noChangeAspect="1" noMove="1" noResize="1" noEditPoints="1" noAdjustHandles="1" noChangeArrowheads="1" noChangeShapeType="1" noTextEdit="1"/>
              </p:cNvSpPr>
              <p:nvPr/>
            </p:nvSpPr>
            <p:spPr>
              <a:xfrm>
                <a:off x="459631" y="3901378"/>
                <a:ext cx="4486613" cy="955454"/>
              </a:xfrm>
              <a:prstGeom prst="rect">
                <a:avLst/>
              </a:prstGeom>
              <a:blipFill rotWithShape="0">
                <a:blip r:embed="rId5"/>
                <a:stretch>
                  <a:fillRect/>
                </a:stretch>
              </a:blipFill>
            </p:spPr>
            <p:txBody>
              <a:bodyPr/>
              <a:lstStyle/>
              <a:p>
                <a:r>
                  <a:rPr lang="en-US">
                    <a:noFill/>
                  </a:rPr>
                  <a:t> </a:t>
                </a:r>
              </a:p>
            </p:txBody>
          </p:sp>
        </mc:Fallback>
      </mc:AlternateContent>
      <p:sp>
        <p:nvSpPr>
          <p:cNvPr id="5" name="Zástupný symbol pro číslo snímku 4"/>
          <p:cNvSpPr>
            <a:spLocks noGrp="1"/>
          </p:cNvSpPr>
          <p:nvPr>
            <p:ph type="sldNum" sz="quarter" idx="12"/>
          </p:nvPr>
        </p:nvSpPr>
        <p:spPr/>
        <p:txBody>
          <a:bodyPr/>
          <a:lstStyle/>
          <a:p>
            <a:pPr>
              <a:defRPr/>
            </a:pPr>
            <a:fld id="{B5B76BE2-068B-4195-97D5-A58FFC9B4249}" type="slidenum">
              <a:rPr lang="en-US" smtClean="0"/>
              <a:pPr>
                <a:defRPr/>
              </a:pPr>
              <a:t>25</a:t>
            </a:fld>
            <a:endParaRPr lang="en-US" dirty="0"/>
          </a:p>
        </p:txBody>
      </p:sp>
      <p:sp>
        <p:nvSpPr>
          <p:cNvPr id="6" name="TextovéPole 5"/>
          <p:cNvSpPr txBox="1"/>
          <p:nvPr/>
        </p:nvSpPr>
        <p:spPr>
          <a:xfrm>
            <a:off x="580402" y="1615020"/>
            <a:ext cx="10980315" cy="369332"/>
          </a:xfrm>
          <a:prstGeom prst="rect">
            <a:avLst/>
          </a:prstGeom>
          <a:noFill/>
        </p:spPr>
        <p:txBody>
          <a:bodyPr wrap="square" rtlCol="0">
            <a:spAutoFit/>
          </a:bodyPr>
          <a:lstStyle/>
          <a:p>
            <a:r>
              <a:rPr lang="en-US" dirty="0" err="1" smtClean="0"/>
              <a:t>Auxilliary</a:t>
            </a:r>
            <a:r>
              <a:rPr lang="en-US" dirty="0" smtClean="0"/>
              <a:t> variables</a:t>
            </a:r>
            <a:endParaRPr lang="en-US" dirty="0"/>
          </a:p>
        </p:txBody>
      </p:sp>
      <mc:AlternateContent xmlns:mc="http://schemas.openxmlformats.org/markup-compatibility/2006" xmlns:a14="http://schemas.microsoft.com/office/drawing/2010/main">
        <mc:Choice Requires="a14">
          <p:sp>
            <p:nvSpPr>
              <p:cNvPr id="7" name="TextovéPole 6"/>
              <p:cNvSpPr txBox="1"/>
              <p:nvPr/>
            </p:nvSpPr>
            <p:spPr>
              <a:xfrm>
                <a:off x="3099758" y="1515025"/>
                <a:ext cx="1203022" cy="6430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sym typeface="Symbol"/>
                        </a:rPr>
                        <m:t>𝑍</m:t>
                      </m:r>
                      <m:r>
                        <a:rPr lang="en-US" b="0" i="1" smtClean="0">
                          <a:latin typeface="Cambria Math" panose="02040503050406030204" pitchFamily="18" charset="0"/>
                          <a:sym typeface="Symbol"/>
                        </a:rPr>
                        <m:t>=</m:t>
                      </m:r>
                      <m:r>
                        <a:rPr lang="en-US" i="1">
                          <a:latin typeface="Cambria Math"/>
                          <a:sym typeface="Symbol"/>
                        </a:rPr>
                        <m:t>1−</m:t>
                      </m:r>
                      <m:f>
                        <m:fPr>
                          <m:ctrlPr>
                            <a:rPr lang="en-US" i="1">
                              <a:latin typeface="Cambria Math" panose="02040503050406030204" pitchFamily="18" charset="0"/>
                              <a:sym typeface="Symbol"/>
                            </a:rPr>
                          </m:ctrlPr>
                        </m:fPr>
                        <m:num>
                          <m:r>
                            <a:rPr lang="en-US" i="1">
                              <a:latin typeface="Cambria Math"/>
                              <a:sym typeface="Symbol"/>
                            </a:rPr>
                            <m:t>2</m:t>
                          </m:r>
                          <m:r>
                            <a:rPr lang="en-US" i="1">
                              <a:latin typeface="Cambria Math"/>
                              <a:sym typeface="Symbol"/>
                            </a:rPr>
                            <m:t>𝑦</m:t>
                          </m:r>
                        </m:num>
                        <m:den>
                          <m:sSub>
                            <m:sSubPr>
                              <m:ctrlPr>
                                <a:rPr lang="en-US" i="1">
                                  <a:latin typeface="Cambria Math" panose="02040503050406030204" pitchFamily="18" charset="0"/>
                                  <a:sym typeface="Symbol"/>
                                </a:rPr>
                              </m:ctrlPr>
                            </m:sSubPr>
                            <m:e>
                              <m:r>
                                <a:rPr lang="en-US" i="1">
                                  <a:latin typeface="Cambria Math" panose="02040503050406030204" pitchFamily="18" charset="0"/>
                                  <a:sym typeface="Symbol"/>
                                </a:rPr>
                                <m:t>𝐻</m:t>
                              </m:r>
                            </m:e>
                            <m:sub>
                              <m:r>
                                <a:rPr lang="en-US" i="1">
                                  <a:latin typeface="Cambria Math" panose="02040503050406030204" pitchFamily="18" charset="0"/>
                                  <a:sym typeface="Symbol" panose="05050102010706020507" pitchFamily="18" charset="2"/>
                                </a:rPr>
                                <m:t></m:t>
                              </m:r>
                            </m:sub>
                          </m:sSub>
                        </m:den>
                      </m:f>
                    </m:oMath>
                  </m:oMathPara>
                </a14:m>
                <a:endParaRPr lang="en-US"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3099758" y="1515025"/>
                <a:ext cx="1203022" cy="64306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ovéPole 13"/>
              <p:cNvSpPr txBox="1"/>
              <p:nvPr/>
            </p:nvSpPr>
            <p:spPr>
              <a:xfrm>
                <a:off x="6128951" y="1441287"/>
                <a:ext cx="3361369" cy="7167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cs-CZ" i="1" smtClean="0">
                              <a:latin typeface="Cambria Math" panose="02040503050406030204" pitchFamily="18" charset="0"/>
                            </a:rPr>
                          </m:ctrlPr>
                        </m:fPr>
                        <m:num>
                          <m:r>
                            <a:rPr lang="cs-CZ" i="1" smtClean="0">
                              <a:latin typeface="Cambria Math"/>
                            </a:rPr>
                            <m:t>𝜕</m:t>
                          </m:r>
                          <m:sSub>
                            <m:sSubPr>
                              <m:ctrlPr>
                                <a:rPr lang="cs-CZ" i="1" smtClean="0">
                                  <a:latin typeface="Cambria Math" panose="02040503050406030204" pitchFamily="18" charset="0"/>
                                </a:rPr>
                              </m:ctrlPr>
                            </m:sSubPr>
                            <m:e>
                              <m:r>
                                <a:rPr lang="en-US" b="0" i="1" smtClean="0">
                                  <a:latin typeface="Cambria Math"/>
                                </a:rPr>
                                <m:t>𝐻</m:t>
                              </m:r>
                            </m:e>
                            <m:sub>
                              <m:r>
                                <a:rPr lang="cs-CZ" i="1" smtClean="0">
                                  <a:latin typeface="Cambria Math"/>
                                  <a:sym typeface="Symbol"/>
                                </a:rPr>
                                <m:t></m:t>
                              </m:r>
                            </m:sub>
                          </m:sSub>
                        </m:num>
                        <m:den>
                          <m:r>
                            <a:rPr lang="cs-CZ" i="1" smtClean="0">
                              <a:latin typeface="Cambria Math"/>
                            </a:rPr>
                            <m:t>𝜕</m:t>
                          </m:r>
                          <m:r>
                            <a:rPr lang="cs-CZ" i="1" smtClean="0">
                              <a:latin typeface="Cambria Math"/>
                            </a:rPr>
                            <m:t>𝑥</m:t>
                          </m:r>
                        </m:den>
                      </m:f>
                      <m:r>
                        <a:rPr lang="en-US" b="0" i="1" smtClean="0">
                          <a:latin typeface="Cambria Math"/>
                        </a:rPr>
                        <m:t>=2</m:t>
                      </m:r>
                      <m:r>
                        <a:rPr lang="en-US" b="0" i="1" smtClean="0">
                          <a:latin typeface="Cambria Math"/>
                        </a:rPr>
                        <m:t>𝐻</m:t>
                      </m:r>
                      <m:sSup>
                        <m:sSupPr>
                          <m:ctrlPr>
                            <a:rPr lang="en-US" b="0" i="1" smtClean="0">
                              <a:latin typeface="Cambria Math" panose="02040503050406030204" pitchFamily="18" charset="0"/>
                            </a:rPr>
                          </m:ctrlPr>
                        </m:sSupPr>
                        <m:e>
                          <m:r>
                            <a:rPr lang="en-US" b="0" i="1" smtClean="0">
                              <a:latin typeface="Cambria Math"/>
                              <a:sym typeface="Symbol"/>
                            </a:rPr>
                            <m:t></m:t>
                          </m:r>
                        </m:e>
                        <m:sup>
                          <m:r>
                            <a:rPr lang="en-US" b="0" i="1" smtClean="0">
                              <a:latin typeface="Cambria Math"/>
                            </a:rPr>
                            <m:t>2</m:t>
                          </m:r>
                        </m:sup>
                      </m:sSup>
                      <m:r>
                        <a:rPr lang="en-US" b="0" i="1" smtClean="0">
                          <a:latin typeface="Cambria Math"/>
                        </a:rPr>
                        <m:t>(1−</m:t>
                      </m:r>
                      <m:r>
                        <a:rPr lang="en-US" b="0" i="1" smtClean="0">
                          <a:latin typeface="Cambria Math"/>
                          <a:sym typeface="Symbol"/>
                        </a:rPr>
                        <m:t>)(−1)</m:t>
                      </m:r>
                      <m:f>
                        <m:fPr>
                          <m:ctrlPr>
                            <a:rPr lang="en-US" b="0" i="1" smtClean="0">
                              <a:latin typeface="Cambria Math" panose="02040503050406030204" pitchFamily="18" charset="0"/>
                              <a:sym typeface="Symbol"/>
                            </a:rPr>
                          </m:ctrlPr>
                        </m:fPr>
                        <m:num>
                          <m:sSub>
                            <m:sSubPr>
                              <m:ctrlPr>
                                <a:rPr lang="en-US" b="0" i="1" smtClean="0">
                                  <a:latin typeface="Cambria Math" panose="02040503050406030204" pitchFamily="18" charset="0"/>
                                  <a:sym typeface="Symbol"/>
                                </a:rPr>
                              </m:ctrlPr>
                            </m:sSubPr>
                            <m:e>
                              <m:r>
                                <a:rPr lang="en-US" b="0" i="1" smtClean="0">
                                  <a:latin typeface="Cambria Math"/>
                                  <a:sym typeface="Symbol"/>
                                </a:rPr>
                                <m:t>𝐸</m:t>
                              </m:r>
                            </m:e>
                            <m:sub>
                              <m:r>
                                <a:rPr lang="en-US" b="0" i="1" smtClean="0">
                                  <a:latin typeface="Cambria Math"/>
                                  <a:sym typeface="Symbol"/>
                                </a:rPr>
                                <m:t></m:t>
                              </m:r>
                            </m:sub>
                          </m:sSub>
                        </m:num>
                        <m:den>
                          <m:sSub>
                            <m:sSubPr>
                              <m:ctrlPr>
                                <a:rPr lang="en-US" b="0" i="1" smtClean="0">
                                  <a:latin typeface="Cambria Math" panose="02040503050406030204" pitchFamily="18" charset="0"/>
                                  <a:sym typeface="Symbol"/>
                                </a:rPr>
                              </m:ctrlPr>
                            </m:sSubPr>
                            <m:e>
                              <m:r>
                                <a:rPr lang="en-US" b="0" i="1" smtClean="0">
                                  <a:latin typeface="Cambria Math"/>
                                  <a:sym typeface="Symbol"/>
                                </a:rPr>
                                <m:t>𝐿</m:t>
                              </m:r>
                            </m:e>
                            <m:sub>
                              <m:r>
                                <a:rPr lang="en-US" b="0" i="1" smtClean="0">
                                  <a:latin typeface="Cambria Math"/>
                                  <a:sym typeface="Symbol"/>
                                </a:rPr>
                                <m:t>𝑘</m:t>
                              </m:r>
                            </m:sub>
                          </m:sSub>
                        </m:den>
                      </m:f>
                    </m:oMath>
                  </m:oMathPara>
                </a14:m>
                <a:endParaRPr lang="cs-CZ" dirty="0"/>
              </a:p>
            </p:txBody>
          </p:sp>
        </mc:Choice>
        <mc:Fallback xmlns="">
          <p:sp>
            <p:nvSpPr>
              <p:cNvPr id="14" name="TextovéPole 13"/>
              <p:cNvSpPr txBox="1">
                <a:spLocks noRot="1" noChangeAspect="1" noMove="1" noResize="1" noEditPoints="1" noAdjustHandles="1" noChangeArrowheads="1" noChangeShapeType="1" noTextEdit="1"/>
              </p:cNvSpPr>
              <p:nvPr/>
            </p:nvSpPr>
            <p:spPr>
              <a:xfrm>
                <a:off x="6128951" y="1441287"/>
                <a:ext cx="3361369" cy="716799"/>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ovéPole 9"/>
              <p:cNvSpPr txBox="1"/>
              <p:nvPr/>
            </p:nvSpPr>
            <p:spPr>
              <a:xfrm>
                <a:off x="1214005" y="2233061"/>
                <a:ext cx="2959080" cy="6412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𝐹</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𝐻</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sym typeface="Symbol" panose="05050102010706020507" pitchFamily="18" charset="2"/>
                                </a:rPr>
                                <m:t></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𝐻</m:t>
                          </m:r>
                        </m:num>
                        <m:den>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sym typeface="Symbol" panose="05050102010706020507" pitchFamily="18" charset="2"/>
                                </a:rPr>
                                <m:t></m:t>
                              </m:r>
                            </m:sub>
                          </m:sSub>
                        </m:den>
                      </m:f>
                      <m:r>
                        <a:rPr lang="en-US" b="0" i="1" smtClean="0">
                          <a:latin typeface="Cambria Math" panose="02040503050406030204" pitchFamily="18" charset="0"/>
                          <a:sym typeface="Symbol" panose="05050102010706020507" pitchFamily="18" charset="2"/>
                        </a:rPr>
                        <m:t>−1)</m:t>
                      </m:r>
                      <m:r>
                        <a:rPr lang="en-US" b="0" i="1" smtClean="0">
                          <a:latin typeface="Cambria Math" panose="02040503050406030204" pitchFamily="18" charset="0"/>
                        </a:rPr>
                        <m:t>(1−</m:t>
                      </m:r>
                      <m:sSup>
                        <m:sSupPr>
                          <m:ctrlPr>
                            <a:rPr lang="en-US" i="1">
                              <a:latin typeface="Cambria Math" panose="02040503050406030204" pitchFamily="18" charset="0"/>
                              <a:sym typeface="Symbol"/>
                            </a:rPr>
                          </m:ctrlPr>
                        </m:sSupPr>
                        <m:e>
                          <m:d>
                            <m:dPr>
                              <m:begChr m:val="|"/>
                              <m:endChr m:val="|"/>
                              <m:ctrlPr>
                                <a:rPr lang="en-US" i="1">
                                  <a:latin typeface="Cambria Math" panose="02040503050406030204" pitchFamily="18" charset="0"/>
                                  <a:sym typeface="Symbol"/>
                                </a:rPr>
                              </m:ctrlPr>
                            </m:dPr>
                            <m:e>
                              <m:r>
                                <a:rPr lang="en-US" i="1">
                                  <a:latin typeface="Cambria Math" panose="02040503050406030204" pitchFamily="18" charset="0"/>
                                  <a:sym typeface="Symbol"/>
                                </a:rPr>
                                <m:t>𝑍</m:t>
                              </m:r>
                            </m:e>
                          </m:d>
                        </m:e>
                        <m:sup>
                          <m:f>
                            <m:fPr>
                              <m:ctrlPr>
                                <a:rPr lang="en-US" i="1">
                                  <a:latin typeface="Cambria Math" panose="02040503050406030204" pitchFamily="18" charset="0"/>
                                  <a:sym typeface="Symbol"/>
                                </a:rPr>
                              </m:ctrlPr>
                            </m:fPr>
                            <m:num>
                              <m:r>
                                <a:rPr lang="en-US" b="0" i="1" smtClean="0">
                                  <a:latin typeface="Cambria Math" panose="02040503050406030204" pitchFamily="18" charset="0"/>
                                  <a:sym typeface="Symbol"/>
                                </a:rPr>
                                <m:t>𝑛</m:t>
                              </m:r>
                              <m:r>
                                <a:rPr lang="en-US" b="0" i="1" smtClean="0">
                                  <a:latin typeface="Cambria Math" panose="02040503050406030204" pitchFamily="18" charset="0"/>
                                  <a:sym typeface="Symbol"/>
                                </a:rPr>
                                <m:t>+1</m:t>
                              </m:r>
                            </m:num>
                            <m:den>
                              <m:r>
                                <a:rPr lang="en-US" i="1">
                                  <a:latin typeface="Cambria Math"/>
                                  <a:sym typeface="Symbol"/>
                                </a:rPr>
                                <m:t>𝑛</m:t>
                              </m:r>
                            </m:den>
                          </m:f>
                        </m:sup>
                      </m:sSup>
                      <m:r>
                        <a:rPr lang="en-US" b="0" i="1" smtClean="0">
                          <a:latin typeface="Cambria Math" panose="02040503050406030204" pitchFamily="18" charset="0"/>
                          <a:sym typeface="Symbol"/>
                        </a:rPr>
                        <m:t>)</m:t>
                      </m:r>
                    </m:oMath>
                  </m:oMathPara>
                </a14:m>
                <a:endParaRPr lang="en-US" dirty="0"/>
              </a:p>
            </p:txBody>
          </p:sp>
        </mc:Choice>
        <mc:Fallback xmlns="">
          <p:sp>
            <p:nvSpPr>
              <p:cNvPr id="10" name="TextovéPole 9"/>
              <p:cNvSpPr txBox="1">
                <a:spLocks noRot="1" noChangeAspect="1" noMove="1" noResize="1" noEditPoints="1" noAdjustHandles="1" noChangeArrowheads="1" noChangeShapeType="1" noTextEdit="1"/>
              </p:cNvSpPr>
              <p:nvPr/>
            </p:nvSpPr>
            <p:spPr>
              <a:xfrm>
                <a:off x="1214005" y="2233061"/>
                <a:ext cx="2959080" cy="641201"/>
              </a:xfrm>
              <a:prstGeom prst="rect">
                <a:avLst/>
              </a:prstGeom>
              <a:blipFill rotWithShape="0">
                <a:blip r:embed="rId8"/>
                <a:stretch>
                  <a:fillRect/>
                </a:stretch>
              </a:blipFill>
            </p:spPr>
            <p:txBody>
              <a:bodyPr/>
              <a:lstStyle/>
              <a:p>
                <a:r>
                  <a:rPr lang="en-US">
                    <a:noFill/>
                  </a:rPr>
                  <a:t> </a:t>
                </a:r>
              </a:p>
            </p:txBody>
          </p:sp>
        </mc:Fallback>
      </mc:AlternateContent>
      <p:sp>
        <p:nvSpPr>
          <p:cNvPr id="12" name="TextovéPole 11"/>
          <p:cNvSpPr txBox="1"/>
          <p:nvPr/>
        </p:nvSpPr>
        <p:spPr>
          <a:xfrm>
            <a:off x="3502323" y="673321"/>
            <a:ext cx="2260121" cy="461665"/>
          </a:xfrm>
          <a:prstGeom prst="rect">
            <a:avLst/>
          </a:prstGeom>
          <a:noFill/>
        </p:spPr>
        <p:txBody>
          <a:bodyPr wrap="square" rtlCol="0">
            <a:spAutoFit/>
          </a:bodyPr>
          <a:lstStyle/>
          <a:p>
            <a:r>
              <a:rPr lang="en-US" sz="1200" dirty="0"/>
              <a:t>corresponds to the direction anti-clockwise</a:t>
            </a:r>
          </a:p>
        </p:txBody>
      </p:sp>
      <p:cxnSp>
        <p:nvCxnSpPr>
          <p:cNvPr id="17" name="Přímá spojnice se šipkou 16"/>
          <p:cNvCxnSpPr/>
          <p:nvPr/>
        </p:nvCxnSpPr>
        <p:spPr>
          <a:xfrm>
            <a:off x="4946245" y="1273486"/>
            <a:ext cx="816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flipV="1">
            <a:off x="5287992" y="904154"/>
            <a:ext cx="17253" cy="6108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Oblouk 19"/>
          <p:cNvSpPr/>
          <p:nvPr/>
        </p:nvSpPr>
        <p:spPr>
          <a:xfrm>
            <a:off x="4986440" y="1121434"/>
            <a:ext cx="440696" cy="393591"/>
          </a:xfrm>
          <a:prstGeom prst="arc">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ovéPole 20"/>
              <p:cNvSpPr txBox="1"/>
              <p:nvPr/>
            </p:nvSpPr>
            <p:spPr>
              <a:xfrm>
                <a:off x="4688920" y="2251919"/>
                <a:ext cx="7357014" cy="6918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m:t>
                          </m:r>
                          <m:r>
                            <a:rPr lang="cs-CZ" b="0" i="1" smtClean="0">
                              <a:latin typeface="Cambria Math" panose="02040503050406030204" pitchFamily="18" charset="0"/>
                            </a:rPr>
                            <m:t>𝐹</m:t>
                          </m:r>
                        </m:num>
                        <m:den>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cs-CZ" b="0" i="1" smtClean="0">
                                  <a:latin typeface="Cambria Math" panose="02040503050406030204" pitchFamily="18" charset="0"/>
                                </a:rPr>
                                <m:t>𝐻</m:t>
                              </m:r>
                            </m:e>
                            <m:sub>
                              <m:r>
                                <a:rPr lang="en-US" i="1" smtClean="0">
                                  <a:latin typeface="Cambria Math" panose="02040503050406030204" pitchFamily="18" charset="0"/>
                                  <a:sym typeface="Symbol" panose="05050102010706020507" pitchFamily="18" charset="2"/>
                                </a:rPr>
                                <m:t></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𝐻</m:t>
                          </m:r>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sym typeface="Symbol" panose="05050102010706020507" pitchFamily="18" charset="2"/>
                                </a:rPr>
                                <m:t></m:t>
                              </m:r>
                            </m:sub>
                            <m:sup>
                              <m:r>
                                <a:rPr lang="en-US" b="0" i="1" smtClean="0">
                                  <a:latin typeface="Cambria Math" panose="02040503050406030204" pitchFamily="18" charset="0"/>
                                </a:rPr>
                                <m:t>2</m:t>
                              </m:r>
                            </m:sup>
                          </m:sSubSup>
                        </m:den>
                      </m:f>
                      <m:r>
                        <a:rPr lang="en-US" b="0" i="1" smtClean="0">
                          <a:latin typeface="Cambria Math" panose="02040503050406030204" pitchFamily="18" charset="0"/>
                        </a:rPr>
                        <m:t>((</m:t>
                      </m:r>
                      <m:r>
                        <a:rPr lang="en-US" i="1">
                          <a:latin typeface="Cambria Math" panose="02040503050406030204" pitchFamily="18" charset="0"/>
                        </a:rPr>
                        <m:t>1−2</m:t>
                      </m:r>
                      <m:f>
                        <m:fPr>
                          <m:ctrlPr>
                            <a:rPr lang="en-US" i="1">
                              <a:latin typeface="Cambria Math" panose="02040503050406030204" pitchFamily="18" charset="0"/>
                            </a:rPr>
                          </m:ctrlPr>
                        </m:fPr>
                        <m:num>
                          <m:r>
                            <a:rPr lang="en-US" i="1">
                              <a:latin typeface="Cambria Math" panose="02040503050406030204" pitchFamily="18" charset="0"/>
                            </a:rPr>
                            <m:t>𝐻</m:t>
                          </m:r>
                        </m:num>
                        <m:den>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sym typeface="Symbol" panose="05050102010706020507" pitchFamily="18" charset="2"/>
                                </a:rPr>
                                <m:t></m:t>
                              </m:r>
                            </m:sub>
                          </m:sSub>
                        </m:den>
                      </m:f>
                      <m:r>
                        <a:rPr lang="en-US" b="0" i="1" smtClean="0">
                          <a:latin typeface="Cambria Math" panose="02040503050406030204" pitchFamily="18" charset="0"/>
                          <a:sym typeface="Symbol" panose="05050102010706020507" pitchFamily="18" charset="2"/>
                        </a:rPr>
                        <m:t>)(</m:t>
                      </m:r>
                      <m:r>
                        <a:rPr lang="en-US" i="1">
                          <a:latin typeface="Cambria Math" panose="02040503050406030204" pitchFamily="18" charset="0"/>
                        </a:rPr>
                        <m:t>1−</m:t>
                      </m:r>
                      <m:sSup>
                        <m:sSupPr>
                          <m:ctrlPr>
                            <a:rPr lang="en-US" i="1">
                              <a:latin typeface="Cambria Math" panose="02040503050406030204" pitchFamily="18" charset="0"/>
                              <a:sym typeface="Symbol"/>
                            </a:rPr>
                          </m:ctrlPr>
                        </m:sSupPr>
                        <m:e>
                          <m:d>
                            <m:dPr>
                              <m:begChr m:val="|"/>
                              <m:endChr m:val="|"/>
                              <m:ctrlPr>
                                <a:rPr lang="en-US" i="1">
                                  <a:latin typeface="Cambria Math" panose="02040503050406030204" pitchFamily="18" charset="0"/>
                                  <a:sym typeface="Symbol"/>
                                </a:rPr>
                              </m:ctrlPr>
                            </m:dPr>
                            <m:e>
                              <m:r>
                                <a:rPr lang="en-US" i="1">
                                  <a:latin typeface="Cambria Math" panose="02040503050406030204" pitchFamily="18" charset="0"/>
                                  <a:sym typeface="Symbol"/>
                                </a:rPr>
                                <m:t>𝑍</m:t>
                              </m:r>
                            </m:e>
                          </m:d>
                        </m:e>
                        <m:sup>
                          <m:f>
                            <m:fPr>
                              <m:ctrlPr>
                                <a:rPr lang="en-US" i="1">
                                  <a:latin typeface="Cambria Math" panose="02040503050406030204" pitchFamily="18" charset="0"/>
                                  <a:sym typeface="Symbol"/>
                                </a:rPr>
                              </m:ctrlPr>
                            </m:fPr>
                            <m:num>
                              <m:r>
                                <a:rPr lang="en-US" i="1">
                                  <a:latin typeface="Cambria Math" panose="02040503050406030204" pitchFamily="18" charset="0"/>
                                  <a:sym typeface="Symbol"/>
                                </a:rPr>
                                <m:t>𝑛</m:t>
                              </m:r>
                              <m:r>
                                <a:rPr lang="en-US" i="1">
                                  <a:latin typeface="Cambria Math" panose="02040503050406030204" pitchFamily="18" charset="0"/>
                                  <a:sym typeface="Symbol"/>
                                </a:rPr>
                                <m:t>+1</m:t>
                              </m:r>
                            </m:num>
                            <m:den>
                              <m:r>
                                <a:rPr lang="en-US" i="1">
                                  <a:latin typeface="Cambria Math"/>
                                  <a:sym typeface="Symbol"/>
                                </a:rPr>
                                <m:t>𝑛</m:t>
                              </m:r>
                            </m:den>
                          </m:f>
                        </m:sup>
                      </m:sSup>
                      <m:r>
                        <a:rPr lang="en-US" b="0" i="1" smtClean="0">
                          <a:latin typeface="Cambria Math" panose="02040503050406030204" pitchFamily="18" charset="0"/>
                          <a:sym typeface="Symbol"/>
                        </a:rPr>
                        <m:t>)</m:t>
                      </m:r>
                      <m:r>
                        <a:rPr lang="en-US" b="0" i="1" smtClean="0">
                          <a:latin typeface="Cambria Math" panose="02040503050406030204" pitchFamily="18" charset="0"/>
                        </a:rPr>
                        <m:t> </m:t>
                      </m:r>
                      <m:r>
                        <a:rPr lang="en-US" b="0" i="1" smtClean="0">
                          <a:latin typeface="Cambria Math" panose="02040503050406030204" pitchFamily="18" charset="0"/>
                          <a:sym typeface="Symbol"/>
                        </a:rPr>
                        <m:t>−</m:t>
                      </m:r>
                      <m:r>
                        <a:rPr lang="en-US" b="0" i="1" smtClean="0">
                          <a:latin typeface="Cambria Math" panose="02040503050406030204" pitchFamily="18" charset="0"/>
                          <a:sym typeface="Symbol"/>
                        </a:rPr>
                        <m:t>𝑠𝑖𝑔𝑛</m:t>
                      </m:r>
                      <m:d>
                        <m:dPr>
                          <m:ctrlPr>
                            <a:rPr lang="en-US" b="0" i="1" smtClean="0">
                              <a:latin typeface="Cambria Math" panose="02040503050406030204" pitchFamily="18" charset="0"/>
                              <a:sym typeface="Symbol" panose="05050102010706020507" pitchFamily="18" charset="2"/>
                            </a:rPr>
                          </m:ctrlPr>
                        </m:dPr>
                        <m:e>
                          <m:r>
                            <a:rPr lang="en-US" b="0" i="1" smtClean="0">
                              <a:latin typeface="Cambria Math" panose="02040503050406030204" pitchFamily="18" charset="0"/>
                              <a:sym typeface="Symbol" panose="05050102010706020507" pitchFamily="18" charset="2"/>
                            </a:rPr>
                            <m:t>𝑍</m:t>
                          </m:r>
                        </m:e>
                      </m:d>
                      <m:r>
                        <a:rPr lang="en-US" b="0" i="1" smtClean="0">
                          <a:latin typeface="Cambria Math" panose="02040503050406030204" pitchFamily="18" charset="0"/>
                          <a:sym typeface="Symbol" panose="05050102010706020507" pitchFamily="18" charset="2"/>
                        </a:rPr>
                        <m:t>(</m:t>
                      </m:r>
                      <m:f>
                        <m:fPr>
                          <m:ctrlPr>
                            <a:rPr lang="en-US" i="1">
                              <a:latin typeface="Cambria Math" panose="02040503050406030204" pitchFamily="18" charset="0"/>
                            </a:rPr>
                          </m:ctrlPr>
                        </m:fPr>
                        <m:num>
                          <m:r>
                            <a:rPr lang="en-US" i="1">
                              <a:latin typeface="Cambria Math" panose="02040503050406030204" pitchFamily="18" charset="0"/>
                            </a:rPr>
                            <m:t>𝐻</m:t>
                          </m:r>
                        </m:num>
                        <m:den>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sym typeface="Symbol" panose="05050102010706020507" pitchFamily="18" charset="2"/>
                                </a:rPr>
                                <m:t></m:t>
                              </m:r>
                            </m:sub>
                          </m:sSub>
                        </m:den>
                      </m:f>
                      <m:r>
                        <a:rPr lang="en-US" i="1">
                          <a:latin typeface="Cambria Math" panose="02040503050406030204" pitchFamily="18" charset="0"/>
                          <a:sym typeface="Symbol" panose="05050102010706020507" pitchFamily="18" charset="2"/>
                        </a:rPr>
                        <m:t>−1</m:t>
                      </m:r>
                      <m:r>
                        <a:rPr lang="en-US" b="0" i="1" smtClean="0">
                          <a:latin typeface="Cambria Math" panose="02040503050406030204" pitchFamily="18" charset="0"/>
                          <a:sym typeface="Symbol" panose="05050102010706020507" pitchFamily="18" charset="2"/>
                        </a:rPr>
                        <m:t>)</m:t>
                      </m:r>
                      <m:f>
                        <m:fPr>
                          <m:ctrlPr>
                            <a:rPr lang="en-US" b="0" i="1" smtClean="0">
                              <a:latin typeface="Cambria Math" panose="02040503050406030204" pitchFamily="18" charset="0"/>
                              <a:sym typeface="Symbol" panose="05050102010706020507" pitchFamily="18" charset="2"/>
                            </a:rPr>
                          </m:ctrlPr>
                        </m:fPr>
                        <m:num>
                          <m:r>
                            <a:rPr lang="en-US" b="0" i="1" smtClean="0">
                              <a:latin typeface="Cambria Math" panose="02040503050406030204" pitchFamily="18" charset="0"/>
                              <a:sym typeface="Symbol" panose="05050102010706020507" pitchFamily="18" charset="2"/>
                            </a:rPr>
                            <m:t>𝑛</m:t>
                          </m:r>
                          <m:r>
                            <a:rPr lang="en-US" b="0" i="1" smtClean="0">
                              <a:latin typeface="Cambria Math" panose="02040503050406030204" pitchFamily="18" charset="0"/>
                              <a:sym typeface="Symbol" panose="05050102010706020507" pitchFamily="18" charset="2"/>
                            </a:rPr>
                            <m:t>+1</m:t>
                          </m:r>
                        </m:num>
                        <m:den>
                          <m:r>
                            <a:rPr lang="en-US" b="0" i="1" smtClean="0">
                              <a:latin typeface="Cambria Math" panose="02040503050406030204" pitchFamily="18" charset="0"/>
                              <a:sym typeface="Symbol" panose="05050102010706020507" pitchFamily="18" charset="2"/>
                            </a:rPr>
                            <m:t>𝑛</m:t>
                          </m:r>
                        </m:den>
                      </m:f>
                      <m:sSup>
                        <m:sSupPr>
                          <m:ctrlPr>
                            <a:rPr lang="en-US" i="1">
                              <a:latin typeface="Cambria Math" panose="02040503050406030204" pitchFamily="18" charset="0"/>
                              <a:sym typeface="Symbol"/>
                            </a:rPr>
                          </m:ctrlPr>
                        </m:sSupPr>
                        <m:e>
                          <m:d>
                            <m:dPr>
                              <m:begChr m:val="|"/>
                              <m:endChr m:val="|"/>
                              <m:ctrlPr>
                                <a:rPr lang="en-US" i="1">
                                  <a:latin typeface="Cambria Math" panose="02040503050406030204" pitchFamily="18" charset="0"/>
                                  <a:sym typeface="Symbol"/>
                                </a:rPr>
                              </m:ctrlPr>
                            </m:dPr>
                            <m:e>
                              <m:r>
                                <a:rPr lang="en-US" i="1">
                                  <a:latin typeface="Cambria Math" panose="02040503050406030204" pitchFamily="18" charset="0"/>
                                  <a:sym typeface="Symbol"/>
                                </a:rPr>
                                <m:t>𝑍</m:t>
                              </m:r>
                            </m:e>
                          </m:d>
                        </m:e>
                        <m:sup>
                          <m:f>
                            <m:fPr>
                              <m:ctrlPr>
                                <a:rPr lang="en-US" i="1">
                                  <a:latin typeface="Cambria Math" panose="02040503050406030204" pitchFamily="18" charset="0"/>
                                  <a:sym typeface="Symbol"/>
                                </a:rPr>
                              </m:ctrlPr>
                            </m:fPr>
                            <m:num>
                              <m:r>
                                <a:rPr lang="en-US" i="1">
                                  <a:latin typeface="Cambria Math" panose="02040503050406030204" pitchFamily="18" charset="0"/>
                                  <a:sym typeface="Symbol"/>
                                </a:rPr>
                                <m:t>1</m:t>
                              </m:r>
                            </m:num>
                            <m:den>
                              <m:r>
                                <a:rPr lang="en-US" i="1">
                                  <a:latin typeface="Cambria Math"/>
                                  <a:sym typeface="Symbol"/>
                                </a:rPr>
                                <m:t>𝑛</m:t>
                              </m:r>
                            </m:den>
                          </m:f>
                        </m:sup>
                      </m:sSup>
                      <m:d>
                        <m:dPr>
                          <m:ctrlPr>
                            <a:rPr lang="en-US" b="0" i="1" smtClean="0">
                              <a:latin typeface="Cambria Math" panose="02040503050406030204" pitchFamily="18" charset="0"/>
                              <a:sym typeface="Symbol"/>
                            </a:rPr>
                          </m:ctrlPr>
                        </m:dPr>
                        <m:e>
                          <m:r>
                            <a:rPr lang="en-US" b="0" i="1" smtClean="0">
                              <a:latin typeface="Cambria Math" panose="02040503050406030204" pitchFamily="18" charset="0"/>
                              <a:sym typeface="Symbol"/>
                            </a:rPr>
                            <m:t>1−</m:t>
                          </m:r>
                          <m:r>
                            <a:rPr lang="cs-CZ" b="0" i="1" smtClean="0">
                              <a:latin typeface="Cambria Math" panose="02040503050406030204" pitchFamily="18" charset="0"/>
                              <a:sym typeface="Symbol"/>
                            </a:rPr>
                            <m:t>𝑍</m:t>
                          </m:r>
                        </m:e>
                      </m:d>
                      <m:r>
                        <a:rPr lang="en-US" b="0" i="1" smtClean="0">
                          <a:latin typeface="Cambria Math" panose="02040503050406030204" pitchFamily="18" charset="0"/>
                          <a:sym typeface="Symbol"/>
                        </a:rPr>
                        <m:t>)</m:t>
                      </m:r>
                    </m:oMath>
                  </m:oMathPara>
                </a14:m>
                <a:endParaRPr lang="en-US" dirty="0"/>
              </a:p>
            </p:txBody>
          </p:sp>
        </mc:Choice>
        <mc:Fallback xmlns="">
          <p:sp>
            <p:nvSpPr>
              <p:cNvPr id="21" name="TextovéPole 20"/>
              <p:cNvSpPr txBox="1">
                <a:spLocks noRot="1" noChangeAspect="1" noMove="1" noResize="1" noEditPoints="1" noAdjustHandles="1" noChangeArrowheads="1" noChangeShapeType="1" noTextEdit="1"/>
              </p:cNvSpPr>
              <p:nvPr/>
            </p:nvSpPr>
            <p:spPr>
              <a:xfrm>
                <a:off x="4688920" y="2251919"/>
                <a:ext cx="7357014" cy="691856"/>
              </a:xfrm>
              <a:prstGeom prst="rect">
                <a:avLst/>
              </a:prstGeom>
              <a:blipFill rotWithShape="0">
                <a:blip r:embed="rId9"/>
                <a:stretch>
                  <a:fillRect/>
                </a:stretch>
              </a:blipFill>
            </p:spPr>
            <p:txBody>
              <a:bodyPr/>
              <a:lstStyle/>
              <a:p>
                <a:r>
                  <a:rPr lang="en-US">
                    <a:noFill/>
                  </a:rPr>
                  <a:t> </a:t>
                </a:r>
              </a:p>
            </p:txBody>
          </p:sp>
        </mc:Fallback>
      </mc:AlternateContent>
      <p:sp>
        <p:nvSpPr>
          <p:cNvPr id="22" name="TextovéPole 21"/>
          <p:cNvSpPr txBox="1"/>
          <p:nvPr/>
        </p:nvSpPr>
        <p:spPr>
          <a:xfrm>
            <a:off x="10391174" y="52090"/>
            <a:ext cx="1712753" cy="307777"/>
          </a:xfrm>
          <a:prstGeom prst="rect">
            <a:avLst/>
          </a:prstGeom>
          <a:solidFill>
            <a:schemeClr val="bg1"/>
          </a:solidFill>
          <a:ln w="28575">
            <a:solidFill>
              <a:srgbClr val="FF0000"/>
            </a:solidFill>
          </a:ln>
        </p:spPr>
        <p:txBody>
          <a:bodyPr wrap="square" rtlCol="0">
            <a:spAutoFit/>
          </a:bodyPr>
          <a:lstStyle/>
          <a:p>
            <a:r>
              <a:rPr lang="cs-CZ" sz="1400" dirty="0" smtClean="0"/>
              <a:t>Kontroloval: </a:t>
            </a:r>
            <a:r>
              <a:rPr lang="cs-CZ" sz="1400" dirty="0" err="1" smtClean="0"/>
              <a:t>zitny</a:t>
            </a:r>
            <a:endParaRPr lang="cs-CZ" sz="1400" dirty="0"/>
          </a:p>
        </p:txBody>
      </p:sp>
      <p:pic>
        <p:nvPicPr>
          <p:cNvPr id="16" name="Obrázek 15"/>
          <p:cNvPicPr>
            <a:picLocks noChangeAspect="1"/>
          </p:cNvPicPr>
          <p:nvPr/>
        </p:nvPicPr>
        <p:blipFill>
          <a:blip r:embed="rId10"/>
          <a:stretch>
            <a:fillRect/>
          </a:stretch>
        </p:blipFill>
        <p:spPr>
          <a:xfrm>
            <a:off x="5589774" y="4462029"/>
            <a:ext cx="3321934" cy="2494158"/>
          </a:xfrm>
          <a:prstGeom prst="rect">
            <a:avLst/>
          </a:prstGeom>
        </p:spPr>
      </p:pic>
      <p:pic>
        <p:nvPicPr>
          <p:cNvPr id="18" name="Obrázek 17"/>
          <p:cNvPicPr>
            <a:picLocks noChangeAspect="1"/>
          </p:cNvPicPr>
          <p:nvPr/>
        </p:nvPicPr>
        <p:blipFill>
          <a:blip r:embed="rId11"/>
          <a:stretch>
            <a:fillRect/>
          </a:stretch>
        </p:blipFill>
        <p:spPr>
          <a:xfrm>
            <a:off x="5660854" y="2727945"/>
            <a:ext cx="3250854" cy="2440790"/>
          </a:xfrm>
          <a:prstGeom prst="rect">
            <a:avLst/>
          </a:prstGeom>
        </p:spPr>
      </p:pic>
      <p:sp>
        <p:nvSpPr>
          <p:cNvPr id="23" name="TextovéPole 22"/>
          <p:cNvSpPr txBox="1"/>
          <p:nvPr/>
        </p:nvSpPr>
        <p:spPr>
          <a:xfrm>
            <a:off x="8813389" y="5347044"/>
            <a:ext cx="3330863" cy="830997"/>
          </a:xfrm>
          <a:prstGeom prst="rect">
            <a:avLst/>
          </a:prstGeom>
          <a:noFill/>
        </p:spPr>
        <p:txBody>
          <a:bodyPr wrap="square" rtlCol="0">
            <a:spAutoFit/>
          </a:bodyPr>
          <a:lstStyle/>
          <a:p>
            <a:r>
              <a:rPr lang="en-US" sz="1200" dirty="0"/>
              <a:t>Verified by three methods: analytically, direct numerical difference and differential transformed </a:t>
            </a:r>
            <a:r>
              <a:rPr lang="en-US" sz="1200" dirty="0" smtClean="0"/>
              <a:t>derivatives </a:t>
            </a:r>
            <a:r>
              <a:rPr lang="cs-CZ" sz="1200" dirty="0" smtClean="0"/>
              <a:t>(</a:t>
            </a:r>
            <a:r>
              <a:rPr lang="cs-CZ" sz="1200" dirty="0" err="1" smtClean="0"/>
              <a:t>it</a:t>
            </a:r>
            <a:r>
              <a:rPr lang="cs-CZ" sz="1200" dirty="0" smtClean="0"/>
              <a:t> </a:t>
            </a:r>
            <a:r>
              <a:rPr lang="cs-CZ" sz="1200" dirty="0" err="1" smtClean="0"/>
              <a:t>took</a:t>
            </a:r>
            <a:r>
              <a:rPr lang="cs-CZ" sz="1200" dirty="0" smtClean="0"/>
              <a:t> </a:t>
            </a:r>
            <a:r>
              <a:rPr lang="cs-CZ" sz="1200" dirty="0" err="1" smtClean="0"/>
              <a:t>me</a:t>
            </a:r>
            <a:r>
              <a:rPr lang="cs-CZ" sz="1200" dirty="0" smtClean="0"/>
              <a:t> </a:t>
            </a:r>
            <a:r>
              <a:rPr lang="cs-CZ" sz="1200" dirty="0" err="1" smtClean="0"/>
              <a:t>few</a:t>
            </a:r>
            <a:r>
              <a:rPr lang="cs-CZ" sz="1200" dirty="0" smtClean="0"/>
              <a:t> </a:t>
            </a:r>
            <a:r>
              <a:rPr lang="cs-CZ" sz="1200" dirty="0" err="1" smtClean="0"/>
              <a:t>days</a:t>
            </a:r>
            <a:r>
              <a:rPr lang="cs-CZ" sz="1200" dirty="0" smtClean="0"/>
              <a:t> to </a:t>
            </a:r>
            <a:r>
              <a:rPr lang="cs-CZ" sz="1200" dirty="0" err="1" smtClean="0"/>
              <a:t>match</a:t>
            </a:r>
            <a:r>
              <a:rPr lang="cs-CZ" sz="1200" dirty="0" smtClean="0"/>
              <a:t> </a:t>
            </a:r>
            <a:r>
              <a:rPr lang="cs-CZ" sz="1200" dirty="0" err="1" smtClean="0"/>
              <a:t>the</a:t>
            </a:r>
            <a:r>
              <a:rPr lang="cs-CZ" sz="1200" dirty="0" smtClean="0"/>
              <a:t> </a:t>
            </a:r>
            <a:r>
              <a:rPr lang="cs-CZ" sz="1200" dirty="0" err="1" smtClean="0"/>
              <a:t>threee</a:t>
            </a:r>
            <a:r>
              <a:rPr lang="cs-CZ" sz="1200" dirty="0" smtClean="0"/>
              <a:t> </a:t>
            </a:r>
            <a:r>
              <a:rPr lang="cs-CZ" sz="1200" dirty="0" err="1" smtClean="0"/>
              <a:t>procedures</a:t>
            </a:r>
            <a:endParaRPr lang="en-US" sz="1200" dirty="0"/>
          </a:p>
        </p:txBody>
      </p:sp>
      <p:pic>
        <p:nvPicPr>
          <p:cNvPr id="4" name="Obrázek 3"/>
          <p:cNvPicPr>
            <a:picLocks noChangeAspect="1"/>
          </p:cNvPicPr>
          <p:nvPr/>
        </p:nvPicPr>
        <p:blipFill>
          <a:blip r:embed="rId12"/>
          <a:stretch>
            <a:fillRect/>
          </a:stretch>
        </p:blipFill>
        <p:spPr>
          <a:xfrm>
            <a:off x="8672671" y="2809788"/>
            <a:ext cx="3612301" cy="2712170"/>
          </a:xfrm>
          <a:prstGeom prst="rect">
            <a:avLst/>
          </a:prstGeom>
        </p:spPr>
      </p:pic>
    </p:spTree>
    <p:extLst>
      <p:ext uri="{BB962C8B-B14F-4D97-AF65-F5344CB8AC3E}">
        <p14:creationId xmlns:p14="http://schemas.microsoft.com/office/powerpoint/2010/main" val="42329600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a:t>
            </a:r>
            <a:r>
              <a:rPr lang="en-US" sz="2400" b="1" dirty="0">
                <a:sym typeface="Symbol" pitchFamily="18" charset="2"/>
              </a:rPr>
              <a:t>Initial conditions </a:t>
            </a:r>
            <a:r>
              <a:rPr lang="en-US" sz="2400" b="1" dirty="0" smtClean="0">
                <a:sym typeface="Symbol" pitchFamily="18" charset="2"/>
              </a:rPr>
              <a:t>– </a:t>
            </a:r>
            <a:r>
              <a:rPr lang="cs-CZ" sz="2400" b="1" dirty="0" err="1" smtClean="0">
                <a:sym typeface="Symbol" pitchFamily="18" charset="2"/>
              </a:rPr>
              <a:t>viscosity</a:t>
            </a:r>
            <a:r>
              <a:rPr lang="en-US" sz="2400" b="1" dirty="0" smtClean="0">
                <a:sym typeface="Symbol" pitchFamily="18" charset="2"/>
              </a:rPr>
              <a:t> (</a:t>
            </a:r>
            <a:r>
              <a:rPr lang="cs-CZ" sz="2400" b="1" dirty="0" err="1">
                <a:sym typeface="Symbol" pitchFamily="18" charset="2"/>
              </a:rPr>
              <a:t>for</a:t>
            </a:r>
            <a:r>
              <a:rPr lang="cs-CZ" sz="2400" b="1" dirty="0">
                <a:sym typeface="Symbol" pitchFamily="18" charset="2"/>
              </a:rPr>
              <a:t> </a:t>
            </a:r>
            <a:r>
              <a:rPr lang="en-US" sz="2400" b="1" dirty="0">
                <a:sym typeface="Symbol" pitchFamily="18" charset="2"/>
              </a:rPr>
              <a:t>a power</a:t>
            </a:r>
            <a:r>
              <a:rPr lang="cs-CZ" sz="2400" b="1" dirty="0">
                <a:sym typeface="Symbol" pitchFamily="18" charset="2"/>
              </a:rPr>
              <a:t> </a:t>
            </a:r>
            <a:r>
              <a:rPr lang="cs-CZ" sz="2400" b="1" dirty="0" err="1">
                <a:sym typeface="Symbol" pitchFamily="18" charset="2"/>
              </a:rPr>
              <a:t>law</a:t>
            </a:r>
            <a:r>
              <a:rPr lang="en-US" sz="2400" b="1" dirty="0">
                <a:sym typeface="Symbol" pitchFamily="18" charset="2"/>
              </a:rPr>
              <a:t> fluid)</a:t>
            </a:r>
            <a:endParaRPr lang="cs-CZ" sz="2400" b="1" dirty="0">
              <a:sym typeface="Symbol" pitchFamily="18" charset="2"/>
            </a:endParaRPr>
          </a:p>
        </p:txBody>
      </p:sp>
      <mc:AlternateContent xmlns:mc="http://schemas.openxmlformats.org/markup-compatibility/2006" xmlns:a14="http://schemas.microsoft.com/office/drawing/2010/main">
        <mc:Choice Requires="a14">
          <p:sp>
            <p:nvSpPr>
              <p:cNvPr id="29" name="TextovéPole 28"/>
              <p:cNvSpPr txBox="1"/>
              <p:nvPr/>
            </p:nvSpPr>
            <p:spPr>
              <a:xfrm>
                <a:off x="6115603" y="578835"/>
                <a:ext cx="5397888" cy="506870"/>
              </a:xfrm>
              <a:prstGeom prst="rect">
                <a:avLst/>
              </a:prstGeom>
              <a:solidFill>
                <a:schemeClr val="bg1"/>
              </a:solid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𝐻</m:t>
                      </m:r>
                      <m:r>
                        <a:rPr lang="cs-CZ" b="0" i="1" baseline="-25000" smtClean="0">
                          <a:latin typeface="Cambria Math" panose="02040503050406030204" pitchFamily="18" charset="0"/>
                          <a:sym typeface="Symbol" panose="05050102010706020507" pitchFamily="18" charset="2"/>
                        </a:rPr>
                        <m:t></m:t>
                      </m:r>
                      <m:r>
                        <a:rPr lang="en-US" b="0" i="1" smtClean="0">
                          <a:latin typeface="Cambria Math"/>
                        </a:rPr>
                        <m:t>=</m:t>
                      </m:r>
                      <m:r>
                        <a:rPr lang="cs-CZ" b="0" i="1" smtClean="0">
                          <a:latin typeface="Cambria Math"/>
                        </a:rPr>
                        <m:t>𝐻</m:t>
                      </m:r>
                      <m:d>
                        <m:dPr>
                          <m:ctrlPr>
                            <a:rPr lang="en-US" b="0" i="1" smtClean="0">
                              <a:latin typeface="Cambria Math" panose="02040503050406030204" pitchFamily="18" charset="0"/>
                            </a:rPr>
                          </m:ctrlPr>
                        </m:dPr>
                        <m:e>
                          <m:r>
                            <a:rPr lang="en-US" b="0" i="1" smtClean="0">
                              <a:latin typeface="Cambria Math"/>
                            </a:rPr>
                            <m:t>1−</m:t>
                          </m:r>
                          <m:d>
                            <m:dPr>
                              <m:ctrlPr>
                                <a:rPr lang="en-US" b="0" i="1" smtClean="0">
                                  <a:latin typeface="Cambria Math" panose="02040503050406030204" pitchFamily="18" charset="0"/>
                                </a:rPr>
                              </m:ctrlPr>
                            </m:dPr>
                            <m:e>
                              <m:r>
                                <a:rPr lang="en-US" b="0" i="1" smtClean="0">
                                  <a:latin typeface="Cambria Math"/>
                                </a:rPr>
                                <m:t>1−</m:t>
                              </m:r>
                              <m:r>
                                <a:rPr lang="en-US" b="0" i="1" smtClean="0">
                                  <a:latin typeface="Cambria Math"/>
                                  <a:sym typeface="Symbol"/>
                                </a:rPr>
                                <m:t></m:t>
                              </m:r>
                            </m:e>
                          </m:d>
                          <m:sSup>
                            <m:sSupPr>
                              <m:ctrlPr>
                                <a:rPr lang="en-US" b="0" i="1" smtClean="0">
                                  <a:latin typeface="Cambria Math" panose="02040503050406030204" pitchFamily="18" charset="0"/>
                                  <a:sym typeface="Symbol"/>
                                </a:rPr>
                              </m:ctrlPr>
                            </m:sSupPr>
                            <m:e>
                              <m:r>
                                <a:rPr lang="en-US" b="0" i="1" smtClean="0">
                                  <a:latin typeface="Cambria Math"/>
                                  <a:sym typeface="Symbol"/>
                                </a:rPr>
                                <m:t>𝑒</m:t>
                              </m:r>
                            </m:e>
                            <m:sup>
                              <m:r>
                                <a:rPr lang="en-US" b="0" i="1" smtClean="0">
                                  <a:latin typeface="Cambria Math"/>
                                  <a:sym typeface="Symbol"/>
                                </a:rPr>
                                <m:t>−</m:t>
                              </m:r>
                              <m:sSup>
                                <m:sSupPr>
                                  <m:ctrlPr>
                                    <a:rPr lang="en-US" b="0" i="1" smtClean="0">
                                      <a:latin typeface="Cambria Math" panose="02040503050406030204" pitchFamily="18" charset="0"/>
                                      <a:sym typeface="Symbol"/>
                                    </a:rPr>
                                  </m:ctrlPr>
                                </m:sSupPr>
                                <m:e>
                                  <m:r>
                                    <a:rPr lang="en-US" b="0" i="1" smtClean="0">
                                      <a:latin typeface="Cambria Math"/>
                                      <a:sym typeface="Symbol"/>
                                    </a:rPr>
                                    <m:t></m:t>
                                  </m:r>
                                </m:e>
                                <m:sup>
                                  <m:r>
                                    <a:rPr lang="en-US" b="0" i="1" smtClean="0">
                                      <a:latin typeface="Cambria Math"/>
                                      <a:sym typeface="Symbol"/>
                                    </a:rPr>
                                    <m:t>2</m:t>
                                  </m:r>
                                </m:sup>
                              </m:sSup>
                              <m:d>
                                <m:dPr>
                                  <m:ctrlPr>
                                    <a:rPr lang="en-US" b="0" i="1" smtClean="0">
                                      <a:latin typeface="Cambria Math" panose="02040503050406030204" pitchFamily="18" charset="0"/>
                                      <a:sym typeface="Symbol"/>
                                    </a:rPr>
                                  </m:ctrlPr>
                                </m:dPr>
                                <m:e>
                                  <m:r>
                                    <a:rPr lang="en-US" b="0" i="1" smtClean="0">
                                      <a:latin typeface="Cambria Math" panose="02040503050406030204" pitchFamily="18" charset="0"/>
                                      <a:sym typeface="Symbol"/>
                                    </a:rPr>
                                    <m:t>1−</m:t>
                                  </m:r>
                                  <m:r>
                                    <a:rPr lang="en-US" b="0" i="1" smtClean="0">
                                      <a:latin typeface="Cambria Math" panose="02040503050406030204" pitchFamily="18" charset="0"/>
                                      <a:sym typeface="Symbol" panose="05050102010706020507" pitchFamily="18" charset="2"/>
                                    </a:rPr>
                                    <m:t></m:t>
                                  </m:r>
                                </m:e>
                              </m:d>
                              <m:r>
                                <a:rPr lang="en-US" b="0" i="1" baseline="30000" smtClean="0">
                                  <a:latin typeface="Cambria Math" panose="02040503050406030204" pitchFamily="18" charset="0"/>
                                  <a:sym typeface="Symbol" panose="05050102010706020507" pitchFamily="18" charset="2"/>
                                </a:rPr>
                                <m:t>2</m:t>
                              </m:r>
                            </m:sup>
                          </m:sSup>
                        </m:e>
                      </m:d>
                      <m:r>
                        <a:rPr lang="en-US" b="0" i="1" smtClean="0">
                          <a:latin typeface="Cambria Math" panose="02040503050406030204" pitchFamily="18" charset="0"/>
                          <a:sym typeface="Symbol"/>
                        </a:rPr>
                        <m:t>=</m:t>
                      </m:r>
                      <m:r>
                        <a:rPr lang="en-US" b="0" i="1" smtClean="0">
                          <a:latin typeface="Cambria Math" panose="02040503050406030204" pitchFamily="18" charset="0"/>
                          <a:sym typeface="Symbol"/>
                        </a:rPr>
                        <m:t>𝐻</m:t>
                      </m:r>
                      <m:r>
                        <a:rPr lang="en-US" b="0" i="1" smtClean="0">
                          <a:latin typeface="Cambria Math" panose="02040503050406030204" pitchFamily="18" charset="0"/>
                          <a:sym typeface="Symbol"/>
                        </a:rPr>
                        <m:t>(1−</m:t>
                      </m:r>
                      <m:d>
                        <m:dPr>
                          <m:ctrlPr>
                            <a:rPr lang="en-US" b="0" i="1" smtClean="0">
                              <a:latin typeface="Cambria Math" panose="02040503050406030204" pitchFamily="18" charset="0"/>
                              <a:sym typeface="Symbol"/>
                            </a:rPr>
                          </m:ctrlPr>
                        </m:dPr>
                        <m:e>
                          <m:r>
                            <a:rPr lang="en-US" b="0" i="1" smtClean="0">
                              <a:latin typeface="Cambria Math" panose="02040503050406030204" pitchFamily="18" charset="0"/>
                              <a:sym typeface="Symbol"/>
                            </a:rPr>
                            <m:t>1−</m:t>
                          </m:r>
                          <m:r>
                            <a:rPr lang="en-US" b="0" i="1" smtClean="0">
                              <a:latin typeface="Cambria Math" panose="02040503050406030204" pitchFamily="18" charset="0"/>
                              <a:sym typeface="Symbol" panose="05050102010706020507" pitchFamily="18" charset="2"/>
                            </a:rPr>
                            <m:t></m:t>
                          </m:r>
                        </m:e>
                      </m:d>
                      <m:r>
                        <a:rPr lang="en-US" b="0" i="1" smtClean="0">
                          <a:latin typeface="Cambria Math" panose="02040503050406030204" pitchFamily="18" charset="0"/>
                          <a:sym typeface="Symbol" panose="05050102010706020507" pitchFamily="18" charset="2"/>
                        </a:rPr>
                        <m:t>𝐸</m:t>
                      </m:r>
                      <m:r>
                        <a:rPr lang="en-US" b="0" i="1" baseline="-25000"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m:t>
                      </m:r>
                    </m:oMath>
                  </m:oMathPara>
                </a14:m>
                <a:endParaRPr lang="cs-CZ" dirty="0"/>
              </a:p>
            </p:txBody>
          </p:sp>
        </mc:Choice>
        <mc:Fallback xmlns="">
          <p:sp>
            <p:nvSpPr>
              <p:cNvPr id="29" name="TextovéPole 28"/>
              <p:cNvSpPr txBox="1">
                <a:spLocks noRot="1" noChangeAspect="1" noMove="1" noResize="1" noEditPoints="1" noAdjustHandles="1" noChangeArrowheads="1" noChangeShapeType="1" noTextEdit="1"/>
              </p:cNvSpPr>
              <p:nvPr/>
            </p:nvSpPr>
            <p:spPr>
              <a:xfrm>
                <a:off x="6115603" y="578835"/>
                <a:ext cx="5397888" cy="506870"/>
              </a:xfrm>
              <a:prstGeom prst="rect">
                <a:avLst/>
              </a:prstGeom>
              <a:blipFill rotWithShape="0">
                <a:blip r:embed="rId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ovéPole 12"/>
              <p:cNvSpPr txBox="1"/>
              <p:nvPr/>
            </p:nvSpPr>
            <p:spPr>
              <a:xfrm>
                <a:off x="474453" y="1239854"/>
                <a:ext cx="8639082" cy="105131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b="0" i="1" smtClean="0">
                              <a:latin typeface="Cambria Math" panose="02040503050406030204" pitchFamily="18" charset="0"/>
                            </a:rPr>
                            <m:t>𝑢</m:t>
                          </m:r>
                        </m:num>
                        <m:den>
                          <m:r>
                            <a:rPr lang="en-US" i="1" smtClean="0">
                              <a:latin typeface="Cambria Math" panose="02040503050406030204" pitchFamily="18" charset="0"/>
                            </a:rPr>
                            <m:t>𝜕</m:t>
                          </m:r>
                          <m:r>
                            <a:rPr lang="cs-CZ" b="0" i="1" smtClean="0">
                              <a:latin typeface="Cambria Math" panose="02040503050406030204" pitchFamily="18" charset="0"/>
                            </a:rPr>
                            <m:t>𝑥</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baseline="30000" smtClean="0">
                              <a:latin typeface="Cambria Math" panose="02040503050406030204" pitchFamily="18" charset="0"/>
                            </a:rPr>
                            <m:t>2</m:t>
                          </m:r>
                          <m:r>
                            <a:rPr lang="en-US" b="0" i="1" smtClean="0">
                              <a:latin typeface="Cambria Math" panose="02040503050406030204" pitchFamily="18" charset="0"/>
                              <a:sym typeface="Symbol" panose="05050102010706020507" pitchFamily="18" charset="2"/>
                            </a:rPr>
                            <m:t></m:t>
                          </m:r>
                        </m:num>
                        <m:den>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b="0" i="1" smtClean="0">
                              <a:latin typeface="Cambria Math" panose="02040503050406030204" pitchFamily="18" charset="0"/>
                            </a:rPr>
                            <m:t>𝑦</m:t>
                          </m:r>
                        </m:den>
                      </m:f>
                      <m:r>
                        <a:rPr lang="en-US" b="0" i="1" smtClean="0">
                          <a:latin typeface="Cambria Math" panose="02040503050406030204" pitchFamily="18" charset="0"/>
                        </a:rPr>
                        <m:t>=</m:t>
                      </m:r>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a:rPr>
                            <m:t>𝑚</m:t>
                          </m:r>
                        </m:sub>
                      </m:sSub>
                      <m:sSup>
                        <m:sSupPr>
                          <m:ctrlPr>
                            <a:rPr lang="en-US"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𝐻</m:t>
                                  </m:r>
                                  <m:r>
                                    <a:rPr lang="en-US" b="0" i="1" smtClean="0">
                                      <a:latin typeface="Cambria Math" panose="02040503050406030204" pitchFamily="18" charset="0"/>
                                      <a:sym typeface="Symbol" panose="05050102010706020507" pitchFamily="18" charset="2"/>
                                    </a:rPr>
                                    <m:t></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sym typeface="Symbol" panose="05050102010706020507" pitchFamily="18" charset="2"/>
                                        </a:rPr>
                                        <m:t></m:t>
                                      </m:r>
                                    </m:sub>
                                  </m:sSub>
                                </m:den>
                              </m:f>
                            </m:e>
                          </m:d>
                        </m:e>
                        <m:sup>
                          <m:r>
                            <a:rPr lang="en-US" b="0" i="1" smtClean="0">
                              <a:latin typeface="Cambria Math" panose="02040503050406030204" pitchFamily="18" charset="0"/>
                            </a:rPr>
                            <m:t>2</m:t>
                          </m:r>
                        </m:sup>
                      </m:sSup>
                      <m:r>
                        <a:rPr lang="en-US" b="0" i="1" smtClean="0">
                          <a:latin typeface="Cambria Math" panose="02040503050406030204" pitchFamily="18" charset="0"/>
                        </a:rPr>
                        <m:t>(1−</m:t>
                      </m:r>
                      <m:r>
                        <a:rPr lang="en-US" b="0" i="1" smtClean="0">
                          <a:latin typeface="Cambria Math" panose="02040503050406030204" pitchFamily="18" charset="0"/>
                          <a:sym typeface="Symbol" panose="05050102010706020507" pitchFamily="18" charset="2"/>
                        </a:rPr>
                        <m:t>)</m:t>
                      </m:r>
                      <m:sSub>
                        <m:sSubPr>
                          <m:ctrlPr>
                            <a:rPr lang="en-US" i="1">
                              <a:latin typeface="Cambria Math" panose="02040503050406030204" pitchFamily="18" charset="0"/>
                              <a:sym typeface="Symbol" panose="05050102010706020507" pitchFamily="18" charset="2"/>
                            </a:rPr>
                          </m:ctrlPr>
                        </m:sSubPr>
                        <m:e>
                          <m:r>
                            <a:rPr lang="en-US" i="1">
                              <a:latin typeface="Cambria Math" panose="02040503050406030204" pitchFamily="18" charset="0"/>
                              <a:sym typeface="Symbol" panose="05050102010706020507" pitchFamily="18" charset="2"/>
                            </a:rPr>
                            <m:t>𝐸</m:t>
                          </m:r>
                        </m:e>
                        <m:sub>
                          <m:r>
                            <a:rPr lang="en-US" i="1">
                              <a:latin typeface="Cambria Math" panose="02040503050406030204" pitchFamily="18" charset="0"/>
                              <a:sym typeface="Symbol" panose="05050102010706020507" pitchFamily="18" charset="2"/>
                            </a:rPr>
                            <m:t></m:t>
                          </m:r>
                        </m:sub>
                      </m:sSub>
                      <m:f>
                        <m:fPr>
                          <m:ctrlPr>
                            <a:rPr lang="en-US" b="0" i="1" smtClean="0">
                              <a:latin typeface="Cambria Math" panose="02040503050406030204" pitchFamily="18" charset="0"/>
                              <a:sym typeface="Symbol" panose="05050102010706020507" pitchFamily="18" charset="2"/>
                            </a:rPr>
                          </m:ctrlPr>
                        </m:fPr>
                        <m:num>
                          <m:r>
                            <a:rPr lang="en-US" i="1">
                              <a:latin typeface="Cambria Math" panose="02040503050406030204" pitchFamily="18" charset="0"/>
                              <a:sym typeface="Symbol" panose="05050102010706020507" pitchFamily="18" charset="2"/>
                            </a:rPr>
                            <m:t>−1</m:t>
                          </m:r>
                        </m:num>
                        <m:den>
                          <m:sSub>
                            <m:sSubPr>
                              <m:ctrlPr>
                                <a:rPr lang="en-US" b="0" i="1" smtClean="0">
                                  <a:latin typeface="Cambria Math" panose="02040503050406030204" pitchFamily="18" charset="0"/>
                                  <a:sym typeface="Symbol" panose="05050102010706020507" pitchFamily="18" charset="2"/>
                                </a:rPr>
                              </m:ctrlPr>
                            </m:sSubPr>
                            <m:e>
                              <m:r>
                                <a:rPr lang="en-US" b="0" i="1" smtClean="0">
                                  <a:latin typeface="Cambria Math" panose="02040503050406030204" pitchFamily="18" charset="0"/>
                                  <a:sym typeface="Symbol" panose="05050102010706020507" pitchFamily="18" charset="2"/>
                                </a:rPr>
                                <m:t>𝐿</m:t>
                              </m:r>
                            </m:e>
                            <m:sub>
                              <m:r>
                                <a:rPr lang="en-US" b="0" i="1" smtClean="0">
                                  <a:latin typeface="Cambria Math" panose="02040503050406030204" pitchFamily="18" charset="0"/>
                                  <a:sym typeface="Symbol" panose="05050102010706020507" pitchFamily="18" charset="2"/>
                                </a:rPr>
                                <m:t>𝑘</m:t>
                              </m:r>
                            </m:sub>
                          </m:sSub>
                        </m:den>
                      </m:f>
                      <m:r>
                        <a:rPr lang="en-US" b="0" i="1" smtClean="0">
                          <a:latin typeface="Cambria Math" panose="02040503050406030204" pitchFamily="18" charset="0"/>
                          <a:sym typeface="Symbol" panose="05050102010706020507" pitchFamily="18" charset="2"/>
                        </a:rPr>
                        <m:t>(1−</m:t>
                      </m:r>
                      <m:sSup>
                        <m:sSupPr>
                          <m:ctrlPr>
                            <a:rPr lang="en-US" i="1">
                              <a:latin typeface="Cambria Math" panose="02040503050406030204" pitchFamily="18" charset="0"/>
                              <a:sym typeface="Symbol"/>
                            </a:rPr>
                          </m:ctrlPr>
                        </m:sSupPr>
                        <m:e>
                          <m:d>
                            <m:dPr>
                              <m:begChr m:val="|"/>
                              <m:endChr m:val="|"/>
                              <m:ctrlPr>
                                <a:rPr lang="en-US" i="1">
                                  <a:latin typeface="Cambria Math" panose="02040503050406030204" pitchFamily="18" charset="0"/>
                                  <a:sym typeface="Symbol"/>
                                </a:rPr>
                              </m:ctrlPr>
                            </m:dPr>
                            <m:e>
                              <m:r>
                                <a:rPr lang="en-US" i="1">
                                  <a:latin typeface="Cambria Math" panose="02040503050406030204" pitchFamily="18" charset="0"/>
                                  <a:sym typeface="Symbol"/>
                                </a:rPr>
                                <m:t>𝑍</m:t>
                              </m:r>
                            </m:e>
                          </m:d>
                        </m:e>
                        <m:sup>
                          <m:f>
                            <m:fPr>
                              <m:ctrlPr>
                                <a:rPr lang="en-US" i="1">
                                  <a:latin typeface="Cambria Math" panose="02040503050406030204" pitchFamily="18" charset="0"/>
                                  <a:sym typeface="Symbol"/>
                                </a:rPr>
                              </m:ctrlPr>
                            </m:fPr>
                            <m:num>
                              <m:r>
                                <a:rPr lang="en-US" b="0" i="1" smtClean="0">
                                  <a:latin typeface="Cambria Math" panose="02040503050406030204" pitchFamily="18" charset="0"/>
                                  <a:sym typeface="Symbol"/>
                                </a:rPr>
                                <m:t>𝑛</m:t>
                              </m:r>
                              <m:r>
                                <a:rPr lang="en-US" b="0" i="1" smtClean="0">
                                  <a:latin typeface="Cambria Math" panose="02040503050406030204" pitchFamily="18" charset="0"/>
                                  <a:sym typeface="Symbol"/>
                                </a:rPr>
                                <m:t>+1</m:t>
                              </m:r>
                            </m:num>
                            <m:den>
                              <m:r>
                                <a:rPr lang="en-US" i="1">
                                  <a:latin typeface="Cambria Math"/>
                                  <a:sym typeface="Symbol"/>
                                </a:rPr>
                                <m:t>𝑛</m:t>
                              </m:r>
                            </m:den>
                          </m:f>
                        </m:sup>
                      </m:sSup>
                      <m:r>
                        <a:rPr lang="en-US" b="0" i="1" smtClean="0">
                          <a:latin typeface="Cambria Math" panose="02040503050406030204" pitchFamily="18" charset="0"/>
                        </a:rPr>
                        <m:t>+</m:t>
                      </m:r>
                      <m:d>
                        <m:dPr>
                          <m:ctrlPr>
                            <a:rPr lang="en-US" b="0" i="1" smtClean="0">
                              <a:latin typeface="Cambria Math" panose="02040503050406030204" pitchFamily="18" charset="0"/>
                              <a:sym typeface="Symbol" panose="05050102010706020507" pitchFamily="18" charset="2"/>
                            </a:rPr>
                          </m:ctrlPr>
                        </m:dPr>
                        <m:e>
                          <m:f>
                            <m:fPr>
                              <m:ctrlPr>
                                <a:rPr lang="en-US" i="1" smtClean="0">
                                  <a:latin typeface="Cambria Math" panose="02040503050406030204" pitchFamily="18" charset="0"/>
                                  <a:sym typeface="Symbol" panose="05050102010706020507" pitchFamily="18" charset="2"/>
                                </a:rPr>
                              </m:ctrlPr>
                            </m:fPr>
                            <m:num>
                              <m:r>
                                <a:rPr lang="en-US" b="0" i="1" smtClean="0">
                                  <a:latin typeface="Cambria Math" panose="02040503050406030204" pitchFamily="18" charset="0"/>
                                  <a:sym typeface="Symbol" panose="05050102010706020507" pitchFamily="18" charset="2"/>
                                </a:rPr>
                                <m:t>𝑛</m:t>
                              </m:r>
                              <m:r>
                                <a:rPr lang="en-US" b="0" i="1" smtClean="0">
                                  <a:latin typeface="Cambria Math" panose="02040503050406030204" pitchFamily="18" charset="0"/>
                                  <a:sym typeface="Symbol" panose="05050102010706020507" pitchFamily="18" charset="2"/>
                                </a:rPr>
                                <m:t>+1</m:t>
                              </m:r>
                            </m:num>
                            <m:den>
                              <m:r>
                                <a:rPr lang="en-US" b="0" i="1" smtClean="0">
                                  <a:latin typeface="Cambria Math" panose="02040503050406030204" pitchFamily="18" charset="0"/>
                                  <a:sym typeface="Symbol" panose="05050102010706020507" pitchFamily="18" charset="2"/>
                                </a:rPr>
                                <m:t>𝑛</m:t>
                              </m:r>
                            </m:den>
                          </m:f>
                        </m:e>
                      </m:d>
                      <m:r>
                        <a:rPr lang="en-US" i="1">
                          <a:latin typeface="Cambria Math"/>
                          <a:sym typeface="Symbol"/>
                        </a:rPr>
                        <m:t>𝑠𝑖𝑔𝑛</m:t>
                      </m:r>
                      <m:d>
                        <m:dPr>
                          <m:ctrlPr>
                            <a:rPr lang="en-US" i="1">
                              <a:latin typeface="Cambria Math" panose="02040503050406030204" pitchFamily="18" charset="0"/>
                              <a:sym typeface="Symbol"/>
                            </a:rPr>
                          </m:ctrlPr>
                        </m:dPr>
                        <m:e>
                          <m:r>
                            <a:rPr lang="en-US" b="0" i="1" smtClean="0">
                              <a:latin typeface="Cambria Math" panose="02040503050406030204" pitchFamily="18" charset="0"/>
                              <a:sym typeface="Symbol"/>
                            </a:rPr>
                            <m:t>𝑍</m:t>
                          </m:r>
                        </m:e>
                      </m:d>
                      <m:sSup>
                        <m:sSupPr>
                          <m:ctrlPr>
                            <a:rPr lang="en-US" i="1">
                              <a:latin typeface="Cambria Math" panose="02040503050406030204" pitchFamily="18" charset="0"/>
                              <a:sym typeface="Symbol"/>
                            </a:rPr>
                          </m:ctrlPr>
                        </m:sSupPr>
                        <m:e>
                          <m:d>
                            <m:dPr>
                              <m:begChr m:val="|"/>
                              <m:endChr m:val="|"/>
                              <m:ctrlPr>
                                <a:rPr lang="en-US" b="0" i="1">
                                  <a:latin typeface="Cambria Math" panose="02040503050406030204" pitchFamily="18" charset="0"/>
                                  <a:sym typeface="Symbol"/>
                                </a:rPr>
                              </m:ctrlPr>
                            </m:dPr>
                            <m:e>
                              <m:r>
                                <a:rPr lang="en-US" b="0" i="1" smtClean="0">
                                  <a:latin typeface="Cambria Math" panose="02040503050406030204" pitchFamily="18" charset="0"/>
                                  <a:sym typeface="Symbol"/>
                                </a:rPr>
                                <m:t>𝑍</m:t>
                              </m:r>
                            </m:e>
                          </m:d>
                        </m:e>
                        <m:sup>
                          <m:f>
                            <m:fPr>
                              <m:ctrlPr>
                                <a:rPr lang="en-US" i="1">
                                  <a:latin typeface="Cambria Math" panose="02040503050406030204" pitchFamily="18" charset="0"/>
                                  <a:sym typeface="Symbol"/>
                                </a:rPr>
                              </m:ctrlPr>
                            </m:fPr>
                            <m:num>
                              <m:r>
                                <a:rPr lang="en-US" i="1">
                                  <a:latin typeface="Cambria Math"/>
                                  <a:sym typeface="Symbol"/>
                                </a:rPr>
                                <m:t>1</m:t>
                              </m:r>
                            </m:num>
                            <m:den>
                              <m:r>
                                <a:rPr lang="en-US" i="1">
                                  <a:latin typeface="Cambria Math"/>
                                  <a:sym typeface="Symbol"/>
                                </a:rPr>
                                <m:t>𝑛</m:t>
                              </m:r>
                            </m:den>
                          </m:f>
                        </m:sup>
                      </m:sSup>
                      <m:d>
                        <m:dPr>
                          <m:ctrlPr>
                            <a:rPr lang="en-US" b="0" i="1" smtClean="0">
                              <a:latin typeface="Cambria Math" panose="02040503050406030204" pitchFamily="18" charset="0"/>
                              <a:sym typeface="Symbol"/>
                            </a:rPr>
                          </m:ctrlPr>
                        </m:dPr>
                        <m:e>
                          <m:r>
                            <a:rPr lang="en-US" b="0" i="1" smtClean="0">
                              <a:latin typeface="Cambria Math" panose="02040503050406030204" pitchFamily="18" charset="0"/>
                              <a:sym typeface="Symbol"/>
                            </a:rPr>
                            <m:t>1−</m:t>
                          </m:r>
                          <m:r>
                            <a:rPr lang="en-US" b="0" i="1" smtClean="0">
                              <a:latin typeface="Cambria Math" panose="02040503050406030204" pitchFamily="18" charset="0"/>
                              <a:sym typeface="Symbol"/>
                            </a:rPr>
                            <m:t>𝑍</m:t>
                          </m:r>
                        </m:e>
                      </m:d>
                      <m:r>
                        <a:rPr lang="en-US" b="0" i="1" smtClean="0">
                          <a:latin typeface="Cambria Math" panose="02040503050406030204" pitchFamily="18" charset="0"/>
                          <a:sym typeface="Symbol"/>
                        </a:rPr>
                        <m:t>)</m:t>
                      </m:r>
                    </m:oMath>
                  </m:oMathPara>
                </a14:m>
                <a:endParaRPr lang="en-US" dirty="0" smtClean="0">
                  <a:sym typeface="Symbol"/>
                </a:endParaRPr>
              </a:p>
              <a:p>
                <a:endParaRPr lang="en-US" dirty="0"/>
              </a:p>
            </p:txBody>
          </p:sp>
        </mc:Choice>
        <mc:Fallback xmlns="">
          <p:sp>
            <p:nvSpPr>
              <p:cNvPr id="13" name="TextovéPole 12"/>
              <p:cNvSpPr txBox="1">
                <a:spLocks noRot="1" noChangeAspect="1" noMove="1" noResize="1" noEditPoints="1" noAdjustHandles="1" noChangeArrowheads="1" noChangeShapeType="1" noTextEdit="1"/>
              </p:cNvSpPr>
              <p:nvPr/>
            </p:nvSpPr>
            <p:spPr>
              <a:xfrm>
                <a:off x="474453" y="1239854"/>
                <a:ext cx="8639082" cy="1051313"/>
              </a:xfrm>
              <a:prstGeom prst="rect">
                <a:avLst/>
              </a:prstGeom>
              <a:blipFill rotWithShape="0">
                <a:blip r:embed="rId3"/>
                <a:stretch>
                  <a:fillRect/>
                </a:stretch>
              </a:blipFill>
            </p:spPr>
            <p:txBody>
              <a:bodyPr/>
              <a:lstStyle/>
              <a:p>
                <a:r>
                  <a:rPr lang="en-US">
                    <a:noFill/>
                  </a:rPr>
                  <a:t> </a:t>
                </a:r>
              </a:p>
            </p:txBody>
          </p:sp>
        </mc:Fallback>
      </mc:AlternateContent>
      <p:sp>
        <p:nvSpPr>
          <p:cNvPr id="5" name="Zástupný symbol pro číslo snímku 4"/>
          <p:cNvSpPr>
            <a:spLocks noGrp="1"/>
          </p:cNvSpPr>
          <p:nvPr>
            <p:ph type="sldNum" sz="quarter" idx="12"/>
          </p:nvPr>
        </p:nvSpPr>
        <p:spPr/>
        <p:txBody>
          <a:bodyPr/>
          <a:lstStyle/>
          <a:p>
            <a:pPr>
              <a:defRPr/>
            </a:pPr>
            <a:fld id="{B5B76BE2-068B-4195-97D5-A58FFC9B4249}" type="slidenum">
              <a:rPr lang="en-US" smtClean="0"/>
              <a:pPr>
                <a:defRPr/>
              </a:pPr>
              <a:t>26</a:t>
            </a:fld>
            <a:endParaRPr lang="en-US" dirty="0"/>
          </a:p>
        </p:txBody>
      </p:sp>
      <p:sp>
        <p:nvSpPr>
          <p:cNvPr id="6" name="TextovéPole 5"/>
          <p:cNvSpPr txBox="1"/>
          <p:nvPr/>
        </p:nvSpPr>
        <p:spPr>
          <a:xfrm>
            <a:off x="407873" y="647604"/>
            <a:ext cx="10980315" cy="369332"/>
          </a:xfrm>
          <a:prstGeom prst="rect">
            <a:avLst/>
          </a:prstGeom>
          <a:noFill/>
        </p:spPr>
        <p:txBody>
          <a:bodyPr wrap="square" rtlCol="0">
            <a:spAutoFit/>
          </a:bodyPr>
          <a:lstStyle/>
          <a:p>
            <a:r>
              <a:rPr lang="en-US" dirty="0" err="1" smtClean="0"/>
              <a:t>Auxilliary</a:t>
            </a:r>
            <a:r>
              <a:rPr lang="en-US" dirty="0" smtClean="0"/>
              <a:t> variables</a:t>
            </a:r>
            <a:endParaRPr lang="en-US" dirty="0"/>
          </a:p>
        </p:txBody>
      </p:sp>
      <mc:AlternateContent xmlns:mc="http://schemas.openxmlformats.org/markup-compatibility/2006" xmlns:a14="http://schemas.microsoft.com/office/drawing/2010/main">
        <mc:Choice Requires="a14">
          <p:sp>
            <p:nvSpPr>
              <p:cNvPr id="7" name="TextovéPole 6"/>
              <p:cNvSpPr txBox="1"/>
              <p:nvPr/>
            </p:nvSpPr>
            <p:spPr>
              <a:xfrm>
                <a:off x="3065253" y="552714"/>
                <a:ext cx="1203022" cy="6430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sym typeface="Symbol"/>
                        </a:rPr>
                        <m:t>𝑍</m:t>
                      </m:r>
                      <m:r>
                        <a:rPr lang="en-US" b="0" i="1" smtClean="0">
                          <a:latin typeface="Cambria Math" panose="02040503050406030204" pitchFamily="18" charset="0"/>
                          <a:sym typeface="Symbol"/>
                        </a:rPr>
                        <m:t>=</m:t>
                      </m:r>
                      <m:r>
                        <a:rPr lang="en-US" i="1">
                          <a:latin typeface="Cambria Math"/>
                          <a:sym typeface="Symbol"/>
                        </a:rPr>
                        <m:t>1−</m:t>
                      </m:r>
                      <m:f>
                        <m:fPr>
                          <m:ctrlPr>
                            <a:rPr lang="en-US" i="1">
                              <a:latin typeface="Cambria Math" panose="02040503050406030204" pitchFamily="18" charset="0"/>
                              <a:sym typeface="Symbol"/>
                            </a:rPr>
                          </m:ctrlPr>
                        </m:fPr>
                        <m:num>
                          <m:r>
                            <a:rPr lang="en-US" i="1">
                              <a:latin typeface="Cambria Math"/>
                              <a:sym typeface="Symbol"/>
                            </a:rPr>
                            <m:t>2</m:t>
                          </m:r>
                          <m:r>
                            <a:rPr lang="en-US" i="1">
                              <a:latin typeface="Cambria Math"/>
                              <a:sym typeface="Symbol"/>
                            </a:rPr>
                            <m:t>𝑦</m:t>
                          </m:r>
                        </m:num>
                        <m:den>
                          <m:sSub>
                            <m:sSubPr>
                              <m:ctrlPr>
                                <a:rPr lang="en-US" i="1">
                                  <a:latin typeface="Cambria Math" panose="02040503050406030204" pitchFamily="18" charset="0"/>
                                  <a:sym typeface="Symbol"/>
                                </a:rPr>
                              </m:ctrlPr>
                            </m:sSubPr>
                            <m:e>
                              <m:r>
                                <a:rPr lang="en-US" i="1">
                                  <a:latin typeface="Cambria Math" panose="02040503050406030204" pitchFamily="18" charset="0"/>
                                  <a:sym typeface="Symbol"/>
                                </a:rPr>
                                <m:t>𝐻</m:t>
                              </m:r>
                            </m:e>
                            <m:sub>
                              <m:r>
                                <a:rPr lang="en-US" i="1">
                                  <a:latin typeface="Cambria Math" panose="02040503050406030204" pitchFamily="18" charset="0"/>
                                  <a:sym typeface="Symbol" panose="05050102010706020507" pitchFamily="18" charset="2"/>
                                </a:rPr>
                                <m:t></m:t>
                              </m:r>
                            </m:sub>
                          </m:sSub>
                        </m:den>
                      </m:f>
                    </m:oMath>
                  </m:oMathPara>
                </a14:m>
                <a:endParaRPr lang="en-US"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3065253" y="552714"/>
                <a:ext cx="1203022" cy="643061"/>
              </a:xfrm>
              <a:prstGeom prst="rect">
                <a:avLst/>
              </a:prstGeom>
              <a:blipFill rotWithShape="0">
                <a:blip r:embed="rId4"/>
                <a:stretch>
                  <a:fillRect/>
                </a:stretch>
              </a:blipFill>
            </p:spPr>
            <p:txBody>
              <a:bodyPr/>
              <a:lstStyle/>
              <a:p>
                <a:r>
                  <a:rPr lang="en-US">
                    <a:noFill/>
                  </a:rPr>
                  <a:t> </a:t>
                </a:r>
              </a:p>
            </p:txBody>
          </p:sp>
        </mc:Fallback>
      </mc:AlternateContent>
      <p:sp>
        <p:nvSpPr>
          <p:cNvPr id="22" name="TextovéPole 21"/>
          <p:cNvSpPr txBox="1"/>
          <p:nvPr/>
        </p:nvSpPr>
        <p:spPr>
          <a:xfrm>
            <a:off x="10391174" y="52090"/>
            <a:ext cx="1712753" cy="307777"/>
          </a:xfrm>
          <a:prstGeom prst="rect">
            <a:avLst/>
          </a:prstGeom>
          <a:solidFill>
            <a:schemeClr val="bg1"/>
          </a:solidFill>
          <a:ln w="28575">
            <a:solidFill>
              <a:srgbClr val="FF0000"/>
            </a:solidFill>
          </a:ln>
        </p:spPr>
        <p:txBody>
          <a:bodyPr wrap="square" rtlCol="0">
            <a:spAutoFit/>
          </a:bodyPr>
          <a:lstStyle/>
          <a:p>
            <a:r>
              <a:rPr lang="cs-CZ" sz="1400" dirty="0" smtClean="0"/>
              <a:t>Kontroloval: </a:t>
            </a:r>
            <a:r>
              <a:rPr lang="cs-CZ" sz="1400" dirty="0" err="1" smtClean="0"/>
              <a:t>zitny</a:t>
            </a:r>
            <a:endParaRPr lang="cs-CZ" sz="1400" dirty="0"/>
          </a:p>
        </p:txBody>
      </p:sp>
      <mc:AlternateContent xmlns:mc="http://schemas.openxmlformats.org/markup-compatibility/2006" xmlns:a14="http://schemas.microsoft.com/office/drawing/2010/main">
        <mc:Choice Requires="a14">
          <p:sp>
            <p:nvSpPr>
              <p:cNvPr id="24" name="TextovéPole 23"/>
              <p:cNvSpPr txBox="1"/>
              <p:nvPr/>
            </p:nvSpPr>
            <p:spPr>
              <a:xfrm>
                <a:off x="273932" y="2094027"/>
                <a:ext cx="8837676" cy="1051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b="0" i="1" smtClean="0">
                              <a:latin typeface="Cambria Math" panose="02040503050406030204" pitchFamily="18" charset="0"/>
                            </a:rPr>
                            <m:t>𝑣</m:t>
                          </m:r>
                        </m:num>
                        <m:den>
                          <m:r>
                            <a:rPr lang="en-US" i="1" smtClean="0">
                              <a:latin typeface="Cambria Math" panose="02040503050406030204" pitchFamily="18" charset="0"/>
                            </a:rPr>
                            <m:t>𝜕</m:t>
                          </m:r>
                          <m:r>
                            <a:rPr lang="en-US" b="0" i="1" smtClean="0">
                              <a:latin typeface="Cambria Math" panose="02040503050406030204" pitchFamily="18" charset="0"/>
                            </a:rPr>
                            <m:t>𝑦</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baseline="30000">
                              <a:latin typeface="Cambria Math" panose="02040503050406030204" pitchFamily="18" charset="0"/>
                            </a:rPr>
                            <m:t>2</m:t>
                          </m:r>
                          <m:r>
                            <a:rPr lang="en-US" i="1">
                              <a:latin typeface="Cambria Math" panose="02040503050406030204" pitchFamily="18" charset="0"/>
                              <a:sym typeface="Symbol" panose="05050102010706020507" pitchFamily="18" charset="2"/>
                            </a:rPr>
                            <m:t></m:t>
                          </m:r>
                        </m:num>
                        <m:den>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den>
                      </m:f>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a:rPr>
                            <m:t>𝑚</m:t>
                          </m:r>
                        </m:sub>
                      </m:sSub>
                      <m:sSup>
                        <m:sSupPr>
                          <m:ctrlPr>
                            <a:rPr lang="en-US"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𝐻</m:t>
                                  </m:r>
                                  <m:r>
                                    <a:rPr lang="en-US" b="0" i="1" smtClean="0">
                                      <a:latin typeface="Cambria Math" panose="02040503050406030204" pitchFamily="18" charset="0"/>
                                      <a:sym typeface="Symbol" panose="05050102010706020507" pitchFamily="18" charset="2"/>
                                    </a:rPr>
                                    <m:t></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sym typeface="Symbol" panose="05050102010706020507" pitchFamily="18" charset="2"/>
                                        </a:rPr>
                                        <m:t></m:t>
                                      </m:r>
                                    </m:sub>
                                  </m:sSub>
                                </m:den>
                              </m:f>
                            </m:e>
                          </m:d>
                        </m:e>
                        <m:sup>
                          <m:r>
                            <a:rPr lang="en-US" b="0" i="1" smtClean="0">
                              <a:latin typeface="Cambria Math" panose="02040503050406030204" pitchFamily="18" charset="0"/>
                            </a:rPr>
                            <m:t>2</m:t>
                          </m:r>
                        </m:sup>
                      </m:sSup>
                      <m:r>
                        <a:rPr lang="en-US" b="0" i="1" smtClean="0">
                          <a:latin typeface="Cambria Math" panose="02040503050406030204" pitchFamily="18" charset="0"/>
                        </a:rPr>
                        <m:t>(1−</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sym typeface="Symbol" panose="05050102010706020507" pitchFamily="18" charset="2"/>
                                </a:rPr>
                                <m:t></m:t>
                              </m:r>
                            </m:sub>
                          </m:sSub>
                        </m:num>
                        <m:den>
                          <m:r>
                            <a:rPr lang="en-US" b="0" i="1" smtClean="0">
                              <a:latin typeface="Cambria Math" panose="02040503050406030204" pitchFamily="18" charset="0"/>
                            </a:rPr>
                            <m:t>𝐻</m:t>
                          </m:r>
                        </m:den>
                      </m:f>
                      <m:r>
                        <a:rPr lang="en-US" b="0" i="1" smtClean="0">
                          <a:latin typeface="Cambria Math" panose="02040503050406030204" pitchFamily="18" charset="0"/>
                          <a:sym typeface="Symbol" panose="05050102010706020507" pitchFamily="18" charset="2"/>
                        </a:rPr>
                        <m:t>) </m:t>
                      </m:r>
                      <m:f>
                        <m:fPr>
                          <m:ctrlPr>
                            <a:rPr lang="en-US" b="0" i="1" smtClean="0">
                              <a:latin typeface="Cambria Math" panose="02040503050406030204" pitchFamily="18" charset="0"/>
                              <a:sym typeface="Symbol" panose="05050102010706020507" pitchFamily="18" charset="2"/>
                            </a:rPr>
                          </m:ctrlPr>
                        </m:fPr>
                        <m:num>
                          <m:r>
                            <a:rPr lang="en-US" b="0" i="1" smtClean="0">
                              <a:latin typeface="Cambria Math" panose="02040503050406030204" pitchFamily="18" charset="0"/>
                              <a:sym typeface="Symbol" panose="05050102010706020507" pitchFamily="18" charset="2"/>
                            </a:rPr>
                            <m:t>1−</m:t>
                          </m:r>
                        </m:num>
                        <m:den>
                          <m:sSub>
                            <m:sSubPr>
                              <m:ctrlPr>
                                <a:rPr lang="en-US" b="0" i="1" smtClean="0">
                                  <a:latin typeface="Cambria Math" panose="02040503050406030204" pitchFamily="18" charset="0"/>
                                  <a:sym typeface="Symbol" panose="05050102010706020507" pitchFamily="18" charset="2"/>
                                </a:rPr>
                              </m:ctrlPr>
                            </m:sSubPr>
                            <m:e>
                              <m:r>
                                <a:rPr lang="en-US" b="0" i="1" smtClean="0">
                                  <a:latin typeface="Cambria Math" panose="02040503050406030204" pitchFamily="18" charset="0"/>
                                  <a:sym typeface="Symbol" panose="05050102010706020507" pitchFamily="18" charset="2"/>
                                </a:rPr>
                                <m:t>𝐿</m:t>
                              </m:r>
                            </m:e>
                            <m:sub>
                              <m:r>
                                <a:rPr lang="en-US" b="0" i="1" smtClean="0">
                                  <a:latin typeface="Cambria Math" panose="02040503050406030204" pitchFamily="18" charset="0"/>
                                  <a:sym typeface="Symbol" panose="05050102010706020507" pitchFamily="18" charset="2"/>
                                </a:rPr>
                                <m:t>𝑘</m:t>
                              </m:r>
                            </m:sub>
                          </m:sSub>
                        </m:den>
                      </m:f>
                      <m:r>
                        <a:rPr lang="en-US" b="0" i="1" smtClean="0">
                          <a:latin typeface="Cambria Math" panose="02040503050406030204" pitchFamily="18" charset="0"/>
                          <a:sym typeface="Symbol" panose="05050102010706020507" pitchFamily="18" charset="2"/>
                        </a:rPr>
                        <m:t>(1−</m:t>
                      </m:r>
                      <m:sSup>
                        <m:sSupPr>
                          <m:ctrlPr>
                            <a:rPr lang="en-US" i="1">
                              <a:latin typeface="Cambria Math" panose="02040503050406030204" pitchFamily="18" charset="0"/>
                              <a:sym typeface="Symbol"/>
                            </a:rPr>
                          </m:ctrlPr>
                        </m:sSupPr>
                        <m:e>
                          <m:d>
                            <m:dPr>
                              <m:begChr m:val="|"/>
                              <m:endChr m:val="|"/>
                              <m:ctrlPr>
                                <a:rPr lang="en-US" i="1">
                                  <a:latin typeface="Cambria Math" panose="02040503050406030204" pitchFamily="18" charset="0"/>
                                  <a:sym typeface="Symbol"/>
                                </a:rPr>
                              </m:ctrlPr>
                            </m:dPr>
                            <m:e>
                              <m:r>
                                <a:rPr lang="en-US" i="1">
                                  <a:latin typeface="Cambria Math" panose="02040503050406030204" pitchFamily="18" charset="0"/>
                                  <a:sym typeface="Symbol"/>
                                </a:rPr>
                                <m:t>𝑍</m:t>
                              </m:r>
                            </m:e>
                          </m:d>
                        </m:e>
                        <m:sup>
                          <m:f>
                            <m:fPr>
                              <m:ctrlPr>
                                <a:rPr lang="en-US" i="1">
                                  <a:latin typeface="Cambria Math" panose="02040503050406030204" pitchFamily="18" charset="0"/>
                                  <a:sym typeface="Symbol"/>
                                </a:rPr>
                              </m:ctrlPr>
                            </m:fPr>
                            <m:num>
                              <m:r>
                                <a:rPr lang="en-US" b="0" i="1" smtClean="0">
                                  <a:latin typeface="Cambria Math" panose="02040503050406030204" pitchFamily="18" charset="0"/>
                                  <a:sym typeface="Symbol"/>
                                </a:rPr>
                                <m:t>𝑛</m:t>
                              </m:r>
                              <m:r>
                                <a:rPr lang="en-US" b="0" i="1" smtClean="0">
                                  <a:latin typeface="Cambria Math" panose="02040503050406030204" pitchFamily="18" charset="0"/>
                                  <a:sym typeface="Symbol"/>
                                </a:rPr>
                                <m:t>+1</m:t>
                              </m:r>
                            </m:num>
                            <m:den>
                              <m:r>
                                <a:rPr lang="en-US" i="1">
                                  <a:latin typeface="Cambria Math"/>
                                  <a:sym typeface="Symbol"/>
                                </a:rPr>
                                <m:t>𝑛</m:t>
                              </m:r>
                            </m:den>
                          </m:f>
                        </m:sup>
                      </m:sSup>
                      <m:r>
                        <a:rPr lang="en-US" b="0" i="1" smtClean="0">
                          <a:latin typeface="Cambria Math" panose="02040503050406030204" pitchFamily="18" charset="0"/>
                        </a:rPr>
                        <m:t>+</m:t>
                      </m:r>
                      <m:d>
                        <m:dPr>
                          <m:ctrlPr>
                            <a:rPr lang="en-US" b="0" i="1" smtClean="0">
                              <a:latin typeface="Cambria Math" panose="02040503050406030204" pitchFamily="18" charset="0"/>
                              <a:sym typeface="Symbol" panose="05050102010706020507" pitchFamily="18" charset="2"/>
                            </a:rPr>
                          </m:ctrlPr>
                        </m:dPr>
                        <m:e>
                          <m:f>
                            <m:fPr>
                              <m:ctrlPr>
                                <a:rPr lang="en-US" i="1" smtClean="0">
                                  <a:latin typeface="Cambria Math" panose="02040503050406030204" pitchFamily="18" charset="0"/>
                                  <a:sym typeface="Symbol" panose="05050102010706020507" pitchFamily="18" charset="2"/>
                                </a:rPr>
                              </m:ctrlPr>
                            </m:fPr>
                            <m:num>
                              <m:r>
                                <a:rPr lang="en-US" b="0" i="1" smtClean="0">
                                  <a:latin typeface="Cambria Math" panose="02040503050406030204" pitchFamily="18" charset="0"/>
                                  <a:sym typeface="Symbol" panose="05050102010706020507" pitchFamily="18" charset="2"/>
                                </a:rPr>
                                <m:t>𝑛</m:t>
                              </m:r>
                              <m:r>
                                <a:rPr lang="en-US" b="0" i="1" smtClean="0">
                                  <a:latin typeface="Cambria Math" panose="02040503050406030204" pitchFamily="18" charset="0"/>
                                  <a:sym typeface="Symbol" panose="05050102010706020507" pitchFamily="18" charset="2"/>
                                </a:rPr>
                                <m:t>+1</m:t>
                              </m:r>
                            </m:num>
                            <m:den>
                              <m:r>
                                <a:rPr lang="en-US" b="0" i="1" smtClean="0">
                                  <a:latin typeface="Cambria Math" panose="02040503050406030204" pitchFamily="18" charset="0"/>
                                  <a:sym typeface="Symbol" panose="05050102010706020507" pitchFamily="18" charset="2"/>
                                </a:rPr>
                                <m:t>𝑛</m:t>
                              </m:r>
                            </m:den>
                          </m:f>
                        </m:e>
                      </m:d>
                      <m:r>
                        <a:rPr lang="en-US" i="1">
                          <a:latin typeface="Cambria Math"/>
                          <a:sym typeface="Symbol"/>
                        </a:rPr>
                        <m:t>𝑠𝑖𝑔𝑛</m:t>
                      </m:r>
                      <m:d>
                        <m:dPr>
                          <m:ctrlPr>
                            <a:rPr lang="en-US" i="1">
                              <a:latin typeface="Cambria Math" panose="02040503050406030204" pitchFamily="18" charset="0"/>
                              <a:sym typeface="Symbol"/>
                            </a:rPr>
                          </m:ctrlPr>
                        </m:dPr>
                        <m:e>
                          <m:r>
                            <a:rPr lang="en-US" b="0" i="1" smtClean="0">
                              <a:latin typeface="Cambria Math" panose="02040503050406030204" pitchFamily="18" charset="0"/>
                              <a:sym typeface="Symbol"/>
                            </a:rPr>
                            <m:t>𝑍</m:t>
                          </m:r>
                        </m:e>
                      </m:d>
                      <m:sSup>
                        <m:sSupPr>
                          <m:ctrlPr>
                            <a:rPr lang="en-US" i="1">
                              <a:latin typeface="Cambria Math" panose="02040503050406030204" pitchFamily="18" charset="0"/>
                              <a:sym typeface="Symbol"/>
                            </a:rPr>
                          </m:ctrlPr>
                        </m:sSupPr>
                        <m:e>
                          <m:d>
                            <m:dPr>
                              <m:begChr m:val="|"/>
                              <m:endChr m:val="|"/>
                              <m:ctrlPr>
                                <a:rPr lang="en-US" b="0" i="1">
                                  <a:latin typeface="Cambria Math" panose="02040503050406030204" pitchFamily="18" charset="0"/>
                                  <a:sym typeface="Symbol"/>
                                </a:rPr>
                              </m:ctrlPr>
                            </m:dPr>
                            <m:e>
                              <m:r>
                                <a:rPr lang="en-US" b="0" i="1" smtClean="0">
                                  <a:latin typeface="Cambria Math" panose="02040503050406030204" pitchFamily="18" charset="0"/>
                                  <a:sym typeface="Symbol"/>
                                </a:rPr>
                                <m:t>𝑍</m:t>
                              </m:r>
                            </m:e>
                          </m:d>
                        </m:e>
                        <m:sup>
                          <m:f>
                            <m:fPr>
                              <m:ctrlPr>
                                <a:rPr lang="en-US" i="1">
                                  <a:latin typeface="Cambria Math" panose="02040503050406030204" pitchFamily="18" charset="0"/>
                                  <a:sym typeface="Symbol"/>
                                </a:rPr>
                              </m:ctrlPr>
                            </m:fPr>
                            <m:num>
                              <m:r>
                                <a:rPr lang="en-US" i="1">
                                  <a:latin typeface="Cambria Math"/>
                                  <a:sym typeface="Symbol"/>
                                </a:rPr>
                                <m:t>1</m:t>
                              </m:r>
                            </m:num>
                            <m:den>
                              <m:r>
                                <a:rPr lang="en-US" i="1">
                                  <a:latin typeface="Cambria Math"/>
                                  <a:sym typeface="Symbol"/>
                                </a:rPr>
                                <m:t>𝑛</m:t>
                              </m:r>
                            </m:den>
                          </m:f>
                        </m:sup>
                      </m:sSup>
                      <m:d>
                        <m:dPr>
                          <m:ctrlPr>
                            <a:rPr lang="en-US" b="0" i="1" smtClean="0">
                              <a:latin typeface="Cambria Math" panose="02040503050406030204" pitchFamily="18" charset="0"/>
                              <a:sym typeface="Symbol"/>
                            </a:rPr>
                          </m:ctrlPr>
                        </m:dPr>
                        <m:e>
                          <m:r>
                            <a:rPr lang="en-US" b="0" i="1" smtClean="0">
                              <a:latin typeface="Cambria Math" panose="02040503050406030204" pitchFamily="18" charset="0"/>
                              <a:sym typeface="Symbol"/>
                            </a:rPr>
                            <m:t>1−</m:t>
                          </m:r>
                          <m:r>
                            <a:rPr lang="en-US" b="0" i="1" smtClean="0">
                              <a:latin typeface="Cambria Math" panose="02040503050406030204" pitchFamily="18" charset="0"/>
                              <a:sym typeface="Symbol"/>
                            </a:rPr>
                            <m:t>𝑍</m:t>
                          </m:r>
                        </m:e>
                      </m:d>
                      <m:r>
                        <a:rPr lang="en-US" b="0" i="1" smtClean="0">
                          <a:latin typeface="Cambria Math" panose="02040503050406030204" pitchFamily="18" charset="0"/>
                          <a:sym typeface="Symbol"/>
                        </a:rPr>
                        <m:t>)</m:t>
                      </m:r>
                    </m:oMath>
                  </m:oMathPara>
                </a14:m>
                <a:endParaRPr lang="en-US" dirty="0" smtClean="0">
                  <a:sym typeface="Symbol"/>
                </a:endParaRPr>
              </a:p>
              <a:p>
                <a:endParaRPr lang="en-US" dirty="0"/>
              </a:p>
            </p:txBody>
          </p:sp>
        </mc:Choice>
        <mc:Fallback xmlns="">
          <p:sp>
            <p:nvSpPr>
              <p:cNvPr id="24" name="TextovéPole 23"/>
              <p:cNvSpPr txBox="1">
                <a:spLocks noRot="1" noChangeAspect="1" noMove="1" noResize="1" noEditPoints="1" noAdjustHandles="1" noChangeArrowheads="1" noChangeShapeType="1" noTextEdit="1"/>
              </p:cNvSpPr>
              <p:nvPr/>
            </p:nvSpPr>
            <p:spPr>
              <a:xfrm>
                <a:off x="273932" y="2094027"/>
                <a:ext cx="8837676" cy="105131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ovéPole 24"/>
              <p:cNvSpPr txBox="1"/>
              <p:nvPr/>
            </p:nvSpPr>
            <p:spPr>
              <a:xfrm>
                <a:off x="1017594" y="3166151"/>
                <a:ext cx="5246564" cy="9589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𝐼𝐼</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m:t>
                      </m:r>
                      <m:sSup>
                        <m:sSupPr>
                          <m:ctrlPr>
                            <a:rPr lang="en-US" b="0" i="1" smtClean="0">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ad>
                                <m:radPr>
                                  <m:degHide m:val="on"/>
                                  <m:ctrlPr>
                                    <a:rPr lang="en-US" i="1" smtClean="0">
                                      <a:latin typeface="Cambria Math" panose="02040503050406030204" pitchFamily="18" charset="0"/>
                                      <a:ea typeface="Cambria Math" panose="02040503050406030204" pitchFamily="18" charset="0"/>
                                    </a:rPr>
                                  </m:ctrlPr>
                                </m:radPr>
                                <m:deg/>
                                <m:e>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d>
                                        <m:dPr>
                                          <m:ctrlPr>
                                            <a:rPr lang="en-US" i="1" smtClean="0">
                                              <a:latin typeface="Cambria Math" panose="02040503050406030204" pitchFamily="18" charset="0"/>
                                              <a:ea typeface="Cambria Math" panose="02040503050406030204" pitchFamily="18" charset="0"/>
                                            </a:rPr>
                                          </m:ctrlPr>
                                        </m:dPr>
                                        <m:e>
                                          <m:f>
                                            <m:fPr>
                                              <m:ctrlPr>
                                                <a:rPr lang="en-US" i="1" smtClean="0">
                                                  <a:latin typeface="Cambria Math" panose="02040503050406030204" pitchFamily="18" charset="0"/>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𝑢</m:t>
                                              </m:r>
                                            </m:num>
                                            <m:den>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𝑥</m:t>
                                              </m:r>
                                            </m:den>
                                          </m:f>
                                        </m:e>
                                      </m:d>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+2</m:t>
                                  </m:r>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num>
                                            <m:den>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den>
                                          </m:f>
                                        </m:e>
                                      </m:d>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𝑢</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den>
                                          </m:f>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𝑣</m:t>
                                              </m:r>
                                            </m:num>
                                            <m:den>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den>
                                          </m:f>
                                        </m:e>
                                      </m:d>
                                    </m:e>
                                    <m:sup>
                                      <m:r>
                                        <a:rPr lang="en-US" i="1">
                                          <a:latin typeface="Cambria Math" panose="02040503050406030204" pitchFamily="18" charset="0"/>
                                          <a:ea typeface="Cambria Math" panose="02040503050406030204" pitchFamily="18" charset="0"/>
                                        </a:rPr>
                                        <m:t>2</m:t>
                                      </m:r>
                                    </m:sup>
                                  </m:sSup>
                                </m:e>
                              </m:rad>
                            </m:e>
                          </m:d>
                        </m:e>
                        <m:sup>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sup>
                      </m:sSup>
                    </m:oMath>
                  </m:oMathPara>
                </a14:m>
                <a:endParaRPr lang="en-US" dirty="0"/>
              </a:p>
            </p:txBody>
          </p:sp>
        </mc:Choice>
        <mc:Fallback xmlns="">
          <p:sp>
            <p:nvSpPr>
              <p:cNvPr id="25" name="TextovéPole 24"/>
              <p:cNvSpPr txBox="1">
                <a:spLocks noRot="1" noChangeAspect="1" noMove="1" noResize="1" noEditPoints="1" noAdjustHandles="1" noChangeArrowheads="1" noChangeShapeType="1" noTextEdit="1"/>
              </p:cNvSpPr>
              <p:nvPr/>
            </p:nvSpPr>
            <p:spPr>
              <a:xfrm>
                <a:off x="1017594" y="3166151"/>
                <a:ext cx="5246564" cy="958980"/>
              </a:xfrm>
              <a:prstGeom prst="rect">
                <a:avLst/>
              </a:prstGeom>
              <a:blipFill rotWithShape="1">
                <a:blip r:embed="rId6"/>
                <a:stretch>
                  <a:fillRect/>
                </a:stretch>
              </a:blipFill>
            </p:spPr>
            <p:txBody>
              <a:bodyPr/>
              <a:lstStyle/>
              <a:p>
                <a:r>
                  <a:rPr lang="cs-CZ">
                    <a:noFill/>
                  </a:rPr>
                  <a:t> </a:t>
                </a:r>
              </a:p>
            </p:txBody>
          </p:sp>
        </mc:Fallback>
      </mc:AlternateContent>
      <p:sp>
        <p:nvSpPr>
          <p:cNvPr id="11" name="TextovéPole 10"/>
          <p:cNvSpPr txBox="1"/>
          <p:nvPr/>
        </p:nvSpPr>
        <p:spPr>
          <a:xfrm>
            <a:off x="9111608" y="1941839"/>
            <a:ext cx="2863970" cy="276999"/>
          </a:xfrm>
          <a:prstGeom prst="rect">
            <a:avLst/>
          </a:prstGeom>
          <a:noFill/>
        </p:spPr>
        <p:txBody>
          <a:bodyPr wrap="square" rtlCol="0">
            <a:spAutoFit/>
          </a:bodyPr>
          <a:lstStyle/>
          <a:p>
            <a:r>
              <a:rPr lang="en-US" sz="1200" dirty="0" smtClean="0"/>
              <a:t>Verified numerically</a:t>
            </a:r>
            <a:endParaRPr lang="en-US" sz="1200" dirty="0"/>
          </a:p>
        </p:txBody>
      </p:sp>
      <p:pic>
        <p:nvPicPr>
          <p:cNvPr id="27" name="Obrázek 26"/>
          <p:cNvPicPr>
            <a:picLocks noChangeAspect="1"/>
          </p:cNvPicPr>
          <p:nvPr/>
        </p:nvPicPr>
        <p:blipFill>
          <a:blip r:embed="rId7"/>
          <a:stretch>
            <a:fillRect/>
          </a:stretch>
        </p:blipFill>
        <p:spPr>
          <a:xfrm>
            <a:off x="6553828" y="3277681"/>
            <a:ext cx="5381625" cy="3009900"/>
          </a:xfrm>
          <a:prstGeom prst="rect">
            <a:avLst/>
          </a:prstGeom>
        </p:spPr>
      </p:pic>
      <p:sp>
        <p:nvSpPr>
          <p:cNvPr id="2" name="TextovéPole 1"/>
          <p:cNvSpPr txBox="1"/>
          <p:nvPr/>
        </p:nvSpPr>
        <p:spPr>
          <a:xfrm>
            <a:off x="8627952" y="3603279"/>
            <a:ext cx="3376943" cy="738664"/>
          </a:xfrm>
          <a:prstGeom prst="rect">
            <a:avLst/>
          </a:prstGeom>
          <a:solidFill>
            <a:schemeClr val="bg1"/>
          </a:solidFill>
        </p:spPr>
        <p:txBody>
          <a:bodyPr wrap="square" rtlCol="0">
            <a:spAutoFit/>
          </a:bodyPr>
          <a:lstStyle/>
          <a:p>
            <a:r>
              <a:rPr lang="cs-CZ" sz="1400" dirty="0" err="1" smtClean="0"/>
              <a:t>Dangerous</a:t>
            </a:r>
            <a:r>
              <a:rPr lang="cs-CZ" sz="1400" dirty="0" smtClean="0"/>
              <a:t> </a:t>
            </a:r>
            <a:r>
              <a:rPr lang="cs-CZ" sz="1400" dirty="0" err="1" smtClean="0"/>
              <a:t>peeks</a:t>
            </a:r>
            <a:r>
              <a:rPr lang="cs-CZ" sz="1400" dirty="0" smtClean="0"/>
              <a:t> </a:t>
            </a:r>
            <a:r>
              <a:rPr lang="cs-CZ" sz="1400" dirty="0" err="1" smtClean="0"/>
              <a:t>correspond</a:t>
            </a:r>
            <a:r>
              <a:rPr lang="cs-CZ" sz="1400" dirty="0" smtClean="0"/>
              <a:t> to </a:t>
            </a:r>
            <a:r>
              <a:rPr lang="cs-CZ" sz="1400" dirty="0" err="1" smtClean="0"/>
              <a:t>regions</a:t>
            </a:r>
            <a:r>
              <a:rPr lang="cs-CZ" sz="1400" dirty="0" smtClean="0"/>
              <a:t> </a:t>
            </a:r>
            <a:r>
              <a:rPr lang="cs-CZ" sz="1400" dirty="0" err="1" smtClean="0"/>
              <a:t>with</a:t>
            </a:r>
            <a:r>
              <a:rPr lang="cs-CZ" sz="1400" dirty="0" smtClean="0"/>
              <a:t> </a:t>
            </a:r>
            <a:r>
              <a:rPr lang="cs-CZ" sz="1400" dirty="0" err="1" smtClean="0"/>
              <a:t>smal</a:t>
            </a:r>
            <a:r>
              <a:rPr lang="cs-CZ" sz="1400" dirty="0" smtClean="0"/>
              <a:t> </a:t>
            </a:r>
            <a:r>
              <a:rPr lang="cs-CZ" sz="1400" dirty="0" err="1" smtClean="0"/>
              <a:t>velocity</a:t>
            </a:r>
            <a:r>
              <a:rPr lang="cs-CZ" sz="1400" dirty="0" smtClean="0"/>
              <a:t> </a:t>
            </a:r>
            <a:r>
              <a:rPr lang="cs-CZ" sz="1400" dirty="0" err="1" smtClean="0"/>
              <a:t>gradients</a:t>
            </a:r>
            <a:r>
              <a:rPr lang="cs-CZ" sz="1400" dirty="0" smtClean="0"/>
              <a:t> (</a:t>
            </a:r>
            <a:r>
              <a:rPr lang="cs-CZ" sz="1400" dirty="0" err="1" smtClean="0"/>
              <a:t>this</a:t>
            </a:r>
            <a:r>
              <a:rPr lang="cs-CZ" sz="1400" dirty="0" smtClean="0"/>
              <a:t> </a:t>
            </a:r>
            <a:r>
              <a:rPr lang="cs-CZ" sz="1400" dirty="0" err="1" smtClean="0"/>
              <a:t>is</a:t>
            </a:r>
            <a:r>
              <a:rPr lang="cs-CZ" sz="1400" dirty="0" smtClean="0"/>
              <a:t> </a:t>
            </a:r>
            <a:r>
              <a:rPr lang="cs-CZ" sz="1400" dirty="0" err="1" smtClean="0"/>
              <a:t>disadvantage</a:t>
            </a:r>
            <a:r>
              <a:rPr lang="cs-CZ" sz="1400" dirty="0" smtClean="0"/>
              <a:t> </a:t>
            </a:r>
            <a:r>
              <a:rPr lang="cs-CZ" sz="1400" dirty="0" err="1" smtClean="0"/>
              <a:t>of</a:t>
            </a:r>
            <a:r>
              <a:rPr lang="cs-CZ" sz="1400" dirty="0" smtClean="0"/>
              <a:t> </a:t>
            </a:r>
            <a:r>
              <a:rPr lang="cs-CZ" sz="1400" dirty="0" err="1" smtClean="0"/>
              <a:t>power</a:t>
            </a:r>
            <a:r>
              <a:rPr lang="cs-CZ" sz="1400" dirty="0" smtClean="0"/>
              <a:t> </a:t>
            </a:r>
            <a:r>
              <a:rPr lang="cs-CZ" sz="1400" dirty="0" err="1" smtClean="0"/>
              <a:t>law</a:t>
            </a:r>
            <a:r>
              <a:rPr lang="cs-CZ" sz="1400" dirty="0" smtClean="0"/>
              <a:t> model)</a:t>
            </a:r>
            <a:endParaRPr lang="cs-CZ" sz="1400" dirty="0"/>
          </a:p>
        </p:txBody>
      </p:sp>
      <p:sp>
        <p:nvSpPr>
          <p:cNvPr id="3" name="TextovéPole 2"/>
          <p:cNvSpPr txBox="1"/>
          <p:nvPr/>
        </p:nvSpPr>
        <p:spPr>
          <a:xfrm>
            <a:off x="407872" y="4125131"/>
            <a:ext cx="5490158" cy="646331"/>
          </a:xfrm>
          <a:prstGeom prst="rect">
            <a:avLst/>
          </a:prstGeom>
          <a:noFill/>
        </p:spPr>
        <p:txBody>
          <a:bodyPr wrap="square" rtlCol="0">
            <a:spAutoFit/>
          </a:bodyPr>
          <a:lstStyle/>
          <a:p>
            <a:r>
              <a:rPr lang="cs-CZ" dirty="0" err="1" smtClean="0"/>
              <a:t>Analytical</a:t>
            </a:r>
            <a:r>
              <a:rPr lang="cs-CZ" dirty="0" smtClean="0"/>
              <a:t> </a:t>
            </a:r>
            <a:r>
              <a:rPr lang="cs-CZ" dirty="0" err="1" smtClean="0"/>
              <a:t>expressions</a:t>
            </a:r>
            <a:r>
              <a:rPr lang="cs-CZ" dirty="0" smtClean="0"/>
              <a:t> </a:t>
            </a:r>
            <a:r>
              <a:rPr lang="cs-CZ" dirty="0" err="1" smtClean="0"/>
              <a:t>for</a:t>
            </a:r>
            <a:r>
              <a:rPr lang="cs-CZ" dirty="0" smtClean="0"/>
              <a:t> </a:t>
            </a:r>
            <a:r>
              <a:rPr lang="cs-CZ" dirty="0" err="1" smtClean="0"/>
              <a:t>first</a:t>
            </a:r>
            <a:r>
              <a:rPr lang="cs-CZ" dirty="0" smtClean="0"/>
              <a:t> </a:t>
            </a:r>
            <a:r>
              <a:rPr lang="cs-CZ" dirty="0" err="1" smtClean="0"/>
              <a:t>derivatives</a:t>
            </a:r>
            <a:r>
              <a:rPr lang="cs-CZ" dirty="0" smtClean="0"/>
              <a:t> are </a:t>
            </a:r>
            <a:r>
              <a:rPr lang="cs-CZ" dirty="0" err="1" smtClean="0"/>
              <a:t>too</a:t>
            </a:r>
            <a:r>
              <a:rPr lang="cs-CZ" dirty="0" smtClean="0"/>
              <a:t> </a:t>
            </a:r>
            <a:r>
              <a:rPr lang="cs-CZ" dirty="0" err="1" smtClean="0"/>
              <a:t>complicated</a:t>
            </a:r>
            <a:r>
              <a:rPr lang="cs-CZ" dirty="0" smtClean="0"/>
              <a:t> and </a:t>
            </a:r>
            <a:r>
              <a:rPr lang="cs-CZ" dirty="0" err="1" smtClean="0"/>
              <a:t>will</a:t>
            </a:r>
            <a:r>
              <a:rPr lang="cs-CZ" dirty="0" smtClean="0"/>
              <a:t> </a:t>
            </a:r>
            <a:r>
              <a:rPr lang="cs-CZ" dirty="0" err="1" smtClean="0"/>
              <a:t>be</a:t>
            </a:r>
            <a:r>
              <a:rPr lang="cs-CZ" dirty="0" smtClean="0"/>
              <a:t> </a:t>
            </a:r>
            <a:r>
              <a:rPr lang="cs-CZ" dirty="0" err="1" smtClean="0"/>
              <a:t>approximated</a:t>
            </a:r>
            <a:r>
              <a:rPr lang="cs-CZ" dirty="0" smtClean="0"/>
              <a:t> </a:t>
            </a:r>
            <a:r>
              <a:rPr lang="cs-CZ" dirty="0" err="1" smtClean="0"/>
              <a:t>numerically</a:t>
            </a:r>
            <a:endParaRPr lang="cs-CZ" dirty="0"/>
          </a:p>
        </p:txBody>
      </p:sp>
      <mc:AlternateContent xmlns:mc="http://schemas.openxmlformats.org/markup-compatibility/2006" xmlns:a14="http://schemas.microsoft.com/office/drawing/2010/main">
        <mc:Choice Requires="a14">
          <p:sp>
            <p:nvSpPr>
              <p:cNvPr id="4" name="TextovéPole 3"/>
              <p:cNvSpPr txBox="1"/>
              <p:nvPr/>
            </p:nvSpPr>
            <p:spPr>
              <a:xfrm>
                <a:off x="890793" y="4925086"/>
                <a:ext cx="4898329" cy="6967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cs-CZ" i="1" smtClean="0">
                              <a:latin typeface="Cambria Math" panose="02040503050406030204" pitchFamily="18" charset="0"/>
                            </a:rPr>
                          </m:ctrlPr>
                        </m:fPr>
                        <m:num>
                          <m:r>
                            <a:rPr lang="cs-CZ" i="1" smtClean="0">
                              <a:latin typeface="Cambria Math"/>
                            </a:rPr>
                            <m:t>𝜕</m:t>
                          </m:r>
                          <m:r>
                            <a:rPr lang="cs-CZ" i="1" smtClean="0">
                              <a:latin typeface="Cambria Math"/>
                            </a:rPr>
                            <m:t>µ</m:t>
                          </m:r>
                        </m:num>
                        <m:den>
                          <m:r>
                            <a:rPr lang="cs-CZ" i="1" smtClean="0">
                              <a:latin typeface="Cambria Math"/>
                            </a:rPr>
                            <m:t>𝜕</m:t>
                          </m:r>
                          <m:r>
                            <a:rPr lang="cs-CZ" i="1" smtClean="0">
                              <a:latin typeface="Cambria Math"/>
                            </a:rPr>
                            <m:t>𝑥</m:t>
                          </m:r>
                        </m:den>
                      </m:f>
                      <m:r>
                        <a:rPr lang="en-US" b="0" i="1" smtClean="0">
                          <a:latin typeface="Cambria Math"/>
                        </a:rPr>
                        <m:t>=</m:t>
                      </m:r>
                      <m:f>
                        <m:fPr>
                          <m:ctrlPr>
                            <a:rPr lang="cs-CZ" i="1">
                              <a:latin typeface="Cambria Math" panose="02040503050406030204" pitchFamily="18" charset="0"/>
                            </a:rPr>
                          </m:ctrlPr>
                        </m:fPr>
                        <m:num>
                          <m:r>
                            <a:rPr lang="cs-CZ" i="1">
                              <a:latin typeface="Cambria Math"/>
                            </a:rPr>
                            <m:t>𝜕</m:t>
                          </m:r>
                          <m:r>
                            <a:rPr lang="cs-CZ" i="1">
                              <a:latin typeface="Cambria Math"/>
                            </a:rPr>
                            <m:t>µ</m:t>
                          </m:r>
                        </m:num>
                        <m:den>
                          <m:r>
                            <a:rPr lang="cs-CZ" i="1">
                              <a:latin typeface="Cambria Math"/>
                            </a:rPr>
                            <m:t>𝜕</m:t>
                          </m:r>
                          <m:r>
                            <a:rPr lang="cs-CZ" i="1" smtClean="0">
                              <a:latin typeface="Cambria Math"/>
                              <a:sym typeface="Symbol"/>
                            </a:rPr>
                            <m:t></m:t>
                          </m:r>
                        </m:den>
                      </m:f>
                      <m:f>
                        <m:fPr>
                          <m:ctrlPr>
                            <a:rPr lang="cs-CZ" i="1">
                              <a:latin typeface="Cambria Math" panose="02040503050406030204" pitchFamily="18" charset="0"/>
                            </a:rPr>
                          </m:ctrlPr>
                        </m:fPr>
                        <m:num>
                          <m:r>
                            <a:rPr lang="cs-CZ" i="1">
                              <a:latin typeface="Cambria Math"/>
                            </a:rPr>
                            <m:t>𝜕</m:t>
                          </m:r>
                          <m:r>
                            <a:rPr lang="cs-CZ" i="1" smtClean="0">
                              <a:latin typeface="Cambria Math"/>
                              <a:sym typeface="Symbol"/>
                            </a:rPr>
                            <m:t></m:t>
                          </m:r>
                        </m:num>
                        <m:den>
                          <m:r>
                            <a:rPr lang="cs-CZ" i="1">
                              <a:latin typeface="Cambria Math"/>
                            </a:rPr>
                            <m:t>𝜕</m:t>
                          </m:r>
                          <m:r>
                            <a:rPr lang="cs-CZ" i="1">
                              <a:latin typeface="Cambria Math"/>
                            </a:rPr>
                            <m:t>𝑥</m:t>
                          </m:r>
                        </m:den>
                      </m:f>
                      <m:r>
                        <a:rPr lang="en-US" b="0" i="1" smtClean="0">
                          <a:latin typeface="Cambria Math"/>
                        </a:rPr>
                        <m:t>+</m:t>
                      </m:r>
                      <m:f>
                        <m:fPr>
                          <m:ctrlPr>
                            <a:rPr lang="cs-CZ" i="1">
                              <a:latin typeface="Cambria Math" panose="02040503050406030204" pitchFamily="18" charset="0"/>
                            </a:rPr>
                          </m:ctrlPr>
                        </m:fPr>
                        <m:num>
                          <m:r>
                            <a:rPr lang="cs-CZ" i="1">
                              <a:latin typeface="Cambria Math"/>
                            </a:rPr>
                            <m:t>𝜕</m:t>
                          </m:r>
                          <m:r>
                            <a:rPr lang="cs-CZ" i="1">
                              <a:latin typeface="Cambria Math"/>
                            </a:rPr>
                            <m:t>µ</m:t>
                          </m:r>
                        </m:num>
                        <m:den>
                          <m:r>
                            <a:rPr lang="cs-CZ" i="1">
                              <a:latin typeface="Cambria Math"/>
                            </a:rPr>
                            <m:t>𝜕</m:t>
                          </m:r>
                          <m:r>
                            <a:rPr lang="cs-CZ" i="1" smtClean="0">
                              <a:latin typeface="Cambria Math"/>
                              <a:sym typeface="Symbol"/>
                            </a:rPr>
                            <m:t></m:t>
                          </m:r>
                        </m:den>
                      </m:f>
                      <m:f>
                        <m:fPr>
                          <m:ctrlPr>
                            <a:rPr lang="cs-CZ" i="1">
                              <a:latin typeface="Cambria Math" panose="02040503050406030204" pitchFamily="18" charset="0"/>
                            </a:rPr>
                          </m:ctrlPr>
                        </m:fPr>
                        <m:num>
                          <m:r>
                            <a:rPr lang="cs-CZ" i="1">
                              <a:latin typeface="Cambria Math"/>
                            </a:rPr>
                            <m:t>𝜕</m:t>
                          </m:r>
                          <m:r>
                            <a:rPr lang="cs-CZ" i="1" smtClean="0">
                              <a:latin typeface="Cambria Math"/>
                              <a:sym typeface="Symbol"/>
                            </a:rPr>
                            <m:t></m:t>
                          </m:r>
                        </m:num>
                        <m:den>
                          <m:r>
                            <a:rPr lang="cs-CZ" i="1">
                              <a:latin typeface="Cambria Math"/>
                            </a:rPr>
                            <m:t>𝜕</m:t>
                          </m:r>
                          <m:r>
                            <a:rPr lang="cs-CZ" i="1">
                              <a:latin typeface="Cambria Math"/>
                            </a:rPr>
                            <m:t>𝑥</m:t>
                          </m:r>
                        </m:den>
                      </m:f>
                      <m:r>
                        <a:rPr lang="cs-CZ" i="1" smtClean="0">
                          <a:latin typeface="Cambria Math"/>
                          <a:sym typeface="Symbol"/>
                        </a:rPr>
                        <m:t></m:t>
                      </m:r>
                      <m:f>
                        <m:fPr>
                          <m:ctrlPr>
                            <a:rPr lang="cs-CZ" i="1">
                              <a:latin typeface="Cambria Math" panose="02040503050406030204" pitchFamily="18" charset="0"/>
                            </a:rPr>
                          </m:ctrlPr>
                        </m:fPr>
                        <m:num>
                          <m:sSub>
                            <m:sSubPr>
                              <m:ctrlPr>
                                <a:rPr lang="cs-CZ" i="1" smtClean="0">
                                  <a:latin typeface="Cambria Math" panose="02040503050406030204" pitchFamily="18" charset="0"/>
                                </a:rPr>
                              </m:ctrlPr>
                            </m:sSubPr>
                            <m:e>
                              <m:r>
                                <a:rPr lang="cs-CZ" i="1" smtClean="0">
                                  <a:latin typeface="Cambria Math"/>
                                </a:rPr>
                                <m:t>µ</m:t>
                              </m:r>
                            </m:e>
                            <m:sub>
                              <m:r>
                                <a:rPr lang="en-US" b="0" i="1" smtClean="0">
                                  <a:latin typeface="Cambria Math"/>
                                </a:rPr>
                                <m:t>𝐸</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µ</m:t>
                              </m:r>
                            </m:e>
                            <m:sub>
                              <m:r>
                                <a:rPr lang="en-US" b="0" i="1" smtClean="0">
                                  <a:latin typeface="Cambria Math"/>
                                </a:rPr>
                                <m:t>𝑊</m:t>
                              </m:r>
                            </m:sub>
                          </m:sSub>
                        </m:num>
                        <m:den>
                          <m:r>
                            <a:rPr lang="en-US" b="0" i="1" smtClean="0">
                              <a:latin typeface="Cambria Math"/>
                            </a:rPr>
                            <m:t>2</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𝑥</m:t>
                              </m:r>
                            </m:sub>
                          </m:sSub>
                        </m:den>
                      </m:f>
                      <m:f>
                        <m:fPr>
                          <m:ctrlPr>
                            <a:rPr lang="cs-CZ" i="1">
                              <a:latin typeface="Cambria Math" panose="02040503050406030204" pitchFamily="18" charset="0"/>
                            </a:rPr>
                          </m:ctrlPr>
                        </m:fPr>
                        <m:num>
                          <m:r>
                            <a:rPr lang="cs-CZ" i="1">
                              <a:latin typeface="Cambria Math"/>
                            </a:rPr>
                            <m:t>𝜕</m:t>
                          </m:r>
                          <m:r>
                            <a:rPr lang="cs-CZ" i="1">
                              <a:latin typeface="Cambria Math"/>
                              <a:sym typeface="Symbol"/>
                            </a:rPr>
                            <m:t></m:t>
                          </m:r>
                        </m:num>
                        <m:den>
                          <m:r>
                            <a:rPr lang="cs-CZ" i="1">
                              <a:latin typeface="Cambria Math"/>
                            </a:rPr>
                            <m:t>𝜕</m:t>
                          </m:r>
                          <m:r>
                            <a:rPr lang="cs-CZ" i="1">
                              <a:latin typeface="Cambria Math"/>
                            </a:rPr>
                            <m:t>𝑥</m:t>
                          </m:r>
                        </m:den>
                      </m:f>
                      <m:r>
                        <a:rPr lang="en-US" i="1">
                          <a:latin typeface="Cambria Math"/>
                        </a:rPr>
                        <m:t>+</m:t>
                      </m:r>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a:rPr>
                                <m:t>µ</m:t>
                              </m:r>
                            </m:e>
                            <m:sub>
                              <m:r>
                                <a:rPr lang="en-US" b="0" i="1" smtClean="0">
                                  <a:latin typeface="Cambria Math"/>
                                </a:rPr>
                                <m:t>𝑁</m:t>
                              </m:r>
                            </m:sub>
                          </m:sSub>
                          <m:r>
                            <a:rPr lang="en-US" i="1">
                              <a:latin typeface="Cambria Math"/>
                            </a:rPr>
                            <m:t>−</m:t>
                          </m:r>
                          <m:sSub>
                            <m:sSubPr>
                              <m:ctrlPr>
                                <a:rPr lang="en-US" i="1">
                                  <a:latin typeface="Cambria Math" panose="02040503050406030204" pitchFamily="18" charset="0"/>
                                </a:rPr>
                              </m:ctrlPr>
                            </m:sSubPr>
                            <m:e>
                              <m:r>
                                <a:rPr lang="en-US" i="1">
                                  <a:latin typeface="Cambria Math"/>
                                </a:rPr>
                                <m:t>µ</m:t>
                              </m:r>
                            </m:e>
                            <m:sub>
                              <m:r>
                                <a:rPr lang="en-US" b="0" i="1" smtClean="0">
                                  <a:latin typeface="Cambria Math"/>
                                </a:rPr>
                                <m:t>𝑆</m:t>
                              </m:r>
                            </m:sub>
                          </m:sSub>
                        </m:num>
                        <m:den>
                          <m:r>
                            <a:rPr lang="en-US" i="1">
                              <a:latin typeface="Cambria Math"/>
                            </a:rPr>
                            <m:t>2</m:t>
                          </m:r>
                          <m:sSub>
                            <m:sSubPr>
                              <m:ctrlPr>
                                <a:rPr lang="en-US" i="1">
                                  <a:latin typeface="Cambria Math" panose="02040503050406030204" pitchFamily="18" charset="0"/>
                                </a:rPr>
                              </m:ctrlPr>
                            </m:sSubPr>
                            <m:e>
                              <m:r>
                                <a:rPr lang="en-US" i="1">
                                  <a:latin typeface="Cambria Math"/>
                                </a:rPr>
                                <m:t>h</m:t>
                              </m:r>
                            </m:e>
                            <m:sub>
                              <m:r>
                                <a:rPr lang="en-US" b="0" i="1" smtClean="0">
                                  <a:latin typeface="Cambria Math"/>
                                </a:rPr>
                                <m:t>𝑦</m:t>
                              </m:r>
                            </m:sub>
                          </m:sSub>
                        </m:den>
                      </m:f>
                      <m:f>
                        <m:fPr>
                          <m:ctrlPr>
                            <a:rPr lang="cs-CZ" i="1">
                              <a:latin typeface="Cambria Math" panose="02040503050406030204" pitchFamily="18" charset="0"/>
                            </a:rPr>
                          </m:ctrlPr>
                        </m:fPr>
                        <m:num>
                          <m:r>
                            <a:rPr lang="cs-CZ" i="1">
                              <a:latin typeface="Cambria Math"/>
                            </a:rPr>
                            <m:t>𝜕</m:t>
                          </m:r>
                          <m:r>
                            <a:rPr lang="cs-CZ" i="1">
                              <a:latin typeface="Cambria Math"/>
                              <a:sym typeface="Symbol"/>
                            </a:rPr>
                            <m:t></m:t>
                          </m:r>
                        </m:num>
                        <m:den>
                          <m:r>
                            <a:rPr lang="cs-CZ" i="1">
                              <a:latin typeface="Cambria Math"/>
                            </a:rPr>
                            <m:t>𝜕</m:t>
                          </m:r>
                          <m:r>
                            <a:rPr lang="cs-CZ" i="1">
                              <a:latin typeface="Cambria Math"/>
                            </a:rPr>
                            <m:t>𝑥</m:t>
                          </m:r>
                        </m:den>
                      </m:f>
                    </m:oMath>
                  </m:oMathPara>
                </a14:m>
                <a:endParaRPr lang="cs-CZ"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890793" y="4925086"/>
                <a:ext cx="4898329" cy="696794"/>
              </a:xfrm>
              <a:prstGeom prst="rect">
                <a:avLst/>
              </a:prstGeom>
              <a:blipFill rotWithShape="1">
                <a:blip r:embed="rId8"/>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TextovéPole 15"/>
              <p:cNvSpPr txBox="1"/>
              <p:nvPr/>
            </p:nvSpPr>
            <p:spPr>
              <a:xfrm>
                <a:off x="890793" y="5745289"/>
                <a:ext cx="2670731" cy="6967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cs-CZ" i="1" smtClean="0">
                              <a:latin typeface="Cambria Math" panose="02040503050406030204" pitchFamily="18" charset="0"/>
                            </a:rPr>
                          </m:ctrlPr>
                        </m:fPr>
                        <m:num>
                          <m:r>
                            <a:rPr lang="cs-CZ" i="1" smtClean="0">
                              <a:latin typeface="Cambria Math"/>
                            </a:rPr>
                            <m:t>𝜕</m:t>
                          </m:r>
                          <m:r>
                            <a:rPr lang="cs-CZ" i="1" smtClean="0">
                              <a:latin typeface="Cambria Math"/>
                            </a:rPr>
                            <m:t>µ</m:t>
                          </m:r>
                        </m:num>
                        <m:den>
                          <m:r>
                            <a:rPr lang="cs-CZ" i="1" smtClean="0">
                              <a:latin typeface="Cambria Math"/>
                            </a:rPr>
                            <m:t>𝜕</m:t>
                          </m:r>
                          <m:r>
                            <a:rPr lang="en-US" b="0" i="1" smtClean="0">
                              <a:latin typeface="Cambria Math"/>
                            </a:rPr>
                            <m:t>𝑦</m:t>
                          </m:r>
                        </m:den>
                      </m:f>
                      <m:r>
                        <a:rPr lang="en-US" b="0" i="1" smtClean="0">
                          <a:latin typeface="Cambria Math"/>
                        </a:rPr>
                        <m:t>=</m:t>
                      </m:r>
                      <m:f>
                        <m:fPr>
                          <m:ctrlPr>
                            <a:rPr lang="cs-CZ" i="1">
                              <a:latin typeface="Cambria Math" panose="02040503050406030204" pitchFamily="18" charset="0"/>
                            </a:rPr>
                          </m:ctrlPr>
                        </m:fPr>
                        <m:num>
                          <m:r>
                            <a:rPr lang="cs-CZ" i="1">
                              <a:latin typeface="Cambria Math"/>
                            </a:rPr>
                            <m:t>𝜕</m:t>
                          </m:r>
                          <m:r>
                            <a:rPr lang="cs-CZ" i="1">
                              <a:latin typeface="Cambria Math"/>
                            </a:rPr>
                            <m:t>µ</m:t>
                          </m:r>
                        </m:num>
                        <m:den>
                          <m:r>
                            <a:rPr lang="cs-CZ" i="1">
                              <a:latin typeface="Cambria Math"/>
                            </a:rPr>
                            <m:t>𝜕</m:t>
                          </m:r>
                          <m:r>
                            <a:rPr lang="cs-CZ" i="1" smtClean="0">
                              <a:latin typeface="Cambria Math"/>
                              <a:sym typeface="Symbol"/>
                            </a:rPr>
                            <m:t></m:t>
                          </m:r>
                        </m:den>
                      </m:f>
                      <m:f>
                        <m:fPr>
                          <m:ctrlPr>
                            <a:rPr lang="cs-CZ" i="1">
                              <a:latin typeface="Cambria Math" panose="02040503050406030204" pitchFamily="18" charset="0"/>
                            </a:rPr>
                          </m:ctrlPr>
                        </m:fPr>
                        <m:num>
                          <m:r>
                            <a:rPr lang="cs-CZ" i="1">
                              <a:latin typeface="Cambria Math"/>
                            </a:rPr>
                            <m:t>𝜕</m:t>
                          </m:r>
                          <m:r>
                            <a:rPr lang="cs-CZ" i="1" smtClean="0">
                              <a:latin typeface="Cambria Math"/>
                              <a:sym typeface="Symbol"/>
                            </a:rPr>
                            <m:t></m:t>
                          </m:r>
                        </m:num>
                        <m:den>
                          <m:r>
                            <a:rPr lang="cs-CZ" i="1">
                              <a:latin typeface="Cambria Math"/>
                            </a:rPr>
                            <m:t>𝜕</m:t>
                          </m:r>
                          <m:r>
                            <a:rPr lang="en-US" b="0" i="1" smtClean="0">
                              <a:latin typeface="Cambria Math"/>
                            </a:rPr>
                            <m:t>𝑦</m:t>
                          </m:r>
                        </m:den>
                      </m:f>
                      <m:r>
                        <a:rPr lang="cs-CZ" i="1" smtClean="0">
                          <a:latin typeface="Cambria Math"/>
                          <a:sym typeface="Symbol"/>
                        </a:rPr>
                        <m:t></m:t>
                      </m:r>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a:rPr>
                                <m:t>µ</m:t>
                              </m:r>
                            </m:e>
                            <m:sub>
                              <m:r>
                                <a:rPr lang="en-US" b="0" i="1" smtClean="0">
                                  <a:latin typeface="Cambria Math"/>
                                </a:rPr>
                                <m:t>𝑁</m:t>
                              </m:r>
                            </m:sub>
                          </m:sSub>
                          <m:r>
                            <a:rPr lang="en-US" i="1">
                              <a:latin typeface="Cambria Math"/>
                            </a:rPr>
                            <m:t>−</m:t>
                          </m:r>
                          <m:sSub>
                            <m:sSubPr>
                              <m:ctrlPr>
                                <a:rPr lang="en-US" i="1">
                                  <a:latin typeface="Cambria Math" panose="02040503050406030204" pitchFamily="18" charset="0"/>
                                </a:rPr>
                              </m:ctrlPr>
                            </m:sSubPr>
                            <m:e>
                              <m:r>
                                <a:rPr lang="en-US" i="1">
                                  <a:latin typeface="Cambria Math"/>
                                </a:rPr>
                                <m:t>µ</m:t>
                              </m:r>
                            </m:e>
                            <m:sub>
                              <m:r>
                                <a:rPr lang="en-US" b="0" i="1" smtClean="0">
                                  <a:latin typeface="Cambria Math"/>
                                </a:rPr>
                                <m:t>𝑆</m:t>
                              </m:r>
                            </m:sub>
                          </m:sSub>
                        </m:num>
                        <m:den>
                          <m:r>
                            <a:rPr lang="en-US" i="1">
                              <a:latin typeface="Cambria Math"/>
                            </a:rPr>
                            <m:t>2</m:t>
                          </m:r>
                          <m:sSub>
                            <m:sSubPr>
                              <m:ctrlPr>
                                <a:rPr lang="en-US" i="1">
                                  <a:latin typeface="Cambria Math" panose="02040503050406030204" pitchFamily="18" charset="0"/>
                                </a:rPr>
                              </m:ctrlPr>
                            </m:sSubPr>
                            <m:e>
                              <m:r>
                                <a:rPr lang="en-US" i="1">
                                  <a:latin typeface="Cambria Math"/>
                                </a:rPr>
                                <m:t>h</m:t>
                              </m:r>
                            </m:e>
                            <m:sub>
                              <m:r>
                                <a:rPr lang="en-US" b="0" i="1" smtClean="0">
                                  <a:latin typeface="Cambria Math"/>
                                </a:rPr>
                                <m:t>𝑦</m:t>
                              </m:r>
                            </m:sub>
                          </m:sSub>
                        </m:den>
                      </m:f>
                      <m:f>
                        <m:fPr>
                          <m:ctrlPr>
                            <a:rPr lang="cs-CZ" i="1">
                              <a:latin typeface="Cambria Math" panose="02040503050406030204" pitchFamily="18" charset="0"/>
                            </a:rPr>
                          </m:ctrlPr>
                        </m:fPr>
                        <m:num>
                          <m:r>
                            <a:rPr lang="cs-CZ" i="1">
                              <a:latin typeface="Cambria Math"/>
                            </a:rPr>
                            <m:t>𝜕</m:t>
                          </m:r>
                          <m:r>
                            <a:rPr lang="cs-CZ" i="1">
                              <a:latin typeface="Cambria Math"/>
                              <a:sym typeface="Symbol"/>
                            </a:rPr>
                            <m:t></m:t>
                          </m:r>
                        </m:num>
                        <m:den>
                          <m:r>
                            <a:rPr lang="cs-CZ" i="1">
                              <a:latin typeface="Cambria Math"/>
                            </a:rPr>
                            <m:t>𝜕</m:t>
                          </m:r>
                          <m:r>
                            <a:rPr lang="en-US" b="0" i="1" smtClean="0">
                              <a:latin typeface="Cambria Math"/>
                            </a:rPr>
                            <m:t>𝑦</m:t>
                          </m:r>
                        </m:den>
                      </m:f>
                    </m:oMath>
                  </m:oMathPara>
                </a14:m>
                <a:endParaRPr lang="cs-CZ" dirty="0"/>
              </a:p>
            </p:txBody>
          </p:sp>
        </mc:Choice>
        <mc:Fallback xmlns="">
          <p:sp>
            <p:nvSpPr>
              <p:cNvPr id="16" name="TextovéPole 15"/>
              <p:cNvSpPr txBox="1">
                <a:spLocks noRot="1" noChangeAspect="1" noMove="1" noResize="1" noEditPoints="1" noAdjustHandles="1" noChangeArrowheads="1" noChangeShapeType="1" noTextEdit="1"/>
              </p:cNvSpPr>
              <p:nvPr/>
            </p:nvSpPr>
            <p:spPr>
              <a:xfrm>
                <a:off x="890793" y="5745289"/>
                <a:ext cx="2670731" cy="696794"/>
              </a:xfrm>
              <a:prstGeom prst="rect">
                <a:avLst/>
              </a:prstGeom>
              <a:blipFill rotWithShape="1">
                <a:blip r:embed="rId9"/>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6504592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a:t>
            </a:r>
            <a:r>
              <a:rPr lang="en-US" sz="2400" b="1" dirty="0" smtClean="0">
                <a:sym typeface="Symbol" pitchFamily="18" charset="2"/>
              </a:rPr>
              <a:t>  Initial </a:t>
            </a:r>
            <a:r>
              <a:rPr lang="en-US" sz="2400" b="1" dirty="0">
                <a:sym typeface="Symbol" pitchFamily="18" charset="2"/>
              </a:rPr>
              <a:t>conditions </a:t>
            </a:r>
            <a:r>
              <a:rPr lang="en-US" sz="2400" b="1" dirty="0" smtClean="0">
                <a:sym typeface="Symbol" pitchFamily="18" charset="2"/>
              </a:rPr>
              <a:t>– </a:t>
            </a:r>
            <a:r>
              <a:rPr lang="en-US" sz="2400" b="1" dirty="0" err="1" smtClean="0">
                <a:sym typeface="Symbol" pitchFamily="18" charset="2"/>
              </a:rPr>
              <a:t>POWER.m</a:t>
            </a:r>
            <a:r>
              <a:rPr lang="en-US" sz="2400" b="1" dirty="0" smtClean="0">
                <a:sym typeface="Symbol" pitchFamily="18" charset="2"/>
              </a:rPr>
              <a:t> </a:t>
            </a:r>
            <a:r>
              <a:rPr lang="cs-CZ" sz="2400" b="1" dirty="0" smtClean="0">
                <a:sym typeface="Symbol" pitchFamily="18" charset="2"/>
              </a:rPr>
              <a:t>(MATLAB </a:t>
            </a:r>
            <a:r>
              <a:rPr lang="cs-CZ" sz="2400" b="1" dirty="0" err="1" smtClean="0">
                <a:sym typeface="Symbol" pitchFamily="18" charset="2"/>
              </a:rPr>
              <a:t>code</a:t>
            </a:r>
            <a:r>
              <a:rPr lang="cs-CZ" sz="2400" b="1" dirty="0" smtClean="0">
                <a:sym typeface="Symbol" pitchFamily="18" charset="2"/>
              </a:rPr>
              <a:t> </a:t>
            </a:r>
            <a:r>
              <a:rPr lang="en-US" sz="2400" b="1" dirty="0" smtClean="0">
                <a:sym typeface="Symbol" pitchFamily="18" charset="2"/>
              </a:rPr>
              <a:t>1/2</a:t>
            </a:r>
            <a:r>
              <a:rPr lang="cs-CZ" sz="2400" b="1" dirty="0" smtClean="0">
                <a:sym typeface="Symbol" pitchFamily="18" charset="2"/>
              </a:rPr>
              <a:t>)</a:t>
            </a:r>
            <a:endParaRPr lang="cs-CZ" sz="2400" b="1" dirty="0">
              <a:sym typeface="Symbol" pitchFamily="18" charset="2"/>
            </a:endParaRPr>
          </a:p>
        </p:txBody>
      </p:sp>
      <p:sp>
        <p:nvSpPr>
          <p:cNvPr id="2" name="Zástupný symbol pro číslo snímku 1"/>
          <p:cNvSpPr>
            <a:spLocks noGrp="1"/>
          </p:cNvSpPr>
          <p:nvPr>
            <p:ph type="sldNum" sz="quarter" idx="12"/>
          </p:nvPr>
        </p:nvSpPr>
        <p:spPr/>
        <p:txBody>
          <a:bodyPr/>
          <a:lstStyle/>
          <a:p>
            <a:pPr>
              <a:defRPr/>
            </a:pPr>
            <a:fld id="{B5B76BE2-068B-4195-97D5-A58FFC9B4249}" type="slidenum">
              <a:rPr lang="en-US" smtClean="0"/>
              <a:pPr>
                <a:defRPr/>
              </a:pPr>
              <a:t>27</a:t>
            </a:fld>
            <a:endParaRPr lang="en-US"/>
          </a:p>
        </p:txBody>
      </p:sp>
      <p:sp>
        <p:nvSpPr>
          <p:cNvPr id="4" name="TextovéPole 3"/>
          <p:cNvSpPr txBox="1"/>
          <p:nvPr/>
        </p:nvSpPr>
        <p:spPr>
          <a:xfrm>
            <a:off x="816634" y="1837660"/>
            <a:ext cx="10558732" cy="3785652"/>
          </a:xfrm>
          <a:prstGeom prst="rect">
            <a:avLst/>
          </a:prstGeom>
          <a:noFill/>
        </p:spPr>
        <p:txBody>
          <a:bodyPr wrap="square" rtlCol="0">
            <a:spAutoFit/>
          </a:bodyPr>
          <a:lstStyle/>
          <a:p>
            <a:r>
              <a:rPr lang="en-US" sz="1200" dirty="0" smtClean="0"/>
              <a:t> </a:t>
            </a:r>
            <a:r>
              <a:rPr lang="cs-CZ" sz="1200" dirty="0" err="1"/>
              <a:t>for</a:t>
            </a:r>
            <a:r>
              <a:rPr lang="cs-CZ" sz="1200" dirty="0"/>
              <a:t> i=1:nx</a:t>
            </a:r>
          </a:p>
          <a:p>
            <a:r>
              <a:rPr lang="cs-CZ" sz="1200" dirty="0"/>
              <a:t>    </a:t>
            </a:r>
            <a:r>
              <a:rPr lang="cs-CZ" sz="1200" dirty="0" err="1"/>
              <a:t>Ek</a:t>
            </a:r>
            <a:r>
              <a:rPr lang="cs-CZ" sz="1200" dirty="0"/>
              <a:t>=</a:t>
            </a:r>
            <a:r>
              <a:rPr lang="cs-CZ" sz="1200" dirty="0" err="1"/>
              <a:t>exp</a:t>
            </a:r>
            <a:r>
              <a:rPr lang="cs-CZ" sz="1200" dirty="0"/>
              <a:t>(-lambda^2*(1-ksi(i))^2);</a:t>
            </a:r>
          </a:p>
          <a:p>
            <a:r>
              <a:rPr lang="cs-CZ" sz="1200" dirty="0"/>
              <a:t>    </a:t>
            </a:r>
            <a:r>
              <a:rPr lang="cs-CZ" sz="1200" dirty="0" err="1"/>
              <a:t>Hk</a:t>
            </a:r>
            <a:r>
              <a:rPr lang="cs-CZ" sz="1200" dirty="0"/>
              <a:t>=H*(1-(1-kappa)*</a:t>
            </a:r>
            <a:r>
              <a:rPr lang="cs-CZ" sz="1200" dirty="0" err="1"/>
              <a:t>Ek</a:t>
            </a:r>
            <a:r>
              <a:rPr lang="cs-CZ" sz="1200" dirty="0"/>
              <a:t>);</a:t>
            </a:r>
          </a:p>
          <a:p>
            <a:r>
              <a:rPr lang="cs-CZ" sz="1200" dirty="0"/>
              <a:t>    </a:t>
            </a:r>
            <a:r>
              <a:rPr lang="cs-CZ" sz="1200" dirty="0" err="1"/>
              <a:t>for</a:t>
            </a:r>
            <a:r>
              <a:rPr lang="cs-CZ" sz="1200" dirty="0"/>
              <a:t> j=1:ny</a:t>
            </a:r>
          </a:p>
          <a:p>
            <a:r>
              <a:rPr lang="cs-CZ" sz="1200" dirty="0"/>
              <a:t>       Z=1-2*y(</a:t>
            </a:r>
            <a:r>
              <a:rPr lang="cs-CZ" sz="1200" dirty="0" err="1"/>
              <a:t>i,j</a:t>
            </a:r>
            <a:r>
              <a:rPr lang="cs-CZ" sz="1200" dirty="0"/>
              <a:t>)/</a:t>
            </a:r>
            <a:r>
              <a:rPr lang="cs-CZ" sz="1200" dirty="0" err="1"/>
              <a:t>Hk</a:t>
            </a:r>
            <a:r>
              <a:rPr lang="cs-CZ" sz="1200" dirty="0"/>
              <a:t>;</a:t>
            </a:r>
          </a:p>
          <a:p>
            <a:r>
              <a:rPr lang="cs-CZ" sz="1200" dirty="0"/>
              <a:t>       HK=H/</a:t>
            </a:r>
            <a:r>
              <a:rPr lang="cs-CZ" sz="1200" dirty="0" err="1"/>
              <a:t>Hk</a:t>
            </a:r>
            <a:r>
              <a:rPr lang="cs-CZ" sz="1200" dirty="0"/>
              <a:t>;</a:t>
            </a:r>
          </a:p>
          <a:p>
            <a:r>
              <a:rPr lang="pt-BR" sz="1200" dirty="0"/>
              <a:t>       psi(i,j)=um*H/2*(1-Z-n/(2*n+1)*(1-sign(Z)*abs(Z)^((2*n+1)/n)));</a:t>
            </a:r>
          </a:p>
          <a:p>
            <a:r>
              <a:rPr lang="pt-BR" sz="1200" dirty="0"/>
              <a:t>       u(i,j)=um*H/Hk*(1-abs(Z)^((n+1)/n));</a:t>
            </a:r>
          </a:p>
          <a:p>
            <a:r>
              <a:rPr lang="pt-BR" sz="1200" dirty="0"/>
              <a:t>       v(i,j)=-2*um*(lambda*H/Hk)^2*(1-Hk/H)*(1-ksi(i))*y(i,j)/Lk*(1-abs(Z)^((n+1)/n));</a:t>
            </a:r>
          </a:p>
          <a:p>
            <a:r>
              <a:rPr lang="pt-BR" sz="1200" dirty="0"/>
              <a:t>       dudy(i,j)=2*um*H/Hk^2*(n+1)/n*sign(Z)*abs(Z)^(1/n);</a:t>
            </a:r>
          </a:p>
          <a:p>
            <a:r>
              <a:rPr lang="pt-BR" sz="1200" dirty="0"/>
              <a:t>       F=(HK^2-HK)*(1-abs(Z)^((n+1)/n));</a:t>
            </a:r>
          </a:p>
          <a:p>
            <a:r>
              <a:rPr lang="cs-CZ" sz="1200" dirty="0"/>
              <a:t>       </a:t>
            </a:r>
            <a:r>
              <a:rPr lang="cs-CZ" sz="1200" dirty="0" err="1"/>
              <a:t>dHkdx</a:t>
            </a:r>
            <a:r>
              <a:rPr lang="cs-CZ" sz="1200" dirty="0"/>
              <a:t>=2*H*lambda^2*(1-kappa)*(</a:t>
            </a:r>
            <a:r>
              <a:rPr lang="cs-CZ" sz="1200" dirty="0" err="1"/>
              <a:t>ksi</a:t>
            </a:r>
            <a:r>
              <a:rPr lang="cs-CZ" sz="1200" dirty="0"/>
              <a:t>(i)-1)*</a:t>
            </a:r>
            <a:r>
              <a:rPr lang="cs-CZ" sz="1200" dirty="0" err="1"/>
              <a:t>Ek</a:t>
            </a:r>
            <a:r>
              <a:rPr lang="cs-CZ" sz="1200" dirty="0"/>
              <a:t>/</a:t>
            </a:r>
            <a:r>
              <a:rPr lang="cs-CZ" sz="1200" dirty="0" err="1"/>
              <a:t>Lk</a:t>
            </a:r>
            <a:r>
              <a:rPr lang="cs-CZ" sz="1200" dirty="0"/>
              <a:t>;</a:t>
            </a:r>
          </a:p>
          <a:p>
            <a:r>
              <a:rPr lang="pt-BR" sz="1200" dirty="0"/>
              <a:t>       dFdHk=H/Hk^2*((-2*HK+1)*(1-abs(Z)^((n+1)/n))-sign(Z)*(HK-1)*(n+1)/n*abs(Z)^(1/n)*(1-Z));</a:t>
            </a:r>
          </a:p>
          <a:p>
            <a:r>
              <a:rPr lang="cs-CZ" sz="1200" dirty="0"/>
              <a:t>       </a:t>
            </a:r>
            <a:r>
              <a:rPr lang="cs-CZ" sz="1200" dirty="0" err="1"/>
              <a:t>dvdx</a:t>
            </a:r>
            <a:r>
              <a:rPr lang="cs-CZ" sz="1200" dirty="0"/>
              <a:t>(</a:t>
            </a:r>
            <a:r>
              <a:rPr lang="cs-CZ" sz="1200" dirty="0" err="1"/>
              <a:t>i,j</a:t>
            </a:r>
            <a:r>
              <a:rPr lang="cs-CZ" sz="1200" dirty="0"/>
              <a:t>)=-2*um*lambda^2*y(</a:t>
            </a:r>
            <a:r>
              <a:rPr lang="cs-CZ" sz="1200" dirty="0" err="1"/>
              <a:t>i,j</a:t>
            </a:r>
            <a:r>
              <a:rPr lang="cs-CZ" sz="1200" dirty="0"/>
              <a:t>)/</a:t>
            </a:r>
            <a:r>
              <a:rPr lang="cs-CZ" sz="1200" dirty="0" err="1"/>
              <a:t>Lk</a:t>
            </a:r>
            <a:r>
              <a:rPr lang="cs-CZ" sz="1200" dirty="0"/>
              <a:t>*(</a:t>
            </a:r>
            <a:r>
              <a:rPr lang="cs-CZ" sz="1200" dirty="0" err="1"/>
              <a:t>dFdHk</a:t>
            </a:r>
            <a:r>
              <a:rPr lang="cs-CZ" sz="1200" dirty="0"/>
              <a:t>*</a:t>
            </a:r>
            <a:r>
              <a:rPr lang="cs-CZ" sz="1200" dirty="0" err="1"/>
              <a:t>dHkdx</a:t>
            </a:r>
            <a:r>
              <a:rPr lang="cs-CZ" sz="1200" dirty="0"/>
              <a:t>*(1-ksi(i))-F/</a:t>
            </a:r>
            <a:r>
              <a:rPr lang="cs-CZ" sz="1200" dirty="0" err="1"/>
              <a:t>Lk</a:t>
            </a:r>
            <a:r>
              <a:rPr lang="cs-CZ" sz="1200" dirty="0"/>
              <a:t>);</a:t>
            </a:r>
          </a:p>
          <a:p>
            <a:r>
              <a:rPr lang="cs-CZ" sz="1200" dirty="0"/>
              <a:t>       omega(</a:t>
            </a:r>
            <a:r>
              <a:rPr lang="cs-CZ" sz="1200" dirty="0" err="1"/>
              <a:t>i,j</a:t>
            </a:r>
            <a:r>
              <a:rPr lang="cs-CZ" sz="1200" dirty="0"/>
              <a:t>)=</a:t>
            </a:r>
            <a:r>
              <a:rPr lang="cs-CZ" sz="1200" dirty="0" err="1"/>
              <a:t>dvdx</a:t>
            </a:r>
            <a:r>
              <a:rPr lang="cs-CZ" sz="1200" dirty="0"/>
              <a:t>(</a:t>
            </a:r>
            <a:r>
              <a:rPr lang="cs-CZ" sz="1200" dirty="0" err="1"/>
              <a:t>i,j</a:t>
            </a:r>
            <a:r>
              <a:rPr lang="cs-CZ" sz="1200" dirty="0"/>
              <a:t>)-dudy(</a:t>
            </a:r>
            <a:r>
              <a:rPr lang="cs-CZ" sz="1200" dirty="0" err="1"/>
              <a:t>i,j</a:t>
            </a:r>
            <a:r>
              <a:rPr lang="cs-CZ" sz="1200" dirty="0"/>
              <a:t>);</a:t>
            </a:r>
          </a:p>
          <a:p>
            <a:r>
              <a:rPr lang="cs-CZ" sz="1200" dirty="0"/>
              <a:t>       </a:t>
            </a:r>
            <a:r>
              <a:rPr lang="cs-CZ" sz="1200" dirty="0" err="1"/>
              <a:t>dudx</a:t>
            </a:r>
            <a:r>
              <a:rPr lang="cs-CZ" sz="1200" dirty="0"/>
              <a:t>(</a:t>
            </a:r>
            <a:r>
              <a:rPr lang="cs-CZ" sz="1200" dirty="0" err="1"/>
              <a:t>i,j</a:t>
            </a:r>
            <a:r>
              <a:rPr lang="cs-CZ" sz="1200" dirty="0"/>
              <a:t>)=-2*um*(HK*lambda)^2*(1-kappa)*(</a:t>
            </a:r>
            <a:r>
              <a:rPr lang="cs-CZ" sz="1200" dirty="0" err="1"/>
              <a:t>ksi</a:t>
            </a:r>
            <a:r>
              <a:rPr lang="cs-CZ" sz="1200" dirty="0"/>
              <a:t>(i)-1)*</a:t>
            </a:r>
            <a:r>
              <a:rPr lang="cs-CZ" sz="1200" dirty="0" err="1"/>
              <a:t>Ek</a:t>
            </a:r>
            <a:r>
              <a:rPr lang="cs-CZ" sz="1200" dirty="0"/>
              <a:t>/</a:t>
            </a:r>
            <a:r>
              <a:rPr lang="cs-CZ" sz="1200" dirty="0" err="1"/>
              <a:t>Lk</a:t>
            </a:r>
            <a:r>
              <a:rPr lang="cs-CZ" sz="1200" dirty="0"/>
              <a:t>*(1-abs(Z)^((n+1)/n)+sign(Z)*(n+1)/n*</a:t>
            </a:r>
            <a:r>
              <a:rPr lang="cs-CZ" sz="1200" dirty="0" err="1"/>
              <a:t>abs</a:t>
            </a:r>
            <a:r>
              <a:rPr lang="cs-CZ" sz="1200" dirty="0"/>
              <a:t>(Z)^(1/n)*(1-Z));</a:t>
            </a:r>
          </a:p>
          <a:p>
            <a:r>
              <a:rPr lang="pt-BR" sz="1200" dirty="0"/>
              <a:t>       dvdy(i,j)=-2*um*(HK*lambda)^2*(1-1/HK)*(1-ksi(i))/Lk*(1-abs(Z)^((n+1)/n)+sign(Z)*(n+1)/n*abs(Z)^(1/n)*(1-Z));</a:t>
            </a:r>
          </a:p>
          <a:p>
            <a:r>
              <a:rPr lang="cs-CZ" sz="1200" dirty="0"/>
              <a:t>       </a:t>
            </a:r>
            <a:r>
              <a:rPr lang="cs-CZ" sz="1200" dirty="0" err="1"/>
              <a:t>mju</a:t>
            </a:r>
            <a:r>
              <a:rPr lang="cs-CZ" sz="1200" dirty="0"/>
              <a:t>(</a:t>
            </a:r>
            <a:r>
              <a:rPr lang="cs-CZ" sz="1200" dirty="0" err="1"/>
              <a:t>i,j</a:t>
            </a:r>
            <a:r>
              <a:rPr lang="cs-CZ" sz="1200" dirty="0"/>
              <a:t>)=K*(2*</a:t>
            </a:r>
            <a:r>
              <a:rPr lang="cs-CZ" sz="1200" dirty="0" err="1"/>
              <a:t>dudx</a:t>
            </a:r>
            <a:r>
              <a:rPr lang="cs-CZ" sz="1200" dirty="0"/>
              <a:t>(</a:t>
            </a:r>
            <a:r>
              <a:rPr lang="cs-CZ" sz="1200" dirty="0" err="1"/>
              <a:t>i,j</a:t>
            </a:r>
            <a:r>
              <a:rPr lang="cs-CZ" sz="1200" dirty="0"/>
              <a:t>)^2+2*</a:t>
            </a:r>
            <a:r>
              <a:rPr lang="cs-CZ" sz="1200" dirty="0" err="1"/>
              <a:t>dvdy</a:t>
            </a:r>
            <a:r>
              <a:rPr lang="cs-CZ" sz="1200" dirty="0"/>
              <a:t>(</a:t>
            </a:r>
            <a:r>
              <a:rPr lang="cs-CZ" sz="1200" dirty="0" err="1"/>
              <a:t>i,j</a:t>
            </a:r>
            <a:r>
              <a:rPr lang="cs-CZ" sz="1200" dirty="0"/>
              <a:t>)^2+(dudy(</a:t>
            </a:r>
            <a:r>
              <a:rPr lang="cs-CZ" sz="1200" dirty="0" err="1"/>
              <a:t>i,j</a:t>
            </a:r>
            <a:r>
              <a:rPr lang="cs-CZ" sz="1200" dirty="0"/>
              <a:t>)+</a:t>
            </a:r>
            <a:r>
              <a:rPr lang="cs-CZ" sz="1200" dirty="0" err="1"/>
              <a:t>dvdx</a:t>
            </a:r>
            <a:r>
              <a:rPr lang="cs-CZ" sz="1200" dirty="0"/>
              <a:t>(</a:t>
            </a:r>
            <a:r>
              <a:rPr lang="cs-CZ" sz="1200" dirty="0" err="1"/>
              <a:t>i,j</a:t>
            </a:r>
            <a:r>
              <a:rPr lang="cs-CZ" sz="1200" dirty="0"/>
              <a:t>))^2)^((n-1)/2);</a:t>
            </a:r>
          </a:p>
          <a:p>
            <a:r>
              <a:rPr lang="cs-CZ" sz="1200" dirty="0"/>
              <a:t>    end</a:t>
            </a:r>
          </a:p>
          <a:p>
            <a:r>
              <a:rPr lang="cs-CZ" sz="1200" dirty="0" smtClean="0"/>
              <a:t>end</a:t>
            </a:r>
            <a:endParaRPr lang="cs-CZ" sz="1200" dirty="0"/>
          </a:p>
        </p:txBody>
      </p:sp>
      <p:grpSp>
        <p:nvGrpSpPr>
          <p:cNvPr id="26" name="Skupina 25"/>
          <p:cNvGrpSpPr/>
          <p:nvPr/>
        </p:nvGrpSpPr>
        <p:grpSpPr>
          <a:xfrm>
            <a:off x="10184645" y="619168"/>
            <a:ext cx="1832474" cy="3078785"/>
            <a:chOff x="10187831" y="859027"/>
            <a:chExt cx="1832474" cy="3078785"/>
          </a:xfrm>
        </p:grpSpPr>
        <p:cxnSp>
          <p:nvCxnSpPr>
            <p:cNvPr id="27" name="Přímá spojnice se šipkou 26"/>
            <p:cNvCxnSpPr>
              <a:stCxn id="28" idx="2"/>
            </p:cNvCxnSpPr>
            <p:nvPr/>
          </p:nvCxnSpPr>
          <p:spPr>
            <a:xfrm>
              <a:off x="11016219" y="1082022"/>
              <a:ext cx="3185" cy="2855790"/>
            </a:xfrm>
            <a:prstGeom prst="straightConnector1">
              <a:avLst/>
            </a:prstGeom>
            <a:solidFill>
              <a:schemeClr val="bg1"/>
            </a:solidFill>
            <a:ln>
              <a:tailEnd type="arrow"/>
            </a:ln>
          </p:spPr>
          <p:style>
            <a:lnRef idx="1">
              <a:schemeClr val="accent1"/>
            </a:lnRef>
            <a:fillRef idx="0">
              <a:schemeClr val="accent1"/>
            </a:fillRef>
            <a:effectRef idx="0">
              <a:schemeClr val="accent1"/>
            </a:effectRef>
            <a:fontRef idx="minor">
              <a:schemeClr val="tx1"/>
            </a:fontRef>
          </p:style>
        </p:cxnSp>
        <p:sp>
          <p:nvSpPr>
            <p:cNvPr id="28" name="Vývojový diagram: alternativní postup 27"/>
            <p:cNvSpPr/>
            <p:nvPr/>
          </p:nvSpPr>
          <p:spPr>
            <a:xfrm>
              <a:off x="10566669" y="859027"/>
              <a:ext cx="899100" cy="22299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smtClean="0">
                  <a:solidFill>
                    <a:schemeClr val="tx1"/>
                  </a:solidFill>
                </a:rPr>
                <a:t>geometr</a:t>
              </a:r>
              <a:r>
                <a:rPr lang="en-US" sz="1000" dirty="0" smtClean="0">
                  <a:solidFill>
                    <a:schemeClr val="tx1"/>
                  </a:solidFill>
                </a:rPr>
                <a:t>y</a:t>
              </a:r>
              <a:endParaRPr lang="cs-CZ" sz="1000" dirty="0">
                <a:solidFill>
                  <a:schemeClr val="tx1"/>
                </a:solidFill>
              </a:endParaRPr>
            </a:p>
          </p:txBody>
        </p:sp>
        <p:sp>
          <p:nvSpPr>
            <p:cNvPr id="29" name="Vývojový diagram: postup 28"/>
            <p:cNvSpPr/>
            <p:nvPr/>
          </p:nvSpPr>
          <p:spPr>
            <a:xfrm>
              <a:off x="10194201" y="1166059"/>
              <a:ext cx="1822919" cy="289894"/>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Approximate profiles </a:t>
              </a:r>
              <a:r>
                <a:rPr lang="cs-CZ" sz="1000" dirty="0" err="1" smtClean="0">
                  <a:solidFill>
                    <a:schemeClr val="tx1"/>
                  </a:solidFill>
                </a:rPr>
                <a:t>u,v</a:t>
              </a:r>
              <a:r>
                <a:rPr lang="cs-CZ" sz="1000" dirty="0" smtClean="0">
                  <a:solidFill>
                    <a:schemeClr val="tx1"/>
                  </a:solidFill>
                </a:rPr>
                <a:t>, </a:t>
              </a:r>
              <a:r>
                <a:rPr lang="cs-CZ" sz="1000" dirty="0" smtClean="0">
                  <a:solidFill>
                    <a:schemeClr val="tx1"/>
                  </a:solidFill>
                  <a:sym typeface="Symbol" panose="05050102010706020507" pitchFamily="18" charset="2"/>
                </a:rPr>
                <a:t>,</a:t>
              </a:r>
              <a:r>
                <a:rPr lang="cs-CZ" sz="1000" dirty="0" smtClean="0">
                  <a:solidFill>
                    <a:schemeClr val="tx1"/>
                  </a:solidFill>
                </a:rPr>
                <a:t> </a:t>
              </a:r>
              <a:r>
                <a:rPr lang="cs-CZ" sz="1000" dirty="0" smtClean="0">
                  <a:solidFill>
                    <a:schemeClr val="tx1"/>
                  </a:solidFill>
                  <a:sym typeface="Symbol" panose="05050102010706020507" pitchFamily="18" charset="2"/>
                </a:rPr>
                <a:t> </a:t>
              </a:r>
              <a:r>
                <a:rPr lang="en-US" sz="1000" dirty="0" smtClean="0">
                  <a:solidFill>
                    <a:schemeClr val="tx1"/>
                  </a:solidFill>
                </a:rPr>
                <a:t>for power law fluid</a:t>
              </a:r>
              <a:endParaRPr lang="cs-CZ" sz="1000" dirty="0">
                <a:solidFill>
                  <a:schemeClr val="tx1"/>
                </a:solidFill>
              </a:endParaRPr>
            </a:p>
          </p:txBody>
        </p:sp>
        <p:sp>
          <p:nvSpPr>
            <p:cNvPr id="30" name="Vývojový diagram: příprava 29"/>
            <p:cNvSpPr/>
            <p:nvPr/>
          </p:nvSpPr>
          <p:spPr>
            <a:xfrm>
              <a:off x="10536484" y="1542807"/>
              <a:ext cx="1140542" cy="206270"/>
            </a:xfrm>
            <a:prstGeom prst="flowChartPrepa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itera</a:t>
              </a:r>
              <a:r>
                <a:rPr lang="en-US" sz="1000" dirty="0" err="1" smtClean="0">
                  <a:solidFill>
                    <a:schemeClr val="tx1"/>
                  </a:solidFill>
                </a:rPr>
                <a:t>tion</a:t>
              </a:r>
              <a:endParaRPr lang="cs-CZ" sz="1000" baseline="-25000" dirty="0">
                <a:solidFill>
                  <a:schemeClr val="tx1"/>
                </a:solidFill>
              </a:endParaRPr>
            </a:p>
          </p:txBody>
        </p:sp>
        <p:sp>
          <p:nvSpPr>
            <p:cNvPr id="31" name="Volný tvar 30"/>
            <p:cNvSpPr/>
            <p:nvPr/>
          </p:nvSpPr>
          <p:spPr>
            <a:xfrm>
              <a:off x="10194202" y="1645944"/>
              <a:ext cx="439802" cy="1697768"/>
            </a:xfrm>
            <a:custGeom>
              <a:avLst/>
              <a:gdLst>
                <a:gd name="connsiteX0" fmla="*/ 2190938 w 2190938"/>
                <a:gd name="connsiteY0" fmla="*/ 1973655 h 1973655"/>
                <a:gd name="connsiteX1" fmla="*/ 0 w 2190938"/>
                <a:gd name="connsiteY1" fmla="*/ 1964602 h 1973655"/>
                <a:gd name="connsiteX2" fmla="*/ 0 w 2190938"/>
                <a:gd name="connsiteY2" fmla="*/ 9053 h 1973655"/>
                <a:gd name="connsiteX3" fmla="*/ 2082297 w 2190938"/>
                <a:gd name="connsiteY3" fmla="*/ 0 h 1973655"/>
                <a:gd name="connsiteX4" fmla="*/ 2082297 w 2190938"/>
                <a:gd name="connsiteY4" fmla="*/ 0 h 197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938" h="1973655">
                  <a:moveTo>
                    <a:pt x="2190938" y="1973655"/>
                  </a:moveTo>
                  <a:lnTo>
                    <a:pt x="0" y="1964602"/>
                  </a:lnTo>
                  <a:lnTo>
                    <a:pt x="0" y="9053"/>
                  </a:lnTo>
                  <a:lnTo>
                    <a:pt x="2082297" y="0"/>
                  </a:lnTo>
                  <a:lnTo>
                    <a:pt x="2082297" y="0"/>
                  </a:lnTo>
                </a:path>
              </a:pathLst>
            </a:custGeom>
            <a:solidFill>
              <a:schemeClr val="bg1"/>
            </a:solid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solidFill>
                  <a:schemeClr val="tx1"/>
                </a:solidFill>
              </a:endParaRPr>
            </a:p>
          </p:txBody>
        </p:sp>
        <p:sp>
          <p:nvSpPr>
            <p:cNvPr id="32" name="Vývojový diagram: postup 31"/>
            <p:cNvSpPr/>
            <p:nvPr/>
          </p:nvSpPr>
          <p:spPr>
            <a:xfrm>
              <a:off x="10299660" y="1833366"/>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Elastic</a:t>
              </a:r>
              <a:r>
                <a:rPr lang="en-US" sz="1000" dirty="0" smtClean="0">
                  <a:solidFill>
                    <a:schemeClr val="tx1"/>
                  </a:solidFill>
                </a:rPr>
                <a:t> stress</a:t>
              </a:r>
              <a:r>
                <a:rPr lang="cs-CZ" sz="1000" dirty="0" smtClean="0">
                  <a:solidFill>
                    <a:schemeClr val="tx1"/>
                  </a:solidFill>
                </a:rPr>
                <a:t> </a:t>
              </a:r>
              <a:r>
                <a:rPr lang="cs-CZ" sz="1000" dirty="0" err="1" smtClean="0">
                  <a:solidFill>
                    <a:schemeClr val="tx1"/>
                  </a:solidFill>
                </a:rPr>
                <a:t>sxx</a:t>
              </a:r>
              <a:r>
                <a:rPr lang="cs-CZ" sz="1000" dirty="0" smtClean="0">
                  <a:solidFill>
                    <a:schemeClr val="tx1"/>
                  </a:solidFill>
                </a:rPr>
                <a:t>, </a:t>
              </a:r>
              <a:r>
                <a:rPr lang="cs-CZ" sz="1000" dirty="0" err="1" smtClean="0">
                  <a:solidFill>
                    <a:schemeClr val="tx1"/>
                  </a:solidFill>
                </a:rPr>
                <a:t>syy</a:t>
              </a:r>
              <a:r>
                <a:rPr lang="cs-CZ" sz="1000" dirty="0" smtClean="0">
                  <a:solidFill>
                    <a:schemeClr val="tx1"/>
                  </a:solidFill>
                </a:rPr>
                <a:t>, </a:t>
              </a:r>
              <a:r>
                <a:rPr lang="cs-CZ" sz="1000" dirty="0" err="1" smtClean="0">
                  <a:solidFill>
                    <a:schemeClr val="tx1"/>
                  </a:solidFill>
                </a:rPr>
                <a:t>sxy</a:t>
              </a:r>
              <a:r>
                <a:rPr lang="cs-CZ" sz="1000" dirty="0" smtClean="0">
                  <a:solidFill>
                    <a:schemeClr val="tx1"/>
                  </a:solidFill>
                </a:rPr>
                <a:t> (</a:t>
              </a:r>
              <a:r>
                <a:rPr lang="cs-CZ" sz="1000" dirty="0" err="1" smtClean="0">
                  <a:solidFill>
                    <a:schemeClr val="tx1"/>
                  </a:solidFill>
                </a:rPr>
                <a:t>hyperbolic</a:t>
              </a:r>
              <a:r>
                <a:rPr lang="cs-CZ" sz="1000" dirty="0" smtClean="0">
                  <a:solidFill>
                    <a:schemeClr val="tx1"/>
                  </a:solidFill>
                </a:rPr>
                <a:t> MW)</a:t>
              </a:r>
              <a:endParaRPr lang="cs-CZ" sz="1000" dirty="0">
                <a:solidFill>
                  <a:schemeClr val="tx1"/>
                </a:solidFill>
              </a:endParaRPr>
            </a:p>
          </p:txBody>
        </p:sp>
        <p:sp>
          <p:nvSpPr>
            <p:cNvPr id="33" name="Vývojový diagram: postup 32"/>
            <p:cNvSpPr/>
            <p:nvPr/>
          </p:nvSpPr>
          <p:spPr>
            <a:xfrm>
              <a:off x="10302844" y="2188326"/>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Poisson</a:t>
              </a:r>
              <a:r>
                <a:rPr lang="en-US" sz="1000" dirty="0" smtClean="0">
                  <a:solidFill>
                    <a:schemeClr val="tx1"/>
                  </a:solidFill>
                </a:rPr>
                <a:t> equation for</a:t>
              </a:r>
              <a:r>
                <a:rPr lang="cs-CZ" sz="1000" dirty="0" smtClean="0">
                  <a:solidFill>
                    <a:schemeClr val="tx1"/>
                  </a:solidFill>
                </a:rPr>
                <a:t> </a:t>
              </a:r>
              <a:r>
                <a:rPr lang="cs-CZ" sz="1000" dirty="0" smtClean="0">
                  <a:solidFill>
                    <a:schemeClr val="tx1"/>
                  </a:solidFill>
                  <a:sym typeface="Symbol" panose="05050102010706020507" pitchFamily="18" charset="2"/>
                </a:rPr>
                <a:t></a:t>
              </a:r>
              <a:endParaRPr lang="cs-CZ" sz="1000" dirty="0">
                <a:solidFill>
                  <a:schemeClr val="tx1"/>
                </a:solidFill>
              </a:endParaRPr>
            </a:p>
          </p:txBody>
        </p:sp>
        <p:sp>
          <p:nvSpPr>
            <p:cNvPr id="34" name="Vývojový diagram: postup 33"/>
            <p:cNvSpPr/>
            <p:nvPr/>
          </p:nvSpPr>
          <p:spPr>
            <a:xfrm>
              <a:off x="10299658" y="2908214"/>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a:solidFill>
                    <a:schemeClr val="tx1"/>
                  </a:solidFill>
                </a:rPr>
                <a:t>Poisson</a:t>
              </a:r>
              <a:r>
                <a:rPr lang="en-US" sz="1000" dirty="0">
                  <a:solidFill>
                    <a:schemeClr val="tx1"/>
                  </a:solidFill>
                </a:rPr>
                <a:t> equation for</a:t>
              </a:r>
              <a:r>
                <a:rPr lang="cs-CZ" sz="1000" dirty="0">
                  <a:solidFill>
                    <a:schemeClr val="tx1"/>
                  </a:solidFill>
                </a:rPr>
                <a:t> </a:t>
              </a:r>
              <a:r>
                <a:rPr lang="cs-CZ" sz="1000" dirty="0" smtClean="0">
                  <a:solidFill>
                    <a:schemeClr val="tx1"/>
                  </a:solidFill>
                  <a:sym typeface="Symbol" panose="05050102010706020507" pitchFamily="18" charset="2"/>
                </a:rPr>
                <a:t></a:t>
              </a:r>
              <a:endParaRPr lang="cs-CZ" sz="1000" dirty="0">
                <a:solidFill>
                  <a:schemeClr val="tx1"/>
                </a:solidFill>
              </a:endParaRPr>
            </a:p>
          </p:txBody>
        </p:sp>
        <p:sp>
          <p:nvSpPr>
            <p:cNvPr id="35" name="Vývojový diagram: postup 34"/>
            <p:cNvSpPr/>
            <p:nvPr/>
          </p:nvSpPr>
          <p:spPr>
            <a:xfrm>
              <a:off x="10187831" y="3509419"/>
              <a:ext cx="1829288"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a:solidFill>
                    <a:schemeClr val="tx1"/>
                  </a:solidFill>
                </a:rPr>
                <a:t>Poisson</a:t>
              </a:r>
              <a:r>
                <a:rPr lang="en-US" sz="1000" dirty="0">
                  <a:solidFill>
                    <a:schemeClr val="tx1"/>
                  </a:solidFill>
                </a:rPr>
                <a:t> equation for</a:t>
              </a:r>
              <a:r>
                <a:rPr lang="cs-CZ" sz="1000" dirty="0">
                  <a:solidFill>
                    <a:schemeClr val="tx1"/>
                  </a:solidFill>
                </a:rPr>
                <a:t> </a:t>
              </a:r>
              <a:r>
                <a:rPr lang="en-US" sz="1000" dirty="0" smtClean="0">
                  <a:solidFill>
                    <a:schemeClr val="tx1"/>
                  </a:solidFill>
                </a:rPr>
                <a:t>pressure</a:t>
              </a:r>
              <a:r>
                <a:rPr lang="cs-CZ" sz="1000" dirty="0" smtClean="0">
                  <a:solidFill>
                    <a:schemeClr val="tx1"/>
                  </a:solidFill>
                  <a:sym typeface="Symbol" panose="05050102010706020507" pitchFamily="18" charset="2"/>
                </a:rPr>
                <a:t> p</a:t>
              </a:r>
              <a:endParaRPr lang="cs-CZ" sz="1000" dirty="0">
                <a:solidFill>
                  <a:schemeClr val="tx1"/>
                </a:solidFill>
              </a:endParaRPr>
            </a:p>
          </p:txBody>
        </p:sp>
        <p:sp>
          <p:nvSpPr>
            <p:cNvPr id="36" name="Vývojový diagram: postup 35"/>
            <p:cNvSpPr/>
            <p:nvPr/>
          </p:nvSpPr>
          <p:spPr>
            <a:xfrm>
              <a:off x="10299658" y="2538900"/>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Velocities, µ</a:t>
              </a:r>
              <a:r>
                <a:rPr lang="cs-CZ" sz="1000" dirty="0" smtClean="0">
                  <a:solidFill>
                    <a:schemeClr val="tx1"/>
                  </a:solidFill>
                </a:rPr>
                <a:t> </a:t>
              </a:r>
              <a:r>
                <a:rPr lang="en-US" sz="1000" dirty="0" smtClean="0">
                  <a:solidFill>
                    <a:schemeClr val="tx1"/>
                  </a:solidFill>
                </a:rPr>
                <a:t>,</a:t>
              </a:r>
              <a:r>
                <a:rPr lang="cs-CZ" sz="1000" dirty="0" smtClean="0">
                  <a:solidFill>
                    <a:schemeClr val="tx1"/>
                  </a:solidFill>
                </a:rPr>
                <a:t> </a:t>
              </a:r>
              <a:r>
                <a:rPr lang="en-US" sz="1000" dirty="0" smtClean="0">
                  <a:solidFill>
                    <a:schemeClr val="tx1"/>
                  </a:solidFill>
                </a:rPr>
                <a:t>BC for </a:t>
              </a:r>
              <a:r>
                <a:rPr lang="en-US" sz="1000" dirty="0" smtClean="0">
                  <a:solidFill>
                    <a:schemeClr val="tx1"/>
                  </a:solidFill>
                  <a:sym typeface="Symbol"/>
                </a:rPr>
                <a:t></a:t>
              </a:r>
              <a:endParaRPr lang="cs-CZ" sz="1000" dirty="0">
                <a:solidFill>
                  <a:schemeClr val="tx1"/>
                </a:solidFill>
              </a:endParaRPr>
            </a:p>
          </p:txBody>
        </p:sp>
        <p:sp>
          <p:nvSpPr>
            <p:cNvPr id="37" name="Vývojový diagram: příprava 36"/>
            <p:cNvSpPr/>
            <p:nvPr/>
          </p:nvSpPr>
          <p:spPr>
            <a:xfrm>
              <a:off x="10566667" y="3248938"/>
              <a:ext cx="899101" cy="189546"/>
            </a:xfrm>
            <a:prstGeom prst="flowChartPrepa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solidFill>
                  <a:schemeClr val="tx1"/>
                </a:solidFill>
              </a:endParaRPr>
            </a:p>
          </p:txBody>
        </p:sp>
      </p:grpSp>
      <p:sp>
        <p:nvSpPr>
          <p:cNvPr id="19" name="TextovéPole 18"/>
          <p:cNvSpPr txBox="1"/>
          <p:nvPr/>
        </p:nvSpPr>
        <p:spPr>
          <a:xfrm>
            <a:off x="474452" y="1071147"/>
            <a:ext cx="8039819" cy="369332"/>
          </a:xfrm>
          <a:prstGeom prst="rect">
            <a:avLst/>
          </a:prstGeom>
          <a:noFill/>
        </p:spPr>
        <p:txBody>
          <a:bodyPr wrap="square" rtlCol="0">
            <a:spAutoFit/>
          </a:bodyPr>
          <a:lstStyle/>
          <a:p>
            <a:r>
              <a:rPr lang="cs-CZ" dirty="0" err="1" smtClean="0"/>
              <a:t>Velocities</a:t>
            </a:r>
            <a:r>
              <a:rPr lang="cs-CZ" dirty="0" smtClean="0"/>
              <a:t>, </a:t>
            </a:r>
            <a:r>
              <a:rPr lang="cs-CZ" dirty="0" err="1" smtClean="0"/>
              <a:t>stream</a:t>
            </a:r>
            <a:r>
              <a:rPr lang="cs-CZ" dirty="0" smtClean="0"/>
              <a:t> </a:t>
            </a:r>
            <a:r>
              <a:rPr lang="cs-CZ" dirty="0" err="1" smtClean="0"/>
              <a:t>function</a:t>
            </a:r>
            <a:r>
              <a:rPr lang="cs-CZ" dirty="0" smtClean="0"/>
              <a:t>, </a:t>
            </a:r>
            <a:r>
              <a:rPr lang="cs-CZ" dirty="0" err="1" smtClean="0"/>
              <a:t>vorticity</a:t>
            </a:r>
            <a:r>
              <a:rPr lang="cs-CZ" dirty="0" smtClean="0"/>
              <a:t>, </a:t>
            </a:r>
            <a:r>
              <a:rPr lang="cs-CZ" dirty="0" err="1" smtClean="0"/>
              <a:t>viscosity</a:t>
            </a:r>
            <a:r>
              <a:rPr lang="cs-CZ" dirty="0" smtClean="0"/>
              <a:t> </a:t>
            </a:r>
            <a:r>
              <a:rPr lang="cs-CZ" dirty="0" err="1" smtClean="0"/>
              <a:t>for</a:t>
            </a:r>
            <a:r>
              <a:rPr lang="cs-CZ" dirty="0" smtClean="0"/>
              <a:t> </a:t>
            </a:r>
            <a:r>
              <a:rPr lang="cs-CZ" dirty="0" err="1" smtClean="0"/>
              <a:t>power</a:t>
            </a:r>
            <a:r>
              <a:rPr lang="cs-CZ" dirty="0" smtClean="0"/>
              <a:t> </a:t>
            </a:r>
            <a:r>
              <a:rPr lang="cs-CZ" dirty="0" err="1" smtClean="0"/>
              <a:t>law</a:t>
            </a:r>
            <a:r>
              <a:rPr lang="cs-CZ" dirty="0" smtClean="0"/>
              <a:t> </a:t>
            </a:r>
            <a:r>
              <a:rPr lang="cs-CZ" dirty="0" err="1" smtClean="0"/>
              <a:t>fluids</a:t>
            </a:r>
            <a:endParaRPr lang="en-US" dirty="0"/>
          </a:p>
        </p:txBody>
      </p:sp>
    </p:spTree>
    <p:extLst>
      <p:ext uri="{BB962C8B-B14F-4D97-AF65-F5344CB8AC3E}">
        <p14:creationId xmlns:p14="http://schemas.microsoft.com/office/powerpoint/2010/main" val="30136592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a:t>
            </a:r>
            <a:r>
              <a:rPr lang="en-US" sz="2400" b="1" dirty="0" smtClean="0">
                <a:sym typeface="Symbol" pitchFamily="18" charset="2"/>
              </a:rPr>
              <a:t>  Initial </a:t>
            </a:r>
            <a:r>
              <a:rPr lang="en-US" sz="2400" b="1" dirty="0">
                <a:sym typeface="Symbol" pitchFamily="18" charset="2"/>
              </a:rPr>
              <a:t>conditions </a:t>
            </a:r>
            <a:r>
              <a:rPr lang="en-US" sz="2400" b="1" dirty="0" smtClean="0">
                <a:sym typeface="Symbol" pitchFamily="18" charset="2"/>
              </a:rPr>
              <a:t>– </a:t>
            </a:r>
            <a:r>
              <a:rPr lang="en-US" sz="2400" b="1" dirty="0" err="1" smtClean="0">
                <a:sym typeface="Symbol" pitchFamily="18" charset="2"/>
              </a:rPr>
              <a:t>POWER.m</a:t>
            </a:r>
            <a:r>
              <a:rPr lang="en-US" sz="2400" b="1" dirty="0" smtClean="0">
                <a:sym typeface="Symbol" pitchFamily="18" charset="2"/>
              </a:rPr>
              <a:t> </a:t>
            </a:r>
            <a:r>
              <a:rPr lang="cs-CZ" sz="2400" b="1" dirty="0" smtClean="0">
                <a:sym typeface="Symbol" pitchFamily="18" charset="2"/>
              </a:rPr>
              <a:t>(MATLAB </a:t>
            </a:r>
            <a:r>
              <a:rPr lang="cs-CZ" sz="2400" b="1" dirty="0" err="1" smtClean="0">
                <a:sym typeface="Symbol" pitchFamily="18" charset="2"/>
              </a:rPr>
              <a:t>code</a:t>
            </a:r>
            <a:r>
              <a:rPr lang="en-US" sz="2400" b="1" dirty="0" smtClean="0">
                <a:sym typeface="Symbol" pitchFamily="18" charset="2"/>
              </a:rPr>
              <a:t> 2/2</a:t>
            </a:r>
            <a:r>
              <a:rPr lang="cs-CZ" sz="2400" b="1" dirty="0" smtClean="0">
                <a:sym typeface="Symbol" pitchFamily="18" charset="2"/>
              </a:rPr>
              <a:t>)</a:t>
            </a:r>
            <a:endParaRPr lang="cs-CZ" sz="2400" b="1" dirty="0">
              <a:sym typeface="Symbol" pitchFamily="18" charset="2"/>
            </a:endParaRPr>
          </a:p>
        </p:txBody>
      </p:sp>
      <p:sp>
        <p:nvSpPr>
          <p:cNvPr id="2" name="Zástupný symbol pro číslo snímku 1"/>
          <p:cNvSpPr>
            <a:spLocks noGrp="1"/>
          </p:cNvSpPr>
          <p:nvPr>
            <p:ph type="sldNum" sz="quarter" idx="12"/>
          </p:nvPr>
        </p:nvSpPr>
        <p:spPr/>
        <p:txBody>
          <a:bodyPr/>
          <a:lstStyle/>
          <a:p>
            <a:pPr>
              <a:defRPr/>
            </a:pPr>
            <a:fld id="{B5B76BE2-068B-4195-97D5-A58FFC9B4249}" type="slidenum">
              <a:rPr lang="en-US" smtClean="0"/>
              <a:pPr>
                <a:defRPr/>
              </a:pPr>
              <a:t>28</a:t>
            </a:fld>
            <a:endParaRPr lang="en-US"/>
          </a:p>
        </p:txBody>
      </p:sp>
      <p:grpSp>
        <p:nvGrpSpPr>
          <p:cNvPr id="26" name="Skupina 25"/>
          <p:cNvGrpSpPr/>
          <p:nvPr/>
        </p:nvGrpSpPr>
        <p:grpSpPr>
          <a:xfrm>
            <a:off x="10184645" y="619168"/>
            <a:ext cx="1832474" cy="3078785"/>
            <a:chOff x="10187831" y="859027"/>
            <a:chExt cx="1832474" cy="3078785"/>
          </a:xfrm>
        </p:grpSpPr>
        <p:cxnSp>
          <p:nvCxnSpPr>
            <p:cNvPr id="27" name="Přímá spojnice se šipkou 26"/>
            <p:cNvCxnSpPr>
              <a:stCxn id="28" idx="2"/>
            </p:cNvCxnSpPr>
            <p:nvPr/>
          </p:nvCxnSpPr>
          <p:spPr>
            <a:xfrm>
              <a:off x="11016219" y="1082022"/>
              <a:ext cx="3185" cy="2855790"/>
            </a:xfrm>
            <a:prstGeom prst="straightConnector1">
              <a:avLst/>
            </a:prstGeom>
            <a:solidFill>
              <a:schemeClr val="bg1"/>
            </a:solidFill>
            <a:ln>
              <a:tailEnd type="arrow"/>
            </a:ln>
          </p:spPr>
          <p:style>
            <a:lnRef idx="1">
              <a:schemeClr val="accent1"/>
            </a:lnRef>
            <a:fillRef idx="0">
              <a:schemeClr val="accent1"/>
            </a:fillRef>
            <a:effectRef idx="0">
              <a:schemeClr val="accent1"/>
            </a:effectRef>
            <a:fontRef idx="minor">
              <a:schemeClr val="tx1"/>
            </a:fontRef>
          </p:style>
        </p:cxnSp>
        <p:sp>
          <p:nvSpPr>
            <p:cNvPr id="28" name="Vývojový diagram: alternativní postup 27"/>
            <p:cNvSpPr/>
            <p:nvPr/>
          </p:nvSpPr>
          <p:spPr>
            <a:xfrm>
              <a:off x="10566669" y="859027"/>
              <a:ext cx="899100" cy="22299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smtClean="0">
                  <a:solidFill>
                    <a:schemeClr val="tx1"/>
                  </a:solidFill>
                </a:rPr>
                <a:t>geometr</a:t>
              </a:r>
              <a:r>
                <a:rPr lang="en-US" sz="1000" dirty="0" smtClean="0">
                  <a:solidFill>
                    <a:schemeClr val="tx1"/>
                  </a:solidFill>
                </a:rPr>
                <a:t>y</a:t>
              </a:r>
              <a:endParaRPr lang="cs-CZ" sz="1000" dirty="0">
                <a:solidFill>
                  <a:schemeClr val="tx1"/>
                </a:solidFill>
              </a:endParaRPr>
            </a:p>
          </p:txBody>
        </p:sp>
        <p:sp>
          <p:nvSpPr>
            <p:cNvPr id="29" name="Vývojový diagram: postup 28"/>
            <p:cNvSpPr/>
            <p:nvPr/>
          </p:nvSpPr>
          <p:spPr>
            <a:xfrm>
              <a:off x="10194201" y="1166059"/>
              <a:ext cx="1822919" cy="289894"/>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Approximate profiles </a:t>
              </a:r>
              <a:r>
                <a:rPr lang="cs-CZ" sz="1000" dirty="0" err="1" smtClean="0">
                  <a:solidFill>
                    <a:schemeClr val="tx1"/>
                  </a:solidFill>
                </a:rPr>
                <a:t>u,v</a:t>
              </a:r>
              <a:r>
                <a:rPr lang="cs-CZ" sz="1000" dirty="0" smtClean="0">
                  <a:solidFill>
                    <a:schemeClr val="tx1"/>
                  </a:solidFill>
                </a:rPr>
                <a:t>, </a:t>
              </a:r>
              <a:r>
                <a:rPr lang="cs-CZ" sz="1000" dirty="0" smtClean="0">
                  <a:solidFill>
                    <a:schemeClr val="tx1"/>
                  </a:solidFill>
                  <a:sym typeface="Symbol" panose="05050102010706020507" pitchFamily="18" charset="2"/>
                </a:rPr>
                <a:t>,</a:t>
              </a:r>
              <a:r>
                <a:rPr lang="cs-CZ" sz="1000" dirty="0" smtClean="0">
                  <a:solidFill>
                    <a:schemeClr val="tx1"/>
                  </a:solidFill>
                </a:rPr>
                <a:t> </a:t>
              </a:r>
              <a:r>
                <a:rPr lang="cs-CZ" sz="1000" dirty="0" smtClean="0">
                  <a:solidFill>
                    <a:schemeClr val="tx1"/>
                  </a:solidFill>
                  <a:sym typeface="Symbol" panose="05050102010706020507" pitchFamily="18" charset="2"/>
                </a:rPr>
                <a:t> </a:t>
              </a:r>
              <a:r>
                <a:rPr lang="en-US" sz="1000" dirty="0" smtClean="0">
                  <a:solidFill>
                    <a:schemeClr val="tx1"/>
                  </a:solidFill>
                </a:rPr>
                <a:t>for power law fluid</a:t>
              </a:r>
              <a:endParaRPr lang="cs-CZ" sz="1000" dirty="0">
                <a:solidFill>
                  <a:schemeClr val="tx1"/>
                </a:solidFill>
              </a:endParaRPr>
            </a:p>
          </p:txBody>
        </p:sp>
        <p:sp>
          <p:nvSpPr>
            <p:cNvPr id="30" name="Vývojový diagram: příprava 29"/>
            <p:cNvSpPr/>
            <p:nvPr/>
          </p:nvSpPr>
          <p:spPr>
            <a:xfrm>
              <a:off x="10536484" y="1542807"/>
              <a:ext cx="1140542" cy="206270"/>
            </a:xfrm>
            <a:prstGeom prst="flowChartPrepa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itera</a:t>
              </a:r>
              <a:r>
                <a:rPr lang="en-US" sz="1000" dirty="0" err="1" smtClean="0">
                  <a:solidFill>
                    <a:schemeClr val="tx1"/>
                  </a:solidFill>
                </a:rPr>
                <a:t>tion</a:t>
              </a:r>
              <a:endParaRPr lang="cs-CZ" sz="1000" baseline="-25000" dirty="0">
                <a:solidFill>
                  <a:schemeClr val="tx1"/>
                </a:solidFill>
              </a:endParaRPr>
            </a:p>
          </p:txBody>
        </p:sp>
        <p:sp>
          <p:nvSpPr>
            <p:cNvPr id="31" name="Volný tvar 30"/>
            <p:cNvSpPr/>
            <p:nvPr/>
          </p:nvSpPr>
          <p:spPr>
            <a:xfrm>
              <a:off x="10194202" y="1645944"/>
              <a:ext cx="439802" cy="1697768"/>
            </a:xfrm>
            <a:custGeom>
              <a:avLst/>
              <a:gdLst>
                <a:gd name="connsiteX0" fmla="*/ 2190938 w 2190938"/>
                <a:gd name="connsiteY0" fmla="*/ 1973655 h 1973655"/>
                <a:gd name="connsiteX1" fmla="*/ 0 w 2190938"/>
                <a:gd name="connsiteY1" fmla="*/ 1964602 h 1973655"/>
                <a:gd name="connsiteX2" fmla="*/ 0 w 2190938"/>
                <a:gd name="connsiteY2" fmla="*/ 9053 h 1973655"/>
                <a:gd name="connsiteX3" fmla="*/ 2082297 w 2190938"/>
                <a:gd name="connsiteY3" fmla="*/ 0 h 1973655"/>
                <a:gd name="connsiteX4" fmla="*/ 2082297 w 2190938"/>
                <a:gd name="connsiteY4" fmla="*/ 0 h 197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938" h="1973655">
                  <a:moveTo>
                    <a:pt x="2190938" y="1973655"/>
                  </a:moveTo>
                  <a:lnTo>
                    <a:pt x="0" y="1964602"/>
                  </a:lnTo>
                  <a:lnTo>
                    <a:pt x="0" y="9053"/>
                  </a:lnTo>
                  <a:lnTo>
                    <a:pt x="2082297" y="0"/>
                  </a:lnTo>
                  <a:lnTo>
                    <a:pt x="2082297" y="0"/>
                  </a:lnTo>
                </a:path>
              </a:pathLst>
            </a:custGeom>
            <a:solidFill>
              <a:schemeClr val="bg1"/>
            </a:solid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solidFill>
                  <a:schemeClr val="tx1"/>
                </a:solidFill>
              </a:endParaRPr>
            </a:p>
          </p:txBody>
        </p:sp>
        <p:sp>
          <p:nvSpPr>
            <p:cNvPr id="32" name="Vývojový diagram: postup 31"/>
            <p:cNvSpPr/>
            <p:nvPr/>
          </p:nvSpPr>
          <p:spPr>
            <a:xfrm>
              <a:off x="10299660" y="1833366"/>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Elastic</a:t>
              </a:r>
              <a:r>
                <a:rPr lang="en-US" sz="1000" dirty="0" smtClean="0">
                  <a:solidFill>
                    <a:schemeClr val="tx1"/>
                  </a:solidFill>
                </a:rPr>
                <a:t> stress</a:t>
              </a:r>
              <a:r>
                <a:rPr lang="cs-CZ" sz="1000" dirty="0" smtClean="0">
                  <a:solidFill>
                    <a:schemeClr val="tx1"/>
                  </a:solidFill>
                </a:rPr>
                <a:t> </a:t>
              </a:r>
              <a:r>
                <a:rPr lang="cs-CZ" sz="1000" dirty="0" err="1" smtClean="0">
                  <a:solidFill>
                    <a:schemeClr val="tx1"/>
                  </a:solidFill>
                </a:rPr>
                <a:t>sxx</a:t>
              </a:r>
              <a:r>
                <a:rPr lang="cs-CZ" sz="1000" dirty="0" smtClean="0">
                  <a:solidFill>
                    <a:schemeClr val="tx1"/>
                  </a:solidFill>
                </a:rPr>
                <a:t>, </a:t>
              </a:r>
              <a:r>
                <a:rPr lang="cs-CZ" sz="1000" dirty="0" err="1" smtClean="0">
                  <a:solidFill>
                    <a:schemeClr val="tx1"/>
                  </a:solidFill>
                </a:rPr>
                <a:t>syy</a:t>
              </a:r>
              <a:r>
                <a:rPr lang="cs-CZ" sz="1000" dirty="0" smtClean="0">
                  <a:solidFill>
                    <a:schemeClr val="tx1"/>
                  </a:solidFill>
                </a:rPr>
                <a:t>, </a:t>
              </a:r>
              <a:r>
                <a:rPr lang="cs-CZ" sz="1000" dirty="0" err="1" smtClean="0">
                  <a:solidFill>
                    <a:schemeClr val="tx1"/>
                  </a:solidFill>
                </a:rPr>
                <a:t>sxy</a:t>
              </a:r>
              <a:r>
                <a:rPr lang="cs-CZ" sz="1000" dirty="0" smtClean="0">
                  <a:solidFill>
                    <a:schemeClr val="tx1"/>
                  </a:solidFill>
                </a:rPr>
                <a:t> (</a:t>
              </a:r>
              <a:r>
                <a:rPr lang="cs-CZ" sz="1000" dirty="0" err="1" smtClean="0">
                  <a:solidFill>
                    <a:schemeClr val="tx1"/>
                  </a:solidFill>
                </a:rPr>
                <a:t>hyperbolic</a:t>
              </a:r>
              <a:r>
                <a:rPr lang="cs-CZ" sz="1000" dirty="0" smtClean="0">
                  <a:solidFill>
                    <a:schemeClr val="tx1"/>
                  </a:solidFill>
                </a:rPr>
                <a:t> MW)</a:t>
              </a:r>
              <a:endParaRPr lang="cs-CZ" sz="1000" dirty="0">
                <a:solidFill>
                  <a:schemeClr val="tx1"/>
                </a:solidFill>
              </a:endParaRPr>
            </a:p>
          </p:txBody>
        </p:sp>
        <p:sp>
          <p:nvSpPr>
            <p:cNvPr id="33" name="Vývojový diagram: postup 32"/>
            <p:cNvSpPr/>
            <p:nvPr/>
          </p:nvSpPr>
          <p:spPr>
            <a:xfrm>
              <a:off x="10302844" y="2188326"/>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Poisson</a:t>
              </a:r>
              <a:r>
                <a:rPr lang="en-US" sz="1000" dirty="0" smtClean="0">
                  <a:solidFill>
                    <a:schemeClr val="tx1"/>
                  </a:solidFill>
                </a:rPr>
                <a:t> equation for</a:t>
              </a:r>
              <a:r>
                <a:rPr lang="cs-CZ" sz="1000" dirty="0" smtClean="0">
                  <a:solidFill>
                    <a:schemeClr val="tx1"/>
                  </a:solidFill>
                </a:rPr>
                <a:t> </a:t>
              </a:r>
              <a:r>
                <a:rPr lang="cs-CZ" sz="1000" dirty="0" smtClean="0">
                  <a:solidFill>
                    <a:schemeClr val="tx1"/>
                  </a:solidFill>
                  <a:sym typeface="Symbol" panose="05050102010706020507" pitchFamily="18" charset="2"/>
                </a:rPr>
                <a:t></a:t>
              </a:r>
              <a:endParaRPr lang="cs-CZ" sz="1000" dirty="0">
                <a:solidFill>
                  <a:schemeClr val="tx1"/>
                </a:solidFill>
              </a:endParaRPr>
            </a:p>
          </p:txBody>
        </p:sp>
        <p:sp>
          <p:nvSpPr>
            <p:cNvPr id="34" name="Vývojový diagram: postup 33"/>
            <p:cNvSpPr/>
            <p:nvPr/>
          </p:nvSpPr>
          <p:spPr>
            <a:xfrm>
              <a:off x="10299658" y="2908214"/>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a:solidFill>
                    <a:schemeClr val="tx1"/>
                  </a:solidFill>
                </a:rPr>
                <a:t>Poisson</a:t>
              </a:r>
              <a:r>
                <a:rPr lang="en-US" sz="1000" dirty="0">
                  <a:solidFill>
                    <a:schemeClr val="tx1"/>
                  </a:solidFill>
                </a:rPr>
                <a:t> equation for</a:t>
              </a:r>
              <a:r>
                <a:rPr lang="cs-CZ" sz="1000" dirty="0">
                  <a:solidFill>
                    <a:schemeClr val="tx1"/>
                  </a:solidFill>
                </a:rPr>
                <a:t> </a:t>
              </a:r>
              <a:r>
                <a:rPr lang="cs-CZ" sz="1000" dirty="0" smtClean="0">
                  <a:solidFill>
                    <a:schemeClr val="tx1"/>
                  </a:solidFill>
                  <a:sym typeface="Symbol" panose="05050102010706020507" pitchFamily="18" charset="2"/>
                </a:rPr>
                <a:t></a:t>
              </a:r>
              <a:endParaRPr lang="cs-CZ" sz="1000" dirty="0">
                <a:solidFill>
                  <a:schemeClr val="tx1"/>
                </a:solidFill>
              </a:endParaRPr>
            </a:p>
          </p:txBody>
        </p:sp>
        <p:sp>
          <p:nvSpPr>
            <p:cNvPr id="35" name="Vývojový diagram: postup 34"/>
            <p:cNvSpPr/>
            <p:nvPr/>
          </p:nvSpPr>
          <p:spPr>
            <a:xfrm>
              <a:off x="10187831" y="3509419"/>
              <a:ext cx="1829288"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a:solidFill>
                    <a:schemeClr val="tx1"/>
                  </a:solidFill>
                </a:rPr>
                <a:t>Poisson</a:t>
              </a:r>
              <a:r>
                <a:rPr lang="en-US" sz="1000" dirty="0">
                  <a:solidFill>
                    <a:schemeClr val="tx1"/>
                  </a:solidFill>
                </a:rPr>
                <a:t> equation for</a:t>
              </a:r>
              <a:r>
                <a:rPr lang="cs-CZ" sz="1000" dirty="0">
                  <a:solidFill>
                    <a:schemeClr val="tx1"/>
                  </a:solidFill>
                </a:rPr>
                <a:t> </a:t>
              </a:r>
              <a:r>
                <a:rPr lang="en-US" sz="1000" dirty="0" smtClean="0">
                  <a:solidFill>
                    <a:schemeClr val="tx1"/>
                  </a:solidFill>
                </a:rPr>
                <a:t>pressure</a:t>
              </a:r>
              <a:r>
                <a:rPr lang="cs-CZ" sz="1000" dirty="0" smtClean="0">
                  <a:solidFill>
                    <a:schemeClr val="tx1"/>
                  </a:solidFill>
                  <a:sym typeface="Symbol" panose="05050102010706020507" pitchFamily="18" charset="2"/>
                </a:rPr>
                <a:t> p</a:t>
              </a:r>
              <a:endParaRPr lang="cs-CZ" sz="1000" dirty="0">
                <a:solidFill>
                  <a:schemeClr val="tx1"/>
                </a:solidFill>
              </a:endParaRPr>
            </a:p>
          </p:txBody>
        </p:sp>
        <p:sp>
          <p:nvSpPr>
            <p:cNvPr id="36" name="Vývojový diagram: postup 35"/>
            <p:cNvSpPr/>
            <p:nvPr/>
          </p:nvSpPr>
          <p:spPr>
            <a:xfrm>
              <a:off x="10299658" y="2538900"/>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Velocities, µ</a:t>
              </a:r>
              <a:r>
                <a:rPr lang="cs-CZ" sz="1000" dirty="0" smtClean="0">
                  <a:solidFill>
                    <a:schemeClr val="tx1"/>
                  </a:solidFill>
                </a:rPr>
                <a:t> </a:t>
              </a:r>
              <a:r>
                <a:rPr lang="en-US" sz="1000" dirty="0" smtClean="0">
                  <a:solidFill>
                    <a:schemeClr val="tx1"/>
                  </a:solidFill>
                </a:rPr>
                <a:t>,</a:t>
              </a:r>
              <a:r>
                <a:rPr lang="cs-CZ" sz="1000" dirty="0" smtClean="0">
                  <a:solidFill>
                    <a:schemeClr val="tx1"/>
                  </a:solidFill>
                </a:rPr>
                <a:t> </a:t>
              </a:r>
              <a:r>
                <a:rPr lang="en-US" sz="1000" dirty="0" smtClean="0">
                  <a:solidFill>
                    <a:schemeClr val="tx1"/>
                  </a:solidFill>
                </a:rPr>
                <a:t>BC for </a:t>
              </a:r>
              <a:r>
                <a:rPr lang="en-US" sz="1000" dirty="0" smtClean="0">
                  <a:solidFill>
                    <a:schemeClr val="tx1"/>
                  </a:solidFill>
                  <a:sym typeface="Symbol"/>
                </a:rPr>
                <a:t></a:t>
              </a:r>
              <a:endParaRPr lang="cs-CZ" sz="1000" dirty="0">
                <a:solidFill>
                  <a:schemeClr val="tx1"/>
                </a:solidFill>
              </a:endParaRPr>
            </a:p>
          </p:txBody>
        </p:sp>
        <p:sp>
          <p:nvSpPr>
            <p:cNvPr id="37" name="Vývojový diagram: příprava 36"/>
            <p:cNvSpPr/>
            <p:nvPr/>
          </p:nvSpPr>
          <p:spPr>
            <a:xfrm>
              <a:off x="10566667" y="3248938"/>
              <a:ext cx="899101" cy="189546"/>
            </a:xfrm>
            <a:prstGeom prst="flowChartPrepa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solidFill>
                  <a:schemeClr val="tx1"/>
                </a:solidFill>
              </a:endParaRPr>
            </a:p>
          </p:txBody>
        </p:sp>
      </p:grpSp>
      <p:sp>
        <p:nvSpPr>
          <p:cNvPr id="3" name="TextovéPole 2"/>
          <p:cNvSpPr txBox="1"/>
          <p:nvPr/>
        </p:nvSpPr>
        <p:spPr>
          <a:xfrm>
            <a:off x="1382475" y="1948467"/>
            <a:ext cx="7215044" cy="3970318"/>
          </a:xfrm>
          <a:prstGeom prst="rect">
            <a:avLst/>
          </a:prstGeom>
          <a:noFill/>
        </p:spPr>
        <p:txBody>
          <a:bodyPr wrap="square" rtlCol="0">
            <a:spAutoFit/>
          </a:bodyPr>
          <a:lstStyle/>
          <a:p>
            <a:r>
              <a:rPr lang="cs-CZ" sz="1200" dirty="0" err="1"/>
              <a:t>dmjudx</a:t>
            </a:r>
            <a:r>
              <a:rPr lang="cs-CZ" sz="1200" dirty="0"/>
              <a:t>(1:nx,1:ny)=0; </a:t>
            </a:r>
            <a:r>
              <a:rPr lang="cs-CZ" sz="1200" dirty="0" err="1"/>
              <a:t>dmjudy</a:t>
            </a:r>
            <a:r>
              <a:rPr lang="cs-CZ" sz="1200" dirty="0"/>
              <a:t>(1:nx,1:ny)=0;</a:t>
            </a:r>
          </a:p>
          <a:p>
            <a:r>
              <a:rPr lang="cs-CZ" sz="1200" dirty="0" err="1"/>
              <a:t>for</a:t>
            </a:r>
            <a:r>
              <a:rPr lang="cs-CZ" sz="1200" dirty="0"/>
              <a:t> i=2:nx-1</a:t>
            </a:r>
          </a:p>
          <a:p>
            <a:r>
              <a:rPr lang="cs-CZ" sz="1200" dirty="0"/>
              <a:t>    </a:t>
            </a:r>
            <a:r>
              <a:rPr lang="cs-CZ" sz="1200" dirty="0" err="1"/>
              <a:t>for</a:t>
            </a:r>
            <a:r>
              <a:rPr lang="cs-CZ" sz="1200" dirty="0"/>
              <a:t> j=2:ny-1</a:t>
            </a:r>
          </a:p>
          <a:p>
            <a:r>
              <a:rPr lang="cs-CZ" sz="1200" dirty="0"/>
              <a:t>        </a:t>
            </a:r>
            <a:r>
              <a:rPr lang="cs-CZ" sz="1200" dirty="0" err="1"/>
              <a:t>dmjudx</a:t>
            </a:r>
            <a:r>
              <a:rPr lang="cs-CZ" sz="1200" dirty="0"/>
              <a:t>(</a:t>
            </a:r>
            <a:r>
              <a:rPr lang="cs-CZ" sz="1200" dirty="0" err="1"/>
              <a:t>i,j</a:t>
            </a:r>
            <a:r>
              <a:rPr lang="cs-CZ" sz="1200" dirty="0"/>
              <a:t>)=(</a:t>
            </a:r>
            <a:r>
              <a:rPr lang="cs-CZ" sz="1200" dirty="0" err="1"/>
              <a:t>mju</a:t>
            </a:r>
            <a:r>
              <a:rPr lang="cs-CZ" sz="1200" dirty="0"/>
              <a:t>(i+1,j)-</a:t>
            </a:r>
            <a:r>
              <a:rPr lang="cs-CZ" sz="1200" dirty="0" err="1"/>
              <a:t>mju</a:t>
            </a:r>
            <a:r>
              <a:rPr lang="cs-CZ" sz="1200" dirty="0"/>
              <a:t>(i-1,j))/(2*</a:t>
            </a:r>
            <a:r>
              <a:rPr lang="cs-CZ" sz="1200" dirty="0" err="1"/>
              <a:t>hx</a:t>
            </a:r>
            <a:r>
              <a:rPr lang="cs-CZ" sz="1200" dirty="0"/>
              <a:t>)*</a:t>
            </a:r>
            <a:r>
              <a:rPr lang="cs-CZ" sz="1200" dirty="0" err="1"/>
              <a:t>dksidx</a:t>
            </a:r>
            <a:r>
              <a:rPr lang="cs-CZ" sz="1200" dirty="0"/>
              <a:t>(</a:t>
            </a:r>
            <a:r>
              <a:rPr lang="cs-CZ" sz="1200" dirty="0" err="1"/>
              <a:t>i,j</a:t>
            </a:r>
            <a:r>
              <a:rPr lang="cs-CZ" sz="1200" dirty="0"/>
              <a:t>)+(</a:t>
            </a:r>
            <a:r>
              <a:rPr lang="cs-CZ" sz="1200" dirty="0" err="1"/>
              <a:t>mju</a:t>
            </a:r>
            <a:r>
              <a:rPr lang="cs-CZ" sz="1200" dirty="0"/>
              <a:t>(i,j+1)-</a:t>
            </a:r>
            <a:r>
              <a:rPr lang="cs-CZ" sz="1200" dirty="0" err="1"/>
              <a:t>mju</a:t>
            </a:r>
            <a:r>
              <a:rPr lang="cs-CZ" sz="1200" dirty="0"/>
              <a:t>(i,j-1))/(2*</a:t>
            </a:r>
            <a:r>
              <a:rPr lang="cs-CZ" sz="1200" dirty="0" err="1"/>
              <a:t>hy</a:t>
            </a:r>
            <a:r>
              <a:rPr lang="cs-CZ" sz="1200" dirty="0"/>
              <a:t>)*</a:t>
            </a:r>
            <a:r>
              <a:rPr lang="cs-CZ" sz="1200" dirty="0" err="1"/>
              <a:t>detadx</a:t>
            </a:r>
            <a:r>
              <a:rPr lang="cs-CZ" sz="1200" dirty="0"/>
              <a:t>(</a:t>
            </a:r>
            <a:r>
              <a:rPr lang="cs-CZ" sz="1200" dirty="0" err="1"/>
              <a:t>i,j</a:t>
            </a:r>
            <a:r>
              <a:rPr lang="cs-CZ" sz="1200" dirty="0"/>
              <a:t>);</a:t>
            </a:r>
          </a:p>
          <a:p>
            <a:r>
              <a:rPr lang="cs-CZ" sz="1200" dirty="0"/>
              <a:t>        </a:t>
            </a:r>
            <a:r>
              <a:rPr lang="cs-CZ" sz="1200" dirty="0" err="1"/>
              <a:t>dmjudy</a:t>
            </a:r>
            <a:r>
              <a:rPr lang="cs-CZ" sz="1200" dirty="0"/>
              <a:t>(</a:t>
            </a:r>
            <a:r>
              <a:rPr lang="cs-CZ" sz="1200" dirty="0" err="1"/>
              <a:t>i,j</a:t>
            </a:r>
            <a:r>
              <a:rPr lang="cs-CZ" sz="1200" dirty="0"/>
              <a:t>)=(</a:t>
            </a:r>
            <a:r>
              <a:rPr lang="cs-CZ" sz="1200" dirty="0" err="1"/>
              <a:t>mju</a:t>
            </a:r>
            <a:r>
              <a:rPr lang="cs-CZ" sz="1200" dirty="0"/>
              <a:t>(i,j+1)-</a:t>
            </a:r>
            <a:r>
              <a:rPr lang="cs-CZ" sz="1200" dirty="0" err="1"/>
              <a:t>mju</a:t>
            </a:r>
            <a:r>
              <a:rPr lang="cs-CZ" sz="1200" dirty="0"/>
              <a:t>(i,j-1))/(2*</a:t>
            </a:r>
            <a:r>
              <a:rPr lang="cs-CZ" sz="1200" dirty="0" err="1"/>
              <a:t>hy</a:t>
            </a:r>
            <a:r>
              <a:rPr lang="cs-CZ" sz="1200" dirty="0"/>
              <a:t>)*</a:t>
            </a:r>
            <a:r>
              <a:rPr lang="cs-CZ" sz="1200" dirty="0" err="1"/>
              <a:t>detady</a:t>
            </a:r>
            <a:r>
              <a:rPr lang="cs-CZ" sz="1200" dirty="0"/>
              <a:t>(</a:t>
            </a:r>
            <a:r>
              <a:rPr lang="cs-CZ" sz="1200" dirty="0" err="1"/>
              <a:t>i,j</a:t>
            </a:r>
            <a:r>
              <a:rPr lang="cs-CZ" sz="1200" dirty="0"/>
              <a:t>);</a:t>
            </a:r>
          </a:p>
          <a:p>
            <a:r>
              <a:rPr lang="cs-CZ" sz="1200" dirty="0"/>
              <a:t>    end</a:t>
            </a:r>
          </a:p>
          <a:p>
            <a:r>
              <a:rPr lang="cs-CZ" sz="1200" dirty="0"/>
              <a:t>end</a:t>
            </a:r>
          </a:p>
          <a:p>
            <a:r>
              <a:rPr lang="cs-CZ" sz="1200" dirty="0" err="1"/>
              <a:t>for</a:t>
            </a:r>
            <a:r>
              <a:rPr lang="cs-CZ" sz="1200" dirty="0"/>
              <a:t> i=1:nx</a:t>
            </a:r>
          </a:p>
          <a:p>
            <a:r>
              <a:rPr lang="cs-CZ" sz="1200" dirty="0"/>
              <a:t>    </a:t>
            </a:r>
            <a:r>
              <a:rPr lang="cs-CZ" sz="1200" dirty="0" err="1"/>
              <a:t>dmjudx</a:t>
            </a:r>
            <a:r>
              <a:rPr lang="cs-CZ" sz="1200" dirty="0"/>
              <a:t>(i,1)=</a:t>
            </a:r>
            <a:r>
              <a:rPr lang="cs-CZ" sz="1200" dirty="0" err="1"/>
              <a:t>dmjudx</a:t>
            </a:r>
            <a:r>
              <a:rPr lang="cs-CZ" sz="1200" dirty="0"/>
              <a:t>(i,2);</a:t>
            </a:r>
          </a:p>
          <a:p>
            <a:r>
              <a:rPr lang="cs-CZ" sz="1200" dirty="0"/>
              <a:t>    </a:t>
            </a:r>
            <a:r>
              <a:rPr lang="cs-CZ" sz="1200" dirty="0" err="1"/>
              <a:t>dmjudx</a:t>
            </a:r>
            <a:r>
              <a:rPr lang="cs-CZ" sz="1200" dirty="0"/>
              <a:t>(</a:t>
            </a:r>
            <a:r>
              <a:rPr lang="cs-CZ" sz="1200" dirty="0" err="1"/>
              <a:t>i,ny</a:t>
            </a:r>
            <a:r>
              <a:rPr lang="cs-CZ" sz="1200" dirty="0"/>
              <a:t>)=</a:t>
            </a:r>
            <a:r>
              <a:rPr lang="cs-CZ" sz="1200" dirty="0" err="1"/>
              <a:t>dmjudx</a:t>
            </a:r>
            <a:r>
              <a:rPr lang="cs-CZ" sz="1200" dirty="0"/>
              <a:t>(i,ny-1);</a:t>
            </a:r>
          </a:p>
          <a:p>
            <a:r>
              <a:rPr lang="cs-CZ" sz="1200" dirty="0"/>
              <a:t>end</a:t>
            </a:r>
          </a:p>
          <a:p>
            <a:r>
              <a:rPr lang="cs-CZ" sz="1200" dirty="0" err="1"/>
              <a:t>for</a:t>
            </a:r>
            <a:r>
              <a:rPr lang="cs-CZ" sz="1200" dirty="0"/>
              <a:t> j=1:ny</a:t>
            </a:r>
          </a:p>
          <a:p>
            <a:r>
              <a:rPr lang="cs-CZ" sz="1200" dirty="0"/>
              <a:t>    </a:t>
            </a:r>
            <a:r>
              <a:rPr lang="cs-CZ" sz="1200" dirty="0" err="1"/>
              <a:t>dmjudx</a:t>
            </a:r>
            <a:r>
              <a:rPr lang="cs-CZ" sz="1200" dirty="0"/>
              <a:t>(1,j)=</a:t>
            </a:r>
            <a:r>
              <a:rPr lang="cs-CZ" sz="1200" dirty="0" err="1"/>
              <a:t>dmjudx</a:t>
            </a:r>
            <a:r>
              <a:rPr lang="cs-CZ" sz="1200" dirty="0"/>
              <a:t>(2,j);</a:t>
            </a:r>
          </a:p>
          <a:p>
            <a:r>
              <a:rPr lang="cs-CZ" sz="1200" dirty="0"/>
              <a:t>    </a:t>
            </a:r>
            <a:r>
              <a:rPr lang="cs-CZ" sz="1200" dirty="0" err="1"/>
              <a:t>dmjudx</a:t>
            </a:r>
            <a:r>
              <a:rPr lang="cs-CZ" sz="1200" dirty="0"/>
              <a:t>(</a:t>
            </a:r>
            <a:r>
              <a:rPr lang="cs-CZ" sz="1200" dirty="0" err="1"/>
              <a:t>nx,j</a:t>
            </a:r>
            <a:r>
              <a:rPr lang="cs-CZ" sz="1200" dirty="0"/>
              <a:t>)=</a:t>
            </a:r>
            <a:r>
              <a:rPr lang="cs-CZ" sz="1200" dirty="0" err="1"/>
              <a:t>dmjudx</a:t>
            </a:r>
            <a:r>
              <a:rPr lang="cs-CZ" sz="1200" dirty="0"/>
              <a:t>(nx-1,j);</a:t>
            </a:r>
          </a:p>
          <a:p>
            <a:r>
              <a:rPr lang="cs-CZ" sz="1200" dirty="0" smtClean="0"/>
              <a:t>end</a:t>
            </a:r>
          </a:p>
          <a:p>
            <a:endParaRPr lang="cs-CZ" sz="1200" dirty="0"/>
          </a:p>
          <a:p>
            <a:r>
              <a:rPr lang="cs-CZ" sz="1200" dirty="0"/>
              <a:t>% copy </a:t>
            </a:r>
            <a:r>
              <a:rPr lang="cs-CZ" sz="1200" dirty="0" err="1"/>
              <a:t>matrices</a:t>
            </a:r>
            <a:r>
              <a:rPr lang="cs-CZ" sz="1200" dirty="0"/>
              <a:t> </a:t>
            </a:r>
          </a:p>
          <a:p>
            <a:r>
              <a:rPr lang="cs-CZ" sz="1200" dirty="0" err="1"/>
              <a:t>psin</a:t>
            </a:r>
            <a:r>
              <a:rPr lang="cs-CZ" sz="1200" dirty="0"/>
              <a:t>=psi; </a:t>
            </a:r>
            <a:r>
              <a:rPr lang="cs-CZ" sz="1200" dirty="0" err="1"/>
              <a:t>omegan</a:t>
            </a:r>
            <a:r>
              <a:rPr lang="cs-CZ" sz="1200" dirty="0"/>
              <a:t>=omega; </a:t>
            </a:r>
            <a:r>
              <a:rPr lang="cs-CZ" sz="1200" dirty="0" err="1"/>
              <a:t>un</a:t>
            </a:r>
            <a:r>
              <a:rPr lang="cs-CZ" sz="1200" dirty="0"/>
              <a:t>=u; </a:t>
            </a:r>
            <a:r>
              <a:rPr lang="cs-CZ" sz="1200" dirty="0" err="1"/>
              <a:t>vn</a:t>
            </a:r>
            <a:r>
              <a:rPr lang="cs-CZ" sz="1200" dirty="0"/>
              <a:t>=v; </a:t>
            </a:r>
          </a:p>
          <a:p>
            <a:r>
              <a:rPr lang="cs-CZ" sz="1200" dirty="0" err="1"/>
              <a:t>dudxn</a:t>
            </a:r>
            <a:r>
              <a:rPr lang="cs-CZ" sz="1200" dirty="0"/>
              <a:t>=</a:t>
            </a:r>
            <a:r>
              <a:rPr lang="cs-CZ" sz="1200" dirty="0" err="1"/>
              <a:t>dudx</a:t>
            </a:r>
            <a:r>
              <a:rPr lang="cs-CZ" sz="1200" dirty="0"/>
              <a:t>; </a:t>
            </a:r>
            <a:r>
              <a:rPr lang="cs-CZ" sz="1200" dirty="0" err="1"/>
              <a:t>dudyn</a:t>
            </a:r>
            <a:r>
              <a:rPr lang="cs-CZ" sz="1200" dirty="0"/>
              <a:t>=dudy; </a:t>
            </a:r>
            <a:r>
              <a:rPr lang="cs-CZ" sz="1200" dirty="0" err="1"/>
              <a:t>dvdxn</a:t>
            </a:r>
            <a:r>
              <a:rPr lang="cs-CZ" sz="1200" dirty="0"/>
              <a:t>=</a:t>
            </a:r>
            <a:r>
              <a:rPr lang="cs-CZ" sz="1200" dirty="0" err="1"/>
              <a:t>dvdx</a:t>
            </a:r>
            <a:r>
              <a:rPr lang="cs-CZ" sz="1200" dirty="0"/>
              <a:t>; </a:t>
            </a:r>
            <a:r>
              <a:rPr lang="cs-CZ" sz="1200" dirty="0" err="1"/>
              <a:t>dvdyn</a:t>
            </a:r>
            <a:r>
              <a:rPr lang="cs-CZ" sz="1200" dirty="0"/>
              <a:t>=</a:t>
            </a:r>
            <a:r>
              <a:rPr lang="cs-CZ" sz="1200" dirty="0" err="1"/>
              <a:t>dvdy</a:t>
            </a:r>
            <a:r>
              <a:rPr lang="cs-CZ" sz="1200" dirty="0"/>
              <a:t>;</a:t>
            </a:r>
          </a:p>
          <a:p>
            <a:r>
              <a:rPr lang="cs-CZ" sz="1200" dirty="0" err="1"/>
              <a:t>mjun</a:t>
            </a:r>
            <a:r>
              <a:rPr lang="cs-CZ" sz="1200" dirty="0"/>
              <a:t>=</a:t>
            </a:r>
            <a:r>
              <a:rPr lang="cs-CZ" sz="1200" dirty="0" err="1"/>
              <a:t>mju</a:t>
            </a:r>
            <a:r>
              <a:rPr lang="cs-CZ" sz="1200" dirty="0"/>
              <a:t>; </a:t>
            </a:r>
            <a:r>
              <a:rPr lang="cs-CZ" sz="1200" dirty="0" err="1"/>
              <a:t>dmjudxn</a:t>
            </a:r>
            <a:r>
              <a:rPr lang="cs-CZ" sz="1200" dirty="0"/>
              <a:t>=</a:t>
            </a:r>
            <a:r>
              <a:rPr lang="cs-CZ" sz="1200" dirty="0" err="1"/>
              <a:t>dmjudx</a:t>
            </a:r>
            <a:r>
              <a:rPr lang="cs-CZ" sz="1200" dirty="0"/>
              <a:t>(</a:t>
            </a:r>
            <a:r>
              <a:rPr lang="cs-CZ" sz="1200" dirty="0" err="1"/>
              <a:t>nx,ny</a:t>
            </a:r>
            <a:r>
              <a:rPr lang="cs-CZ" sz="1200" dirty="0"/>
              <a:t>); </a:t>
            </a:r>
            <a:r>
              <a:rPr lang="cs-CZ" sz="1200" dirty="0" err="1"/>
              <a:t>dmjudyn</a:t>
            </a:r>
            <a:r>
              <a:rPr lang="cs-CZ" sz="1200" dirty="0"/>
              <a:t>=</a:t>
            </a:r>
            <a:r>
              <a:rPr lang="cs-CZ" sz="1200" dirty="0" err="1"/>
              <a:t>dmjudy</a:t>
            </a:r>
            <a:r>
              <a:rPr lang="cs-CZ" sz="1200" dirty="0"/>
              <a:t>;  </a:t>
            </a:r>
          </a:p>
          <a:p>
            <a:endParaRPr lang="cs-CZ" sz="1200" dirty="0"/>
          </a:p>
        </p:txBody>
      </p:sp>
      <p:sp>
        <p:nvSpPr>
          <p:cNvPr id="6" name="TextovéPole 5"/>
          <p:cNvSpPr txBox="1"/>
          <p:nvPr/>
        </p:nvSpPr>
        <p:spPr>
          <a:xfrm>
            <a:off x="474453" y="1071147"/>
            <a:ext cx="4908430" cy="369332"/>
          </a:xfrm>
          <a:prstGeom prst="rect">
            <a:avLst/>
          </a:prstGeom>
          <a:noFill/>
        </p:spPr>
        <p:txBody>
          <a:bodyPr wrap="square" rtlCol="0">
            <a:spAutoFit/>
          </a:bodyPr>
          <a:lstStyle/>
          <a:p>
            <a:r>
              <a:rPr lang="cs-CZ" dirty="0" err="1" smtClean="0"/>
              <a:t>Approximation</a:t>
            </a:r>
            <a:r>
              <a:rPr lang="cs-CZ" dirty="0" smtClean="0"/>
              <a:t> </a:t>
            </a:r>
            <a:r>
              <a:rPr lang="cs-CZ" dirty="0" err="1" smtClean="0"/>
              <a:t>of</a:t>
            </a:r>
            <a:r>
              <a:rPr lang="cs-CZ" dirty="0" smtClean="0"/>
              <a:t> </a:t>
            </a:r>
            <a:r>
              <a:rPr lang="cs-CZ" dirty="0" err="1" smtClean="0"/>
              <a:t>viscosity</a:t>
            </a:r>
            <a:r>
              <a:rPr lang="cs-CZ" dirty="0" smtClean="0"/>
              <a:t> </a:t>
            </a:r>
            <a:r>
              <a:rPr lang="cs-CZ" dirty="0" err="1" smtClean="0"/>
              <a:t>derivatives</a:t>
            </a:r>
            <a:endParaRPr lang="en-US" dirty="0"/>
          </a:p>
        </p:txBody>
      </p:sp>
    </p:spTree>
    <p:extLst>
      <p:ext uri="{BB962C8B-B14F-4D97-AF65-F5344CB8AC3E}">
        <p14:creationId xmlns:p14="http://schemas.microsoft.com/office/powerpoint/2010/main" val="346633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a:t>
            </a:r>
            <a:r>
              <a:rPr lang="en-US" sz="2400" b="1" dirty="0" smtClean="0">
                <a:sym typeface="Symbol" pitchFamily="18" charset="2"/>
              </a:rPr>
              <a:t>PSI </a:t>
            </a:r>
            <a:r>
              <a:rPr lang="cs-CZ" sz="2400" b="1" dirty="0" err="1" smtClean="0">
                <a:sym typeface="Symbol" pitchFamily="18" charset="2"/>
              </a:rPr>
              <a:t>T</a:t>
            </a:r>
            <a:r>
              <a:rPr lang="cs-CZ" sz="2400" b="1" dirty="0" err="1" smtClean="0"/>
              <a:t>ransformation</a:t>
            </a:r>
            <a:r>
              <a:rPr lang="cs-CZ" sz="2400" b="1" dirty="0" smtClean="0"/>
              <a:t> </a:t>
            </a:r>
            <a:r>
              <a:rPr lang="cs-CZ" sz="2400" b="1" dirty="0" err="1" smtClean="0"/>
              <a:t>of</a:t>
            </a:r>
            <a:r>
              <a:rPr lang="cs-CZ" sz="2400" b="1" dirty="0" smtClean="0"/>
              <a:t> </a:t>
            </a:r>
            <a:r>
              <a:rPr lang="cs-CZ" sz="2400" b="1" dirty="0" err="1" smtClean="0"/>
              <a:t>stream</a:t>
            </a:r>
            <a:r>
              <a:rPr lang="cs-CZ" sz="2400" b="1" dirty="0" smtClean="0"/>
              <a:t> </a:t>
            </a:r>
            <a:r>
              <a:rPr lang="cs-CZ" sz="2400" b="1" dirty="0" err="1" smtClean="0"/>
              <a:t>function</a:t>
            </a:r>
            <a:r>
              <a:rPr lang="cs-CZ" sz="2400" b="1" dirty="0" smtClean="0"/>
              <a:t> </a:t>
            </a:r>
            <a:r>
              <a:rPr lang="cs-CZ" sz="2400" b="1" dirty="0" err="1"/>
              <a:t>into</a:t>
            </a:r>
            <a:r>
              <a:rPr lang="cs-CZ" sz="2400" b="1" dirty="0"/>
              <a:t> </a:t>
            </a:r>
            <a:r>
              <a:rPr lang="cs-CZ" sz="2400" b="1" dirty="0" err="1"/>
              <a:t>computational</a:t>
            </a:r>
            <a:r>
              <a:rPr lang="cs-CZ" sz="2400" b="1" dirty="0"/>
              <a:t> </a:t>
            </a:r>
            <a:r>
              <a:rPr lang="cs-CZ" sz="2400" b="1" dirty="0" err="1"/>
              <a:t>domain</a:t>
            </a:r>
            <a:endParaRPr lang="cs-CZ" sz="2400" b="1" dirty="0">
              <a:sym typeface="Symbol" pitchFamily="18" charset="2"/>
            </a:endParaRPr>
          </a:p>
        </p:txBody>
      </p:sp>
      <mc:AlternateContent xmlns:mc="http://schemas.openxmlformats.org/markup-compatibility/2006" xmlns:a14="http://schemas.microsoft.com/office/drawing/2010/main">
        <mc:Choice Requires="a14">
          <p:sp>
            <p:nvSpPr>
              <p:cNvPr id="3" name="TextovéPole 2"/>
              <p:cNvSpPr txBox="1"/>
              <p:nvPr/>
            </p:nvSpPr>
            <p:spPr>
              <a:xfrm>
                <a:off x="1358659" y="2460152"/>
                <a:ext cx="6815584" cy="8917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ea typeface="Cambria Math" panose="02040503050406030204" pitchFamily="18" charset="0"/>
                            </a:rPr>
                            <m:t>𝜓</m:t>
                          </m:r>
                        </m:num>
                        <m:den>
                          <m:r>
                            <a:rPr lang="en-US" i="1">
                              <a:solidFill>
                                <a:prstClr val="black"/>
                              </a:solidFill>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𝜉</m:t>
                              </m:r>
                            </m:e>
                            <m:sup>
                              <m:r>
                                <a:rPr lang="en-US" i="1">
                                  <a:solidFill>
                                    <a:prstClr val="black"/>
                                  </a:solidFill>
                                  <a:latin typeface="Cambria Math" panose="02040503050406030204" pitchFamily="18" charset="0"/>
                                  <a:ea typeface="Cambria Math" panose="02040503050406030204" pitchFamily="18" charset="0"/>
                                </a:rPr>
                                <m:t>2</m:t>
                              </m:r>
                            </m:sup>
                          </m:sSup>
                        </m:den>
                      </m:f>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rPr>
                            <m:t>(</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r>
                            <a:rPr lang="en-US" i="1">
                              <a:solidFill>
                                <a:prstClr val="black"/>
                              </a:solidFill>
                              <a:latin typeface="Cambria Math" panose="02040503050406030204" pitchFamily="18" charset="0"/>
                            </a:rPr>
                            <m:t>)</m:t>
                          </m:r>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rPr>
                        <m:t> +</m:t>
                      </m:r>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ea typeface="Cambria Math" panose="02040503050406030204" pitchFamily="18" charset="0"/>
                            </a:rPr>
                            <m:t>𝜓</m:t>
                          </m:r>
                        </m:num>
                        <m:den>
                          <m:r>
                            <a:rPr lang="en-US" i="1">
                              <a:solidFill>
                                <a:prstClr val="black"/>
                              </a:solidFill>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i="1">
                                  <a:solidFill>
                                    <a:prstClr val="black"/>
                                  </a:solidFill>
                                  <a:latin typeface="Cambria Math" panose="02040503050406030204" pitchFamily="18" charset="0"/>
                                  <a:ea typeface="Cambria Math" panose="02040503050406030204" pitchFamily="18" charset="0"/>
                                </a:rPr>
                                <m:t>2</m:t>
                              </m:r>
                            </m:sup>
                          </m:sSup>
                        </m:den>
                      </m:f>
                      <m:d>
                        <m:dPr>
                          <m:ctrlPr>
                            <a:rPr lang="en-US" i="1">
                              <a:solidFill>
                                <a:prstClr val="black"/>
                              </a:solidFill>
                              <a:latin typeface="Cambria Math" panose="02040503050406030204" pitchFamily="18" charset="0"/>
                              <a:ea typeface="Cambria Math" panose="02040503050406030204" pitchFamily="18" charset="0"/>
                            </a:rPr>
                          </m:ctrlPr>
                        </m:dPr>
                        <m:e>
                          <m:sSup>
                            <m:sSupPr>
                              <m:ctrlPr>
                                <a:rPr lang="en-US" i="1">
                                  <a:solidFill>
                                    <a:prstClr val="black"/>
                                  </a:solidFill>
                                  <a:latin typeface="Cambria Math" panose="02040503050406030204" pitchFamily="18" charset="0"/>
                                </a:rPr>
                              </m:ctrlPr>
                            </m:sSupPr>
                            <m:e>
                              <m:d>
                                <m:dPr>
                                  <m:ctrlPr>
                                    <a:rPr lang="en-US" i="1">
                                      <a:solidFill>
                                        <a:prstClr val="black"/>
                                      </a:solidFill>
                                      <a:latin typeface="Cambria Math" panose="02040503050406030204" pitchFamily="18" charset="0"/>
                                    </a:rPr>
                                  </m:ctrlPr>
                                </m:dPr>
                                <m:e>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e>
                              </m:d>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rPr>
                            <m:t>+</m:t>
                          </m:r>
                          <m:sSup>
                            <m:sSupPr>
                              <m:ctrlPr>
                                <a:rPr lang="en-US" i="1">
                                  <a:solidFill>
                                    <a:prstClr val="black"/>
                                  </a:solidFill>
                                  <a:latin typeface="Cambria Math" panose="02040503050406030204" pitchFamily="18" charset="0"/>
                                </a:rPr>
                              </m:ctrlPr>
                            </m:sSupPr>
                            <m:e>
                              <m:d>
                                <m:dPr>
                                  <m:ctrlPr>
                                    <a:rPr lang="en-US" i="1">
                                      <a:solidFill>
                                        <a:prstClr val="black"/>
                                      </a:solidFill>
                                      <a:latin typeface="Cambria Math" panose="02040503050406030204" pitchFamily="18" charset="0"/>
                                    </a:rPr>
                                  </m:ctrlPr>
                                </m:dPr>
                                <m:e>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𝑦</m:t>
                                      </m:r>
                                    </m:den>
                                  </m:f>
                                </m:e>
                              </m:d>
                            </m:e>
                            <m:sup>
                              <m:r>
                                <a:rPr lang="en-US" i="1">
                                  <a:solidFill>
                                    <a:prstClr val="black"/>
                                  </a:solidFill>
                                  <a:latin typeface="Cambria Math" panose="02040503050406030204" pitchFamily="18" charset="0"/>
                                </a:rPr>
                                <m:t>2</m:t>
                              </m:r>
                            </m:sup>
                          </m:sSup>
                        </m:e>
                      </m:d>
                      <m:r>
                        <a:rPr lang="en-US" b="0" i="1" smtClean="0">
                          <a:solidFill>
                            <a:prstClr val="black"/>
                          </a:solidFill>
                          <a:latin typeface="Cambria Math" panose="02040503050406030204" pitchFamily="18" charset="0"/>
                        </a:rPr>
                        <m:t>+2</m:t>
                      </m:r>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ea typeface="Cambria Math" panose="02040503050406030204" pitchFamily="18" charset="0"/>
                            </a:rPr>
                            <m:t>𝜓</m:t>
                          </m:r>
                        </m:num>
                        <m:den>
                          <m:r>
                            <a:rPr lang="en-US" i="1">
                              <a:solidFill>
                                <a:prstClr val="black"/>
                              </a:solidFill>
                              <a:latin typeface="Cambria Math" panose="02040503050406030204" pitchFamily="18" charset="0"/>
                              <a:ea typeface="Cambria Math" panose="02040503050406030204" pitchFamily="18" charset="0"/>
                            </a:rPr>
                            <m:t>𝜕</m:t>
                          </m:r>
                          <m: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den>
                      </m:f>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r>
                        <a:rPr lang="en-US" b="0" i="1" smtClean="0">
                          <a:solidFill>
                            <a:prstClr val="black"/>
                          </a:solidFill>
                          <a:latin typeface="Cambria Math" panose="02040503050406030204" pitchFamily="18" charset="0"/>
                          <a:ea typeface="Cambria Math" panose="02040503050406030204" pitchFamily="18" charset="0"/>
                        </a:rPr>
                        <m:t>+</m:t>
                      </m:r>
                      <m:f>
                        <m:fPr>
                          <m:ctrlPr>
                            <a:rPr lang="en-US" b="0" i="1" smtClean="0">
                              <a:solidFill>
                                <a:prstClr val="black"/>
                              </a:solidFill>
                              <a:latin typeface="Cambria Math" panose="02040503050406030204" pitchFamily="18" charset="0"/>
                              <a:ea typeface="Cambria Math" panose="02040503050406030204" pitchFamily="18" charset="0"/>
                            </a:rPr>
                          </m:ctrlPr>
                        </m:fPr>
                        <m:num>
                          <m:r>
                            <a:rPr lang="en-US" b="0" i="1" smtClean="0">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b="0" i="1" smtClean="0">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sym typeface="Symbol"/>
                            </a:rPr>
                            <m:t></m:t>
                          </m:r>
                        </m:den>
                      </m:f>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b="0" i="1" smtClean="0">
                                  <a:solidFill>
                                    <a:prstClr val="black"/>
                                  </a:solidFill>
                                  <a:latin typeface="Cambria Math" panose="02040503050406030204" pitchFamily="18" charset="0"/>
                                  <a:ea typeface="Cambria Math" panose="02040503050406030204" pitchFamily="18" charset="0"/>
                                </a:rPr>
                                <m:t>𝑥</m:t>
                              </m:r>
                            </m:e>
                            <m:sup>
                              <m:r>
                                <a:rPr lang="en-US" i="1">
                                  <a:solidFill>
                                    <a:prstClr val="black"/>
                                  </a:solidFill>
                                  <a:latin typeface="Cambria Math" panose="02040503050406030204" pitchFamily="18" charset="0"/>
                                  <a:ea typeface="Cambria Math" panose="02040503050406030204" pitchFamily="18" charset="0"/>
                                </a:rPr>
                                <m:t>2</m:t>
                              </m:r>
                            </m:sup>
                          </m:sSup>
                        </m:den>
                      </m:f>
                      <m:r>
                        <a:rPr lang="en-US" b="0" i="1" smtClean="0">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oMath>
                  </m:oMathPara>
                </a14:m>
                <a:endParaRPr lang="en-US" dirty="0"/>
              </a:p>
            </p:txBody>
          </p:sp>
        </mc:Choice>
        <mc:Fallback xmlns="">
          <p:sp>
            <p:nvSpPr>
              <p:cNvPr id="3" name="TextovéPole 2"/>
              <p:cNvSpPr txBox="1">
                <a:spLocks noRot="1" noChangeAspect="1" noMove="1" noResize="1" noEditPoints="1" noAdjustHandles="1" noChangeArrowheads="1" noChangeShapeType="1" noTextEdit="1"/>
              </p:cNvSpPr>
              <p:nvPr/>
            </p:nvSpPr>
            <p:spPr>
              <a:xfrm>
                <a:off x="1358659" y="2460152"/>
                <a:ext cx="6815584" cy="891719"/>
              </a:xfrm>
              <a:prstGeom prst="rect">
                <a:avLst/>
              </a:prstGeom>
              <a:blipFill rotWithShape="0">
                <a:blip r:embed="rId3"/>
                <a:stretch>
                  <a:fillRect/>
                </a:stretch>
              </a:blipFill>
            </p:spPr>
            <p:txBody>
              <a:bodyPr/>
              <a:lstStyle/>
              <a:p>
                <a:r>
                  <a:rPr lang="en-US">
                    <a:noFill/>
                  </a:rPr>
                  <a:t> </a:t>
                </a:r>
              </a:p>
            </p:txBody>
          </p:sp>
        </mc:Fallback>
      </mc:AlternateContent>
      <p:sp>
        <p:nvSpPr>
          <p:cNvPr id="4" name="TextovéPole 3"/>
          <p:cNvSpPr txBox="1"/>
          <p:nvPr/>
        </p:nvSpPr>
        <p:spPr>
          <a:xfrm>
            <a:off x="715994" y="883799"/>
            <a:ext cx="4839418" cy="1200329"/>
          </a:xfrm>
          <a:prstGeom prst="rect">
            <a:avLst/>
          </a:prstGeom>
          <a:noFill/>
        </p:spPr>
        <p:txBody>
          <a:bodyPr wrap="square" rtlCol="0">
            <a:spAutoFit/>
          </a:bodyPr>
          <a:lstStyle/>
          <a:p>
            <a:r>
              <a:rPr lang="en-US" dirty="0" smtClean="0"/>
              <a:t>Poisson</a:t>
            </a:r>
            <a:r>
              <a:rPr lang="cs-CZ" dirty="0" smtClean="0"/>
              <a:t> </a:t>
            </a:r>
            <a:r>
              <a:rPr lang="cs-CZ" dirty="0" err="1" smtClean="0"/>
              <a:t>equation</a:t>
            </a:r>
            <a:r>
              <a:rPr lang="cs-CZ" dirty="0" smtClean="0"/>
              <a:t> </a:t>
            </a:r>
            <a:r>
              <a:rPr lang="cs-CZ" dirty="0" err="1" smtClean="0"/>
              <a:t>for</a:t>
            </a:r>
            <a:r>
              <a:rPr lang="cs-CZ" dirty="0" smtClean="0"/>
              <a:t> </a:t>
            </a:r>
            <a:r>
              <a:rPr lang="cs-CZ" dirty="0" err="1" smtClean="0"/>
              <a:t>stream</a:t>
            </a:r>
            <a:r>
              <a:rPr lang="cs-CZ" dirty="0" smtClean="0"/>
              <a:t> </a:t>
            </a:r>
            <a:r>
              <a:rPr lang="cs-CZ" dirty="0" err="1" smtClean="0"/>
              <a:t>function</a:t>
            </a:r>
            <a:r>
              <a:rPr lang="en-US" dirty="0" smtClean="0"/>
              <a:t>                                  can be transformed into computational domain using previously calculated metric coefficients</a:t>
            </a:r>
            <a:endParaRPr lang="en-US" dirty="0"/>
          </a:p>
        </p:txBody>
      </p:sp>
      <mc:AlternateContent xmlns:mc="http://schemas.openxmlformats.org/markup-compatibility/2006" xmlns:a14="http://schemas.microsoft.com/office/drawing/2010/main">
        <mc:Choice Requires="a14">
          <p:sp>
            <p:nvSpPr>
              <p:cNvPr id="7" name="TextovéPole 6"/>
              <p:cNvSpPr txBox="1"/>
              <p:nvPr/>
            </p:nvSpPr>
            <p:spPr>
              <a:xfrm>
                <a:off x="2052208" y="4143337"/>
                <a:ext cx="4772204" cy="603820"/>
              </a:xfrm>
              <a:prstGeom prst="rect">
                <a:avLst/>
              </a:prstGeom>
              <a:solidFill>
                <a:schemeClr val="bg1">
                  <a:lumMod val="95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ea typeface="Cambria Math" panose="02040503050406030204" pitchFamily="18" charset="0"/>
                            </a:rPr>
                            <m:t>𝜓</m:t>
                          </m:r>
                        </m:num>
                        <m:den>
                          <m:r>
                            <a:rPr lang="en-US" i="1">
                              <a:solidFill>
                                <a:prstClr val="black"/>
                              </a:solidFill>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𝜉</m:t>
                              </m:r>
                            </m:e>
                            <m:sup>
                              <m:r>
                                <a:rPr lang="en-US" i="1">
                                  <a:solidFill>
                                    <a:prstClr val="black"/>
                                  </a:solidFill>
                                  <a:latin typeface="Cambria Math" panose="02040503050406030204" pitchFamily="18" charset="0"/>
                                  <a:ea typeface="Cambria Math" panose="02040503050406030204" pitchFamily="18" charset="0"/>
                                </a:rPr>
                                <m:t>2</m:t>
                              </m:r>
                            </m:sup>
                          </m:sSup>
                        </m:den>
                      </m:f>
                      <m:sSub>
                        <m:sSubPr>
                          <m:ctrlPr>
                            <a:rPr lang="en-US"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𝑔</m:t>
                          </m:r>
                        </m:e>
                        <m:sub>
                          <m:r>
                            <a:rPr lang="en-US" b="0" i="1" smtClean="0">
                              <a:solidFill>
                                <a:prstClr val="black"/>
                              </a:solidFill>
                              <a:latin typeface="Cambria Math" panose="02040503050406030204" pitchFamily="18" charset="0"/>
                              <a:ea typeface="Cambria Math" panose="02040503050406030204" pitchFamily="18" charset="0"/>
                            </a:rPr>
                            <m:t>𝑥𝑥</m:t>
                          </m:r>
                        </m:sub>
                      </m:sSub>
                      <m:r>
                        <a:rPr lang="en-US" i="1">
                          <a:solidFill>
                            <a:prstClr val="black"/>
                          </a:solidFill>
                          <a:latin typeface="Cambria Math" panose="02040503050406030204" pitchFamily="18" charset="0"/>
                        </a:rPr>
                        <m:t> +</m:t>
                      </m:r>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ea typeface="Cambria Math" panose="02040503050406030204" pitchFamily="18" charset="0"/>
                            </a:rPr>
                            <m:t>𝜓</m:t>
                          </m:r>
                        </m:num>
                        <m:den>
                          <m:r>
                            <a:rPr lang="en-US" i="1">
                              <a:solidFill>
                                <a:prstClr val="black"/>
                              </a:solidFill>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i="1">
                                  <a:solidFill>
                                    <a:prstClr val="black"/>
                                  </a:solidFill>
                                  <a:latin typeface="Cambria Math" panose="02040503050406030204" pitchFamily="18" charset="0"/>
                                  <a:ea typeface="Cambria Math" panose="02040503050406030204" pitchFamily="18" charset="0"/>
                                </a:rPr>
                                <m:t>2</m:t>
                              </m:r>
                            </m:sup>
                          </m:sSup>
                        </m:den>
                      </m:f>
                      <m:sSub>
                        <m:sSubPr>
                          <m:ctrlPr>
                            <a:rPr lang="en-US"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𝑔</m:t>
                          </m:r>
                        </m:e>
                        <m:sub>
                          <m:r>
                            <a:rPr lang="en-US" b="0" i="1" smtClean="0">
                              <a:solidFill>
                                <a:prstClr val="black"/>
                              </a:solidFill>
                              <a:latin typeface="Cambria Math" panose="02040503050406030204" pitchFamily="18" charset="0"/>
                              <a:ea typeface="Cambria Math" panose="02040503050406030204" pitchFamily="18" charset="0"/>
                            </a:rPr>
                            <m:t>𝑦𝑦</m:t>
                          </m:r>
                        </m:sub>
                      </m:sSub>
                      <m:r>
                        <a:rPr lang="en-US" b="0" i="1" smtClean="0">
                          <a:solidFill>
                            <a:prstClr val="black"/>
                          </a:solidFill>
                          <a:latin typeface="Cambria Math" panose="02040503050406030204" pitchFamily="18" charset="0"/>
                        </a:rPr>
                        <m:t>+</m:t>
                      </m:r>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ea typeface="Cambria Math" panose="02040503050406030204" pitchFamily="18" charset="0"/>
                            </a:rPr>
                            <m:t>𝜓</m:t>
                          </m:r>
                        </m:num>
                        <m:den>
                          <m:r>
                            <a:rPr lang="en-US" i="1">
                              <a:solidFill>
                                <a:prstClr val="black"/>
                              </a:solidFill>
                              <a:latin typeface="Cambria Math" panose="02040503050406030204" pitchFamily="18" charset="0"/>
                              <a:ea typeface="Cambria Math" panose="02040503050406030204" pitchFamily="18" charset="0"/>
                            </a:rPr>
                            <m:t>𝜕</m:t>
                          </m:r>
                          <m: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den>
                      </m:f>
                      <m:sSub>
                        <m:sSubPr>
                          <m:ctrlP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𝑔</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𝑥𝑦</m:t>
                          </m:r>
                        </m:sub>
                      </m:sSub>
                      <m:r>
                        <a:rPr lang="en-US" b="0" i="1" smtClean="0">
                          <a:solidFill>
                            <a:prstClr val="black"/>
                          </a:solidFill>
                          <a:latin typeface="Cambria Math" panose="02040503050406030204" pitchFamily="18" charset="0"/>
                          <a:ea typeface="Cambria Math" panose="02040503050406030204" pitchFamily="18" charset="0"/>
                        </a:rPr>
                        <m:t>+</m:t>
                      </m:r>
                      <m:f>
                        <m:fPr>
                          <m:ctrlPr>
                            <a:rPr lang="en-US" b="0" i="1" smtClean="0">
                              <a:solidFill>
                                <a:prstClr val="black"/>
                              </a:solidFill>
                              <a:latin typeface="Cambria Math" panose="02040503050406030204" pitchFamily="18" charset="0"/>
                              <a:ea typeface="Cambria Math" panose="02040503050406030204" pitchFamily="18" charset="0"/>
                            </a:rPr>
                          </m:ctrlPr>
                        </m:fPr>
                        <m:num>
                          <m:r>
                            <a:rPr lang="en-US" b="0" i="1" smtClean="0">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b="0" i="1" smtClean="0">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sym typeface="Symbol"/>
                            </a:rPr>
                            <m:t></m:t>
                          </m:r>
                        </m:den>
                      </m:f>
                      <m:sSub>
                        <m:sSubPr>
                          <m:ctrlP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𝑔</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𝑥</m:t>
                          </m:r>
                        </m:sub>
                      </m:sSub>
                      <m:r>
                        <a:rPr lang="en-US" b="0" i="1" smtClean="0">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oMath>
                  </m:oMathPara>
                </a14:m>
                <a:endParaRPr lang="en-US"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2052208" y="4143337"/>
                <a:ext cx="4772204" cy="603820"/>
              </a:xfrm>
              <a:prstGeom prst="rect">
                <a:avLst/>
              </a:prstGeom>
              <a:blipFill rotWithShape="1">
                <a:blip r:embed="rId4"/>
                <a:stretch>
                  <a:fillRect/>
                </a:stretch>
              </a:blipFill>
            </p:spPr>
            <p:txBody>
              <a:bodyPr/>
              <a:lstStyle/>
              <a:p>
                <a:r>
                  <a:rPr lang="cs-CZ">
                    <a:noFill/>
                  </a:rPr>
                  <a:t> </a:t>
                </a:r>
              </a:p>
            </p:txBody>
          </p:sp>
        </mc:Fallback>
      </mc:AlternateContent>
      <p:sp>
        <p:nvSpPr>
          <p:cNvPr id="12" name="TextovéPole 11"/>
          <p:cNvSpPr txBox="1"/>
          <p:nvPr/>
        </p:nvSpPr>
        <p:spPr>
          <a:xfrm>
            <a:off x="10391174" y="52090"/>
            <a:ext cx="1712753" cy="307777"/>
          </a:xfrm>
          <a:prstGeom prst="rect">
            <a:avLst/>
          </a:prstGeom>
          <a:solidFill>
            <a:schemeClr val="bg1"/>
          </a:solidFill>
          <a:ln w="38100">
            <a:solidFill>
              <a:srgbClr val="FF0000"/>
            </a:solidFill>
          </a:ln>
        </p:spPr>
        <p:txBody>
          <a:bodyPr wrap="square" rtlCol="0">
            <a:spAutoFit/>
          </a:bodyPr>
          <a:lstStyle/>
          <a:p>
            <a:r>
              <a:rPr lang="cs-CZ" sz="1400" dirty="0" smtClean="0"/>
              <a:t>Kontroloval: </a:t>
            </a:r>
            <a:r>
              <a:rPr lang="en-US" sz="1400" dirty="0" err="1" smtClean="0"/>
              <a:t>zitny</a:t>
            </a:r>
            <a:endParaRPr lang="cs-CZ" sz="1400" dirty="0"/>
          </a:p>
        </p:txBody>
      </p:sp>
      <mc:AlternateContent xmlns:mc="http://schemas.openxmlformats.org/markup-compatibility/2006" xmlns:a14="http://schemas.microsoft.com/office/drawing/2010/main">
        <mc:Choice Requires="a14">
          <p:sp>
            <p:nvSpPr>
              <p:cNvPr id="8" name="TextovéPole 7"/>
              <p:cNvSpPr txBox="1"/>
              <p:nvPr/>
            </p:nvSpPr>
            <p:spPr>
              <a:xfrm>
                <a:off x="1030518" y="5415770"/>
                <a:ext cx="1235403" cy="526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0" i="1" smtClean="0">
                          <a:solidFill>
                            <a:prstClr val="black"/>
                          </a:solidFill>
                          <a:latin typeface="Cambria Math" panose="02040503050406030204" pitchFamily="18" charset="0"/>
                        </a:rPr>
                        <m:t>𝑔</m:t>
                      </m:r>
                      <m:r>
                        <a:rPr lang="cs-CZ" b="0" i="1" baseline="-25000" smtClean="0">
                          <a:solidFill>
                            <a:prstClr val="black"/>
                          </a:solidFill>
                          <a:latin typeface="Cambria Math" panose="02040503050406030204" pitchFamily="18" charset="0"/>
                        </a:rPr>
                        <m:t>𝑥𝑥</m:t>
                      </m:r>
                      <m:r>
                        <a:rPr lang="en-US" b="0" i="1" smtClean="0">
                          <a:solidFill>
                            <a:prstClr val="black"/>
                          </a:solidFill>
                          <a:latin typeface="Cambria Math" panose="02040503050406030204" pitchFamily="18" charset="0"/>
                        </a:rPr>
                        <m:t>=</m:t>
                      </m:r>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rPr>
                            <m:t>(</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r>
                            <a:rPr lang="en-US" i="1">
                              <a:solidFill>
                                <a:prstClr val="black"/>
                              </a:solidFill>
                              <a:latin typeface="Cambria Math" panose="02040503050406030204" pitchFamily="18" charset="0"/>
                            </a:rPr>
                            <m:t>)</m:t>
                          </m:r>
                        </m:e>
                        <m:sup>
                          <m:r>
                            <a:rPr lang="en-US" i="1">
                              <a:solidFill>
                                <a:prstClr val="black"/>
                              </a:solidFill>
                              <a:latin typeface="Cambria Math" panose="02040503050406030204" pitchFamily="18" charset="0"/>
                            </a:rPr>
                            <m:t>2</m:t>
                          </m:r>
                        </m:sup>
                      </m:sSup>
                    </m:oMath>
                  </m:oMathPara>
                </a14:m>
                <a:endParaRPr lang="en-US"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1030518" y="5415770"/>
                <a:ext cx="1235403" cy="52668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ovéPole 1"/>
              <p:cNvSpPr txBox="1"/>
              <p:nvPr/>
            </p:nvSpPr>
            <p:spPr>
              <a:xfrm>
                <a:off x="2753723" y="5340588"/>
                <a:ext cx="2239074" cy="6770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prstClr val="black"/>
                          </a:solidFill>
                          <a:latin typeface="Cambria Math" panose="02040503050406030204" pitchFamily="18" charset="0"/>
                        </a:rPr>
                        <m:t>𝑔</m:t>
                      </m:r>
                      <m:r>
                        <a:rPr lang="en-US" b="0" i="1" baseline="-25000" smtClean="0">
                          <a:solidFill>
                            <a:prstClr val="black"/>
                          </a:solidFill>
                          <a:latin typeface="Cambria Math" panose="02040503050406030204" pitchFamily="18" charset="0"/>
                        </a:rPr>
                        <m:t>𝑦𝑦</m:t>
                      </m:r>
                      <m:r>
                        <a:rPr lang="en-US" b="0" i="1" smtClean="0">
                          <a:solidFill>
                            <a:prstClr val="black"/>
                          </a:solidFill>
                          <a:latin typeface="Cambria Math" panose="02040503050406030204" pitchFamily="18" charset="0"/>
                        </a:rPr>
                        <m:t>=</m:t>
                      </m:r>
                      <m:sSup>
                        <m:sSupPr>
                          <m:ctrlPr>
                            <a:rPr lang="en-US" i="1">
                              <a:solidFill>
                                <a:prstClr val="black"/>
                              </a:solidFill>
                              <a:latin typeface="Cambria Math" panose="02040503050406030204" pitchFamily="18" charset="0"/>
                            </a:rPr>
                          </m:ctrlPr>
                        </m:sSupPr>
                        <m:e>
                          <m:d>
                            <m:dPr>
                              <m:ctrlPr>
                                <a:rPr lang="en-US" i="1">
                                  <a:solidFill>
                                    <a:prstClr val="black"/>
                                  </a:solidFill>
                                  <a:latin typeface="Cambria Math" panose="02040503050406030204" pitchFamily="18" charset="0"/>
                                </a:rPr>
                              </m:ctrlPr>
                            </m:dPr>
                            <m:e>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e>
                          </m:d>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rPr>
                        <m:t>+</m:t>
                      </m:r>
                      <m:sSup>
                        <m:sSupPr>
                          <m:ctrlPr>
                            <a:rPr lang="en-US" i="1">
                              <a:solidFill>
                                <a:prstClr val="black"/>
                              </a:solidFill>
                              <a:latin typeface="Cambria Math" panose="02040503050406030204" pitchFamily="18" charset="0"/>
                            </a:rPr>
                          </m:ctrlPr>
                        </m:sSupPr>
                        <m:e>
                          <m:d>
                            <m:dPr>
                              <m:ctrlPr>
                                <a:rPr lang="en-US" i="1">
                                  <a:solidFill>
                                    <a:prstClr val="black"/>
                                  </a:solidFill>
                                  <a:latin typeface="Cambria Math" panose="02040503050406030204" pitchFamily="18" charset="0"/>
                                </a:rPr>
                              </m:ctrlPr>
                            </m:dPr>
                            <m:e>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𝑦</m:t>
                                  </m:r>
                                </m:den>
                              </m:f>
                            </m:e>
                          </m:d>
                        </m:e>
                        <m:sup>
                          <m:r>
                            <a:rPr lang="en-US" i="1">
                              <a:solidFill>
                                <a:prstClr val="black"/>
                              </a:solidFill>
                              <a:latin typeface="Cambria Math" panose="02040503050406030204" pitchFamily="18" charset="0"/>
                            </a:rPr>
                            <m:t>2</m:t>
                          </m:r>
                        </m:sup>
                      </m:sSup>
                    </m:oMath>
                  </m:oMathPara>
                </a14:m>
                <a:endParaRPr lang="en-US" dirty="0"/>
              </a:p>
            </p:txBody>
          </p:sp>
        </mc:Choice>
        <mc:Fallback xmlns="">
          <p:sp>
            <p:nvSpPr>
              <p:cNvPr id="2" name="TextovéPole 1"/>
              <p:cNvSpPr txBox="1">
                <a:spLocks noRot="1" noChangeAspect="1" noMove="1" noResize="1" noEditPoints="1" noAdjustHandles="1" noChangeArrowheads="1" noChangeShapeType="1" noTextEdit="1"/>
              </p:cNvSpPr>
              <p:nvPr/>
            </p:nvSpPr>
            <p:spPr>
              <a:xfrm>
                <a:off x="2753723" y="5340588"/>
                <a:ext cx="2239074" cy="67704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ovéPole 4"/>
              <p:cNvSpPr txBox="1"/>
              <p:nvPr/>
            </p:nvSpPr>
            <p:spPr>
              <a:xfrm>
                <a:off x="5620142" y="5393094"/>
                <a:ext cx="1410386" cy="526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prstClr val="black"/>
                          </a:solidFill>
                          <a:latin typeface="Cambria Math" panose="02040503050406030204" pitchFamily="18" charset="0"/>
                        </a:rPr>
                        <m:t>𝑔</m:t>
                      </m:r>
                      <m:r>
                        <a:rPr lang="en-US" b="0" i="1" baseline="-25000" smtClean="0">
                          <a:solidFill>
                            <a:prstClr val="black"/>
                          </a:solidFill>
                          <a:latin typeface="Cambria Math" panose="02040503050406030204" pitchFamily="18" charset="0"/>
                        </a:rPr>
                        <m:t>𝑥𝑦</m:t>
                      </m:r>
                      <m:r>
                        <a:rPr lang="en-US" b="0" i="1" smtClean="0">
                          <a:solidFill>
                            <a:prstClr val="black"/>
                          </a:solidFill>
                          <a:latin typeface="Cambria Math" panose="02040503050406030204" pitchFamily="18" charset="0"/>
                        </a:rPr>
                        <m:t>=</m:t>
                      </m:r>
                      <m:r>
                        <a:rPr lang="en-US" i="1">
                          <a:solidFill>
                            <a:prstClr val="black"/>
                          </a:solidFill>
                          <a:latin typeface="Cambria Math" panose="02040503050406030204" pitchFamily="18" charset="0"/>
                        </a:rPr>
                        <m:t>2</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oMath>
                  </m:oMathPara>
                </a14:m>
                <a:endParaRPr lang="en-US" dirty="0"/>
              </a:p>
            </p:txBody>
          </p:sp>
        </mc:Choice>
        <mc:Fallback xmlns="">
          <p:sp>
            <p:nvSpPr>
              <p:cNvPr id="5" name="TextovéPole 4"/>
              <p:cNvSpPr txBox="1">
                <a:spLocks noRot="1" noChangeAspect="1" noMove="1" noResize="1" noEditPoints="1" noAdjustHandles="1" noChangeArrowheads="1" noChangeShapeType="1" noTextEdit="1"/>
              </p:cNvSpPr>
              <p:nvPr/>
            </p:nvSpPr>
            <p:spPr>
              <a:xfrm>
                <a:off x="5620142" y="5393094"/>
                <a:ext cx="1410386" cy="526683"/>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ovéPole 5"/>
              <p:cNvSpPr txBox="1"/>
              <p:nvPr/>
            </p:nvSpPr>
            <p:spPr>
              <a:xfrm>
                <a:off x="7589026" y="5340588"/>
                <a:ext cx="980653" cy="5557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prstClr val="black"/>
                          </a:solidFill>
                          <a:latin typeface="Cambria Math" panose="02040503050406030204" pitchFamily="18" charset="0"/>
                          <a:ea typeface="Cambria Math" panose="02040503050406030204" pitchFamily="18" charset="0"/>
                        </a:rPr>
                        <m:t>𝑔</m:t>
                      </m:r>
                      <m:r>
                        <a:rPr lang="en-US" b="0" i="1" baseline="-25000" smtClean="0">
                          <a:solidFill>
                            <a:prstClr val="black"/>
                          </a:solidFill>
                          <a:latin typeface="Cambria Math" panose="02040503050406030204" pitchFamily="18" charset="0"/>
                          <a:ea typeface="Cambria Math" panose="02040503050406030204" pitchFamily="18" charset="0"/>
                        </a:rPr>
                        <m:t>𝑥</m:t>
                      </m:r>
                      <m:r>
                        <a:rPr lang="en-US" b="0" i="1" smtClean="0">
                          <a:solidFill>
                            <a:prstClr val="black"/>
                          </a:solidFill>
                          <a:latin typeface="Cambria Math" panose="02040503050406030204" pitchFamily="18" charset="0"/>
                          <a:ea typeface="Cambria Math" panose="02040503050406030204" pitchFamily="18" charset="0"/>
                        </a:rPr>
                        <m:t>=</m:t>
                      </m:r>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𝑥</m:t>
                              </m:r>
                            </m:e>
                            <m:sup>
                              <m:r>
                                <a:rPr lang="en-US" i="1">
                                  <a:solidFill>
                                    <a:prstClr val="black"/>
                                  </a:solidFill>
                                  <a:latin typeface="Cambria Math" panose="02040503050406030204" pitchFamily="18" charset="0"/>
                                  <a:ea typeface="Cambria Math" panose="02040503050406030204" pitchFamily="18" charset="0"/>
                                </a:rPr>
                                <m:t>2</m:t>
                              </m:r>
                            </m:sup>
                          </m:sSup>
                        </m:den>
                      </m:f>
                    </m:oMath>
                  </m:oMathPara>
                </a14:m>
                <a:endParaRPr lang="en-US"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7589026" y="5340588"/>
                <a:ext cx="980653" cy="555793"/>
              </a:xfrm>
              <a:prstGeom prst="rect">
                <a:avLst/>
              </a:prstGeom>
              <a:blipFill rotWithShape="0">
                <a:blip r:embed="rId8"/>
                <a:stretch>
                  <a:fillRect/>
                </a:stretch>
              </a:blipFill>
            </p:spPr>
            <p:txBody>
              <a:bodyPr/>
              <a:lstStyle/>
              <a:p>
                <a:r>
                  <a:rPr lang="en-US">
                    <a:noFill/>
                  </a:rPr>
                  <a:t> </a:t>
                </a:r>
              </a:p>
            </p:txBody>
          </p:sp>
        </mc:Fallback>
      </mc:AlternateContent>
      <p:sp>
        <p:nvSpPr>
          <p:cNvPr id="9" name="Zástupný symbol pro číslo snímku 8"/>
          <p:cNvSpPr>
            <a:spLocks noGrp="1"/>
          </p:cNvSpPr>
          <p:nvPr>
            <p:ph type="sldNum" sz="quarter" idx="12"/>
          </p:nvPr>
        </p:nvSpPr>
        <p:spPr/>
        <p:txBody>
          <a:bodyPr/>
          <a:lstStyle/>
          <a:p>
            <a:pPr>
              <a:defRPr/>
            </a:pPr>
            <a:fld id="{B5B76BE2-068B-4195-97D5-A58FFC9B4249}" type="slidenum">
              <a:rPr lang="en-US" smtClean="0"/>
              <a:pPr>
                <a:defRPr/>
              </a:pPr>
              <a:t>29</a:t>
            </a:fld>
            <a:endParaRPr lang="en-US"/>
          </a:p>
        </p:txBody>
      </p:sp>
      <mc:AlternateContent xmlns:mc="http://schemas.openxmlformats.org/markup-compatibility/2006" xmlns:a14="http://schemas.microsoft.com/office/drawing/2010/main">
        <mc:Choice Requires="a14">
          <p:sp>
            <p:nvSpPr>
              <p:cNvPr id="13" name="TextovéPole 12"/>
              <p:cNvSpPr txBox="1"/>
              <p:nvPr/>
            </p:nvSpPr>
            <p:spPr>
              <a:xfrm>
                <a:off x="4916339" y="753539"/>
                <a:ext cx="1735411" cy="603114"/>
              </a:xfrm>
              <a:prstGeom prst="rect">
                <a:avLst/>
              </a:prstGeom>
              <a:solidFill>
                <a:schemeClr val="accent3">
                  <a:lumMod val="20000"/>
                  <a:lumOff val="8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sym typeface="Symbol" panose="05050102010706020507" pitchFamily="18" charset="2"/>
                            </a:rPr>
                          </m:ctrlPr>
                        </m:fPr>
                        <m:num>
                          <m:sSup>
                            <m:sSupPr>
                              <m:ctrlPr>
                                <a:rPr lang="en-US" b="0" i="1" smtClean="0">
                                  <a:latin typeface="Cambria Math" panose="02040503050406030204" pitchFamily="18" charset="0"/>
                                  <a:sym typeface="Symbol" panose="05050102010706020507" pitchFamily="18" charset="2"/>
                                </a:rPr>
                              </m:ctrlPr>
                            </m:sSupPr>
                            <m:e>
                              <m:r>
                                <a:rPr lang="en-US" b="0" i="1" smtClean="0">
                                  <a:latin typeface="Cambria Math"/>
                                  <a:sym typeface="Symbol"/>
                                </a:rPr>
                                <m:t></m:t>
                              </m:r>
                            </m:e>
                            <m:sup>
                              <m:r>
                                <a:rPr lang="en-US" b="0" i="1" smtClean="0">
                                  <a:latin typeface="Cambria Math"/>
                                  <a:sym typeface="Symbol" panose="05050102010706020507" pitchFamily="18" charset="2"/>
                                </a:rPr>
                                <m:t>2</m:t>
                              </m:r>
                            </m:sup>
                          </m:sSup>
                          <m:r>
                            <a:rPr lang="en-US" b="0" i="1" smtClean="0">
                              <a:latin typeface="Cambria Math" panose="02040503050406030204" pitchFamily="18" charset="0"/>
                              <a:sym typeface="Symbol"/>
                            </a:rPr>
                            <m:t></m:t>
                          </m:r>
                        </m:num>
                        <m:den>
                          <m:r>
                            <a:rPr lang="en-US" b="0" i="1" smtClean="0">
                              <a:latin typeface="Cambria Math" panose="02040503050406030204" pitchFamily="18" charset="0"/>
                              <a:sym typeface="Symbol" panose="05050102010706020507" pitchFamily="18" charset="2"/>
                            </a:rPr>
                            <m:t>𝜕</m:t>
                          </m:r>
                          <m:sSup>
                            <m:sSupPr>
                              <m:ctrlPr>
                                <a:rPr lang="en-US" b="0" i="1" smtClean="0">
                                  <a:latin typeface="Cambria Math" panose="02040503050406030204" pitchFamily="18" charset="0"/>
                                  <a:sym typeface="Symbol" panose="05050102010706020507" pitchFamily="18" charset="2"/>
                                </a:rPr>
                              </m:ctrlPr>
                            </m:sSupPr>
                            <m:e>
                              <m:r>
                                <a:rPr lang="en-US" b="0" i="1" smtClean="0">
                                  <a:latin typeface="Cambria Math"/>
                                  <a:sym typeface="Symbol" panose="05050102010706020507" pitchFamily="18" charset="2"/>
                                </a:rPr>
                                <m:t>𝑥</m:t>
                              </m:r>
                            </m:e>
                            <m:sup>
                              <m:r>
                                <a:rPr lang="en-US" b="0" i="1" smtClean="0">
                                  <a:latin typeface="Cambria Math"/>
                                  <a:sym typeface="Symbol" panose="05050102010706020507" pitchFamily="18" charset="2"/>
                                </a:rPr>
                                <m:t>2</m:t>
                              </m:r>
                            </m:sup>
                          </m:sSup>
                        </m:den>
                      </m:f>
                      <m:r>
                        <a:rPr lang="en-US" b="0" i="1" smtClean="0">
                          <a:latin typeface="Cambria Math"/>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sSup>
                            <m:sSupPr>
                              <m:ctrlPr>
                                <a:rPr lang="en-US" i="1">
                                  <a:latin typeface="Cambria Math" panose="02040503050406030204" pitchFamily="18" charset="0"/>
                                  <a:sym typeface="Symbol" panose="05050102010706020507" pitchFamily="18" charset="2"/>
                                </a:rPr>
                              </m:ctrlPr>
                            </m:sSupPr>
                            <m:e>
                              <m:r>
                                <a:rPr lang="en-US" i="1">
                                  <a:latin typeface="Cambria Math"/>
                                  <a:sym typeface="Symbol"/>
                                </a:rPr>
                                <m:t></m:t>
                              </m:r>
                            </m:e>
                            <m:sup>
                              <m:r>
                                <a:rPr lang="en-US" i="1">
                                  <a:latin typeface="Cambria Math"/>
                                  <a:sym typeface="Symbol" panose="05050102010706020507" pitchFamily="18" charset="2"/>
                                </a:rPr>
                                <m:t>2</m:t>
                              </m:r>
                            </m:sup>
                          </m:sSup>
                          <m:r>
                            <a:rPr lang="en-US" i="1">
                              <a:latin typeface="Cambria Math" panose="02040503050406030204" pitchFamily="18" charset="0"/>
                              <a:sym typeface="Symbol"/>
                            </a:rPr>
                            <m:t></m:t>
                          </m:r>
                        </m:num>
                        <m:den>
                          <m:r>
                            <a:rPr lang="en-US" i="1">
                              <a:latin typeface="Cambria Math" panose="02040503050406030204" pitchFamily="18" charset="0"/>
                              <a:sym typeface="Symbol" panose="05050102010706020507" pitchFamily="18" charset="2"/>
                            </a:rPr>
                            <m:t>𝜕</m:t>
                          </m:r>
                          <m:sSup>
                            <m:sSupPr>
                              <m:ctrlPr>
                                <a:rPr lang="en-US" i="1">
                                  <a:latin typeface="Cambria Math" panose="02040503050406030204" pitchFamily="18" charset="0"/>
                                  <a:sym typeface="Symbol" panose="05050102010706020507" pitchFamily="18" charset="2"/>
                                </a:rPr>
                              </m:ctrlPr>
                            </m:sSupPr>
                            <m:e>
                              <m:r>
                                <a:rPr lang="en-US" b="0" i="1" smtClean="0">
                                  <a:latin typeface="Cambria Math"/>
                                  <a:sym typeface="Symbol" panose="05050102010706020507" pitchFamily="18" charset="2"/>
                                </a:rPr>
                                <m:t>𝑦</m:t>
                              </m:r>
                            </m:e>
                            <m:sup>
                              <m:r>
                                <a:rPr lang="en-US" i="1">
                                  <a:latin typeface="Cambria Math"/>
                                  <a:sym typeface="Symbol" panose="05050102010706020507" pitchFamily="18" charset="2"/>
                                </a:rPr>
                                <m:t>2</m:t>
                              </m:r>
                            </m:sup>
                          </m:sSup>
                        </m:den>
                      </m:f>
                      <m:r>
                        <a:rPr lang="en-US" b="0" i="1" smtClean="0">
                          <a:latin typeface="Cambria Math" panose="02040503050406030204" pitchFamily="18" charset="0"/>
                          <a:sym typeface="Symbol" panose="05050102010706020507" pitchFamily="18" charset="2"/>
                        </a:rPr>
                        <m:t>=</m:t>
                      </m:r>
                      <m:r>
                        <a:rPr lang="en-US" i="1">
                          <a:latin typeface="Cambria Math"/>
                          <a:sym typeface="Symbol" panose="05050102010706020507" pitchFamily="18" charset="2"/>
                        </a:rPr>
                        <m:t>−</m:t>
                      </m:r>
                      <m:r>
                        <a:rPr lang="en-US" i="1">
                          <a:latin typeface="Cambria Math" panose="02040503050406030204" pitchFamily="18" charset="0"/>
                          <a:sym typeface="Symbol" panose="05050102010706020507" pitchFamily="18" charset="2"/>
                        </a:rPr>
                        <m:t></m:t>
                      </m:r>
                    </m:oMath>
                  </m:oMathPara>
                </a14:m>
                <a:endParaRPr lang="en-US" dirty="0"/>
              </a:p>
            </p:txBody>
          </p:sp>
        </mc:Choice>
        <mc:Fallback xmlns="">
          <p:sp>
            <p:nvSpPr>
              <p:cNvPr id="13" name="TextovéPole 12"/>
              <p:cNvSpPr txBox="1">
                <a:spLocks noRot="1" noChangeAspect="1" noMove="1" noResize="1" noEditPoints="1" noAdjustHandles="1" noChangeArrowheads="1" noChangeShapeType="1" noTextEdit="1"/>
              </p:cNvSpPr>
              <p:nvPr/>
            </p:nvSpPr>
            <p:spPr>
              <a:xfrm>
                <a:off x="4916339" y="753539"/>
                <a:ext cx="1735411" cy="603114"/>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44012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err="1" smtClean="0"/>
              <a:t>History</a:t>
            </a:r>
            <a:r>
              <a:rPr lang="cs-CZ" sz="2400" b="1" dirty="0" smtClean="0"/>
              <a:t> </a:t>
            </a:r>
            <a:r>
              <a:rPr lang="cs-CZ" sz="2400" b="1" dirty="0" err="1" smtClean="0"/>
              <a:t>of</a:t>
            </a:r>
            <a:r>
              <a:rPr lang="cs-CZ" sz="2400" b="1" dirty="0" smtClean="0"/>
              <a:t> </a:t>
            </a:r>
            <a:r>
              <a:rPr lang="cs-CZ" sz="2400" b="1" dirty="0" err="1" smtClean="0"/>
              <a:t>project</a:t>
            </a:r>
            <a:endParaRPr lang="cs-CZ" sz="2400" b="1" dirty="0">
              <a:sym typeface="Symbol" pitchFamily="18" charset="2"/>
            </a:endParaRPr>
          </a:p>
        </p:txBody>
      </p:sp>
      <p:sp>
        <p:nvSpPr>
          <p:cNvPr id="3" name="TextovéPole 2"/>
          <p:cNvSpPr txBox="1"/>
          <p:nvPr/>
        </p:nvSpPr>
        <p:spPr>
          <a:xfrm>
            <a:off x="217282" y="552260"/>
            <a:ext cx="11593718" cy="2308324"/>
          </a:xfrm>
          <a:prstGeom prst="rect">
            <a:avLst/>
          </a:prstGeom>
          <a:noFill/>
        </p:spPr>
        <p:txBody>
          <a:bodyPr wrap="square" rtlCol="0">
            <a:spAutoFit/>
          </a:bodyPr>
          <a:lstStyle/>
          <a:p>
            <a:r>
              <a:rPr lang="cs-CZ" dirty="0" err="1" smtClean="0"/>
              <a:t>Previous</a:t>
            </a:r>
            <a:r>
              <a:rPr lang="cs-CZ" dirty="0" smtClean="0"/>
              <a:t> p</a:t>
            </a:r>
            <a:r>
              <a:rPr lang="en-US" dirty="0" err="1" smtClean="0"/>
              <a:t>resentation</a:t>
            </a:r>
            <a:r>
              <a:rPr lang="en-US" dirty="0" smtClean="0"/>
              <a:t> </a:t>
            </a:r>
            <a:r>
              <a:rPr lang="en-US" dirty="0"/>
              <a:t>RZ8 was almost duplicated thesis </a:t>
            </a:r>
            <a:r>
              <a:rPr lang="en-US" dirty="0" smtClean="0"/>
              <a:t>of </a:t>
            </a:r>
            <a:r>
              <a:rPr lang="en-US" dirty="0" err="1" smtClean="0"/>
              <a:t>Pavlovec</a:t>
            </a:r>
            <a:r>
              <a:rPr lang="en-US" dirty="0"/>
              <a:t>, programmed in MATLAB with certain exemptions </a:t>
            </a:r>
            <a:r>
              <a:rPr lang="en-US" dirty="0" smtClean="0"/>
              <a:t>in differencing </a:t>
            </a:r>
            <a:r>
              <a:rPr lang="en-US" dirty="0"/>
              <a:t>(but basic simplification consisting in using the power law velocity profile, </a:t>
            </a:r>
            <a:r>
              <a:rPr lang="en-US" dirty="0" smtClean="0"/>
              <a:t>was preserved</a:t>
            </a:r>
            <a:r>
              <a:rPr lang="en-US" dirty="0"/>
              <a:t>). Although solutions converge, </a:t>
            </a:r>
            <a:r>
              <a:rPr lang="en-US" dirty="0" smtClean="0"/>
              <a:t>the </a:t>
            </a:r>
            <a:r>
              <a:rPr lang="en-US" dirty="0"/>
              <a:t>results raise some doubts, especially the occurrence of strange peaks </a:t>
            </a:r>
            <a:r>
              <a:rPr lang="en-US" dirty="0" smtClean="0"/>
              <a:t>of calculated </a:t>
            </a:r>
            <a:r>
              <a:rPr lang="en-US" dirty="0"/>
              <a:t>pressures in the axis of the channel and also the unexpected effect of elasticity: Pressure loss in </a:t>
            </a:r>
            <a:r>
              <a:rPr lang="en-US" dirty="0" smtClean="0"/>
              <a:t>the </a:t>
            </a:r>
            <a:r>
              <a:rPr lang="en-US" dirty="0"/>
              <a:t>convergent section </a:t>
            </a:r>
            <a:r>
              <a:rPr lang="en-US" dirty="0" smtClean="0"/>
              <a:t>was </a:t>
            </a:r>
            <a:r>
              <a:rPr lang="en-US" dirty="0"/>
              <a:t>lower than </a:t>
            </a:r>
            <a:r>
              <a:rPr lang="en-US" dirty="0" smtClean="0"/>
              <a:t>in the </a:t>
            </a:r>
            <a:r>
              <a:rPr lang="en-US" dirty="0"/>
              <a:t>divergent section (see following sheet No. 13). Independent solutions and programming performed </a:t>
            </a:r>
            <a:r>
              <a:rPr lang="en-US" dirty="0" smtClean="0"/>
              <a:t>by student </a:t>
            </a:r>
            <a:r>
              <a:rPr lang="en-US" dirty="0"/>
              <a:t>(Mr. </a:t>
            </a:r>
            <a:r>
              <a:rPr lang="en-US" dirty="0" err="1"/>
              <a:t>Frouz</a:t>
            </a:r>
            <a:r>
              <a:rPr lang="en-US" dirty="0"/>
              <a:t>) </a:t>
            </a:r>
            <a:r>
              <a:rPr lang="en-US" dirty="0" smtClean="0"/>
              <a:t>reportedly </a:t>
            </a:r>
            <a:r>
              <a:rPr lang="en-US" dirty="0"/>
              <a:t>received identical results </a:t>
            </a:r>
            <a:r>
              <a:rPr lang="en-US" dirty="0" smtClean="0"/>
              <a:t>(presented </a:t>
            </a:r>
            <a:r>
              <a:rPr lang="en-US" dirty="0"/>
              <a:t>at the </a:t>
            </a:r>
            <a:r>
              <a:rPr lang="en-US" dirty="0" smtClean="0"/>
              <a:t>Students Conference). </a:t>
            </a:r>
            <a:r>
              <a:rPr lang="en-US" dirty="0"/>
              <a:t>Still, I'd be very happy if </a:t>
            </a:r>
            <a:r>
              <a:rPr lang="en-US" dirty="0" smtClean="0"/>
              <a:t>he could express his </a:t>
            </a:r>
            <a:r>
              <a:rPr lang="en-US" dirty="0"/>
              <a:t>findings in the form of diagrams on a slide 13, so that a consensus was evident</a:t>
            </a:r>
            <a:r>
              <a:rPr lang="en-US" dirty="0" smtClean="0"/>
              <a:t>.</a:t>
            </a:r>
            <a:endParaRPr lang="cs-CZ" dirty="0" smtClean="0"/>
          </a:p>
        </p:txBody>
      </p:sp>
      <p:grpSp>
        <p:nvGrpSpPr>
          <p:cNvPr id="30" name="Skupina 29"/>
          <p:cNvGrpSpPr/>
          <p:nvPr/>
        </p:nvGrpSpPr>
        <p:grpSpPr>
          <a:xfrm>
            <a:off x="708785" y="4289348"/>
            <a:ext cx="6361705" cy="901433"/>
            <a:chOff x="680048" y="3429000"/>
            <a:chExt cx="6361705" cy="901433"/>
          </a:xfrm>
        </p:grpSpPr>
        <p:grpSp>
          <p:nvGrpSpPr>
            <p:cNvPr id="5" name="Skupina 4"/>
            <p:cNvGrpSpPr/>
            <p:nvPr/>
          </p:nvGrpSpPr>
          <p:grpSpPr>
            <a:xfrm>
              <a:off x="680048" y="3541864"/>
              <a:ext cx="6361705" cy="788569"/>
              <a:chOff x="493614" y="644058"/>
              <a:chExt cx="6999610" cy="966257"/>
            </a:xfrm>
          </p:grpSpPr>
          <p:cxnSp>
            <p:nvCxnSpPr>
              <p:cNvPr id="6" name="Přímá spojnice 5"/>
              <p:cNvCxnSpPr/>
              <p:nvPr/>
            </p:nvCxnSpPr>
            <p:spPr>
              <a:xfrm flipV="1">
                <a:off x="493614" y="1598394"/>
                <a:ext cx="6999610" cy="11489"/>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8" name="Volný tvar 7"/>
              <p:cNvSpPr/>
              <p:nvPr/>
            </p:nvSpPr>
            <p:spPr>
              <a:xfrm>
                <a:off x="493614" y="644058"/>
                <a:ext cx="6999610" cy="817296"/>
              </a:xfrm>
              <a:custGeom>
                <a:avLst/>
                <a:gdLst>
                  <a:gd name="connsiteX0" fmla="*/ 0 w 6028566"/>
                  <a:gd name="connsiteY0" fmla="*/ 113289 h 841572"/>
                  <a:gd name="connsiteX1" fmla="*/ 801112 w 6028566"/>
                  <a:gd name="connsiteY1" fmla="*/ 113289 h 841572"/>
                  <a:gd name="connsiteX2" fmla="*/ 2816028 w 6028566"/>
                  <a:gd name="connsiteY2" fmla="*/ 841572 h 841572"/>
                  <a:gd name="connsiteX3" fmla="*/ 5138443 w 6028566"/>
                  <a:gd name="connsiteY3" fmla="*/ 24276 h 841572"/>
                  <a:gd name="connsiteX4" fmla="*/ 6028566 w 6028566"/>
                  <a:gd name="connsiteY4" fmla="*/ 0 h 841572"/>
                  <a:gd name="connsiteX0" fmla="*/ 0 w 5169275"/>
                  <a:gd name="connsiteY0" fmla="*/ 89013 h 817296"/>
                  <a:gd name="connsiteX1" fmla="*/ 801112 w 5169275"/>
                  <a:gd name="connsiteY1" fmla="*/ 89013 h 817296"/>
                  <a:gd name="connsiteX2" fmla="*/ 2816028 w 5169275"/>
                  <a:gd name="connsiteY2" fmla="*/ 817296 h 817296"/>
                  <a:gd name="connsiteX3" fmla="*/ 5138443 w 5169275"/>
                  <a:gd name="connsiteY3" fmla="*/ 0 h 817296"/>
                  <a:gd name="connsiteX4" fmla="*/ 5169275 w 5169275"/>
                  <a:gd name="connsiteY4" fmla="*/ 16184 h 817296"/>
                  <a:gd name="connsiteX0" fmla="*/ 0 w 5852647"/>
                  <a:gd name="connsiteY0" fmla="*/ 97105 h 817296"/>
                  <a:gd name="connsiteX1" fmla="*/ 1484484 w 5852647"/>
                  <a:gd name="connsiteY1" fmla="*/ 89013 h 817296"/>
                  <a:gd name="connsiteX2" fmla="*/ 3499400 w 5852647"/>
                  <a:gd name="connsiteY2" fmla="*/ 817296 h 817296"/>
                  <a:gd name="connsiteX3" fmla="*/ 5821815 w 5852647"/>
                  <a:gd name="connsiteY3" fmla="*/ 0 h 817296"/>
                  <a:gd name="connsiteX4" fmla="*/ 5852647 w 5852647"/>
                  <a:gd name="connsiteY4" fmla="*/ 16184 h 81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647" h="817296">
                    <a:moveTo>
                      <a:pt x="0" y="97105"/>
                    </a:moveTo>
                    <a:lnTo>
                      <a:pt x="1484484" y="89013"/>
                    </a:lnTo>
                    <a:lnTo>
                      <a:pt x="3499400" y="817296"/>
                    </a:lnTo>
                    <a:lnTo>
                      <a:pt x="5821815" y="0"/>
                    </a:lnTo>
                    <a:lnTo>
                      <a:pt x="5852647" y="16184"/>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Volný tvar 8"/>
              <p:cNvSpPr/>
              <p:nvPr/>
            </p:nvSpPr>
            <p:spPr>
              <a:xfrm>
                <a:off x="517890" y="671639"/>
                <a:ext cx="6959151" cy="938676"/>
              </a:xfrm>
              <a:custGeom>
                <a:avLst/>
                <a:gdLst>
                  <a:gd name="connsiteX0" fmla="*/ 0 w 6951059"/>
                  <a:gd name="connsiteY0" fmla="*/ 890124 h 906308"/>
                  <a:gd name="connsiteX1" fmla="*/ 0 w 6951059"/>
                  <a:gd name="connsiteY1" fmla="*/ 113288 h 906308"/>
                  <a:gd name="connsiteX2" fmla="*/ 1755972 w 6951059"/>
                  <a:gd name="connsiteY2" fmla="*/ 97104 h 906308"/>
                  <a:gd name="connsiteX3" fmla="*/ 4159306 w 6951059"/>
                  <a:gd name="connsiteY3" fmla="*/ 809203 h 906308"/>
                  <a:gd name="connsiteX4" fmla="*/ 6934875 w 6951059"/>
                  <a:gd name="connsiteY4" fmla="*/ 0 h 906308"/>
                  <a:gd name="connsiteX5" fmla="*/ 6951059 w 6951059"/>
                  <a:gd name="connsiteY5" fmla="*/ 906308 h 906308"/>
                  <a:gd name="connsiteX6" fmla="*/ 0 w 6951059"/>
                  <a:gd name="connsiteY6" fmla="*/ 890124 h 906308"/>
                  <a:gd name="connsiteX0" fmla="*/ 0 w 6951059"/>
                  <a:gd name="connsiteY0" fmla="*/ 938676 h 938676"/>
                  <a:gd name="connsiteX1" fmla="*/ 0 w 6951059"/>
                  <a:gd name="connsiteY1" fmla="*/ 113288 h 938676"/>
                  <a:gd name="connsiteX2" fmla="*/ 1755972 w 6951059"/>
                  <a:gd name="connsiteY2" fmla="*/ 97104 h 938676"/>
                  <a:gd name="connsiteX3" fmla="*/ 4159306 w 6951059"/>
                  <a:gd name="connsiteY3" fmla="*/ 809203 h 938676"/>
                  <a:gd name="connsiteX4" fmla="*/ 6934875 w 6951059"/>
                  <a:gd name="connsiteY4" fmla="*/ 0 h 938676"/>
                  <a:gd name="connsiteX5" fmla="*/ 6951059 w 6951059"/>
                  <a:gd name="connsiteY5" fmla="*/ 906308 h 938676"/>
                  <a:gd name="connsiteX6" fmla="*/ 0 w 6951059"/>
                  <a:gd name="connsiteY6" fmla="*/ 938676 h 938676"/>
                  <a:gd name="connsiteX0" fmla="*/ 0 w 6951059"/>
                  <a:gd name="connsiteY0" fmla="*/ 938676 h 938676"/>
                  <a:gd name="connsiteX1" fmla="*/ 0 w 6951059"/>
                  <a:gd name="connsiteY1" fmla="*/ 89012 h 938676"/>
                  <a:gd name="connsiteX2" fmla="*/ 1755972 w 6951059"/>
                  <a:gd name="connsiteY2" fmla="*/ 97104 h 938676"/>
                  <a:gd name="connsiteX3" fmla="*/ 4159306 w 6951059"/>
                  <a:gd name="connsiteY3" fmla="*/ 809203 h 938676"/>
                  <a:gd name="connsiteX4" fmla="*/ 6934875 w 6951059"/>
                  <a:gd name="connsiteY4" fmla="*/ 0 h 938676"/>
                  <a:gd name="connsiteX5" fmla="*/ 6951059 w 6951059"/>
                  <a:gd name="connsiteY5" fmla="*/ 906308 h 938676"/>
                  <a:gd name="connsiteX6" fmla="*/ 0 w 6951059"/>
                  <a:gd name="connsiteY6" fmla="*/ 938676 h 938676"/>
                  <a:gd name="connsiteX0" fmla="*/ 8092 w 6959151"/>
                  <a:gd name="connsiteY0" fmla="*/ 938676 h 938676"/>
                  <a:gd name="connsiteX1" fmla="*/ 0 w 6959151"/>
                  <a:gd name="connsiteY1" fmla="*/ 113288 h 938676"/>
                  <a:gd name="connsiteX2" fmla="*/ 1764064 w 6959151"/>
                  <a:gd name="connsiteY2" fmla="*/ 97104 h 938676"/>
                  <a:gd name="connsiteX3" fmla="*/ 4167398 w 6959151"/>
                  <a:gd name="connsiteY3" fmla="*/ 809203 h 938676"/>
                  <a:gd name="connsiteX4" fmla="*/ 6942967 w 6959151"/>
                  <a:gd name="connsiteY4" fmla="*/ 0 h 938676"/>
                  <a:gd name="connsiteX5" fmla="*/ 6959151 w 6959151"/>
                  <a:gd name="connsiteY5" fmla="*/ 906308 h 938676"/>
                  <a:gd name="connsiteX6" fmla="*/ 8092 w 6959151"/>
                  <a:gd name="connsiteY6" fmla="*/ 938676 h 93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9151" h="938676">
                    <a:moveTo>
                      <a:pt x="8092" y="938676"/>
                    </a:moveTo>
                    <a:cubicBezTo>
                      <a:pt x="5395" y="663547"/>
                      <a:pt x="2697" y="388417"/>
                      <a:pt x="0" y="113288"/>
                    </a:cubicBezTo>
                    <a:lnTo>
                      <a:pt x="1764064" y="97104"/>
                    </a:lnTo>
                    <a:lnTo>
                      <a:pt x="4167398" y="809203"/>
                    </a:lnTo>
                    <a:lnTo>
                      <a:pt x="6942967" y="0"/>
                    </a:lnTo>
                    <a:lnTo>
                      <a:pt x="6959151" y="906308"/>
                    </a:lnTo>
                    <a:lnTo>
                      <a:pt x="8092" y="9386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Volný tvar 1"/>
            <p:cNvSpPr/>
            <p:nvPr/>
          </p:nvSpPr>
          <p:spPr>
            <a:xfrm>
              <a:off x="828393" y="3630386"/>
              <a:ext cx="606582" cy="233724"/>
            </a:xfrm>
            <a:custGeom>
              <a:avLst/>
              <a:gdLst>
                <a:gd name="connsiteX0" fmla="*/ 0 w 543208"/>
                <a:gd name="connsiteY0" fmla="*/ 99588 h 162963"/>
                <a:gd name="connsiteX1" fmla="*/ 18107 w 543208"/>
                <a:gd name="connsiteY1" fmla="*/ 54321 h 162963"/>
                <a:gd name="connsiteX2" fmla="*/ 27160 w 543208"/>
                <a:gd name="connsiteY2" fmla="*/ 18107 h 162963"/>
                <a:gd name="connsiteX3" fmla="*/ 54321 w 543208"/>
                <a:gd name="connsiteY3" fmla="*/ 0 h 162963"/>
                <a:gd name="connsiteX4" fmla="*/ 108641 w 543208"/>
                <a:gd name="connsiteY4" fmla="*/ 27161 h 162963"/>
                <a:gd name="connsiteX5" fmla="*/ 126748 w 543208"/>
                <a:gd name="connsiteY5" fmla="*/ 81481 h 162963"/>
                <a:gd name="connsiteX6" fmla="*/ 135802 w 543208"/>
                <a:gd name="connsiteY6" fmla="*/ 108642 h 162963"/>
                <a:gd name="connsiteX7" fmla="*/ 162962 w 543208"/>
                <a:gd name="connsiteY7" fmla="*/ 117695 h 162963"/>
                <a:gd name="connsiteX8" fmla="*/ 199176 w 543208"/>
                <a:gd name="connsiteY8" fmla="*/ 108642 h 162963"/>
                <a:gd name="connsiteX9" fmla="*/ 208230 w 543208"/>
                <a:gd name="connsiteY9" fmla="*/ 72428 h 162963"/>
                <a:gd name="connsiteX10" fmla="*/ 253497 w 543208"/>
                <a:gd name="connsiteY10" fmla="*/ 36214 h 162963"/>
                <a:gd name="connsiteX11" fmla="*/ 280657 w 543208"/>
                <a:gd name="connsiteY11" fmla="*/ 45268 h 162963"/>
                <a:gd name="connsiteX12" fmla="*/ 316871 w 543208"/>
                <a:gd name="connsiteY12" fmla="*/ 99588 h 162963"/>
                <a:gd name="connsiteX13" fmla="*/ 353085 w 543208"/>
                <a:gd name="connsiteY13" fmla="*/ 162963 h 162963"/>
                <a:gd name="connsiteX14" fmla="*/ 362138 w 543208"/>
                <a:gd name="connsiteY14" fmla="*/ 135802 h 162963"/>
                <a:gd name="connsiteX15" fmla="*/ 380245 w 543208"/>
                <a:gd name="connsiteY15" fmla="*/ 108642 h 162963"/>
                <a:gd name="connsiteX16" fmla="*/ 416459 w 543208"/>
                <a:gd name="connsiteY16" fmla="*/ 45268 h 162963"/>
                <a:gd name="connsiteX17" fmla="*/ 443620 w 543208"/>
                <a:gd name="connsiteY17" fmla="*/ 54321 h 162963"/>
                <a:gd name="connsiteX18" fmla="*/ 452673 w 543208"/>
                <a:gd name="connsiteY18" fmla="*/ 81481 h 162963"/>
                <a:gd name="connsiteX19" fmla="*/ 479834 w 543208"/>
                <a:gd name="connsiteY19" fmla="*/ 99588 h 162963"/>
                <a:gd name="connsiteX20" fmla="*/ 543208 w 543208"/>
                <a:gd name="connsiteY20" fmla="*/ 117695 h 162963"/>
                <a:gd name="connsiteX0" fmla="*/ 0 w 606582"/>
                <a:gd name="connsiteY0" fmla="*/ 1317 h 227654"/>
                <a:gd name="connsiteX1" fmla="*/ 81481 w 606582"/>
                <a:gd name="connsiteY1" fmla="*/ 119012 h 227654"/>
                <a:gd name="connsiteX2" fmla="*/ 90534 w 606582"/>
                <a:gd name="connsiteY2" fmla="*/ 82798 h 227654"/>
                <a:gd name="connsiteX3" fmla="*/ 117695 w 606582"/>
                <a:gd name="connsiteY3" fmla="*/ 64691 h 227654"/>
                <a:gd name="connsiteX4" fmla="*/ 172015 w 606582"/>
                <a:gd name="connsiteY4" fmla="*/ 91852 h 227654"/>
                <a:gd name="connsiteX5" fmla="*/ 190122 w 606582"/>
                <a:gd name="connsiteY5" fmla="*/ 146172 h 227654"/>
                <a:gd name="connsiteX6" fmla="*/ 199176 w 606582"/>
                <a:gd name="connsiteY6" fmla="*/ 173333 h 227654"/>
                <a:gd name="connsiteX7" fmla="*/ 226336 w 606582"/>
                <a:gd name="connsiteY7" fmla="*/ 182386 h 227654"/>
                <a:gd name="connsiteX8" fmla="*/ 262550 w 606582"/>
                <a:gd name="connsiteY8" fmla="*/ 173333 h 227654"/>
                <a:gd name="connsiteX9" fmla="*/ 271604 w 606582"/>
                <a:gd name="connsiteY9" fmla="*/ 137119 h 227654"/>
                <a:gd name="connsiteX10" fmla="*/ 316871 w 606582"/>
                <a:gd name="connsiteY10" fmla="*/ 100905 h 227654"/>
                <a:gd name="connsiteX11" fmla="*/ 344031 w 606582"/>
                <a:gd name="connsiteY11" fmla="*/ 109959 h 227654"/>
                <a:gd name="connsiteX12" fmla="*/ 380245 w 606582"/>
                <a:gd name="connsiteY12" fmla="*/ 164279 h 227654"/>
                <a:gd name="connsiteX13" fmla="*/ 416459 w 606582"/>
                <a:gd name="connsiteY13" fmla="*/ 227654 h 227654"/>
                <a:gd name="connsiteX14" fmla="*/ 425512 w 606582"/>
                <a:gd name="connsiteY14" fmla="*/ 200493 h 227654"/>
                <a:gd name="connsiteX15" fmla="*/ 443619 w 606582"/>
                <a:gd name="connsiteY15" fmla="*/ 173333 h 227654"/>
                <a:gd name="connsiteX16" fmla="*/ 479833 w 606582"/>
                <a:gd name="connsiteY16" fmla="*/ 109959 h 227654"/>
                <a:gd name="connsiteX17" fmla="*/ 506994 w 606582"/>
                <a:gd name="connsiteY17" fmla="*/ 119012 h 227654"/>
                <a:gd name="connsiteX18" fmla="*/ 516047 w 606582"/>
                <a:gd name="connsiteY18" fmla="*/ 146172 h 227654"/>
                <a:gd name="connsiteX19" fmla="*/ 543208 w 606582"/>
                <a:gd name="connsiteY19" fmla="*/ 164279 h 227654"/>
                <a:gd name="connsiteX20" fmla="*/ 606582 w 606582"/>
                <a:gd name="connsiteY20" fmla="*/ 182386 h 227654"/>
                <a:gd name="connsiteX0" fmla="*/ 0 w 606582"/>
                <a:gd name="connsiteY0" fmla="*/ 7387 h 233724"/>
                <a:gd name="connsiteX1" fmla="*/ 63374 w 606582"/>
                <a:gd name="connsiteY1" fmla="*/ 16440 h 233724"/>
                <a:gd name="connsiteX2" fmla="*/ 90534 w 606582"/>
                <a:gd name="connsiteY2" fmla="*/ 88868 h 233724"/>
                <a:gd name="connsiteX3" fmla="*/ 117695 w 606582"/>
                <a:gd name="connsiteY3" fmla="*/ 70761 h 233724"/>
                <a:gd name="connsiteX4" fmla="*/ 172015 w 606582"/>
                <a:gd name="connsiteY4" fmla="*/ 97922 h 233724"/>
                <a:gd name="connsiteX5" fmla="*/ 190122 w 606582"/>
                <a:gd name="connsiteY5" fmla="*/ 152242 h 233724"/>
                <a:gd name="connsiteX6" fmla="*/ 199176 w 606582"/>
                <a:gd name="connsiteY6" fmla="*/ 179403 h 233724"/>
                <a:gd name="connsiteX7" fmla="*/ 226336 w 606582"/>
                <a:gd name="connsiteY7" fmla="*/ 188456 h 233724"/>
                <a:gd name="connsiteX8" fmla="*/ 262550 w 606582"/>
                <a:gd name="connsiteY8" fmla="*/ 179403 h 233724"/>
                <a:gd name="connsiteX9" fmla="*/ 271604 w 606582"/>
                <a:gd name="connsiteY9" fmla="*/ 143189 h 233724"/>
                <a:gd name="connsiteX10" fmla="*/ 316871 w 606582"/>
                <a:gd name="connsiteY10" fmla="*/ 106975 h 233724"/>
                <a:gd name="connsiteX11" fmla="*/ 344031 w 606582"/>
                <a:gd name="connsiteY11" fmla="*/ 116029 h 233724"/>
                <a:gd name="connsiteX12" fmla="*/ 380245 w 606582"/>
                <a:gd name="connsiteY12" fmla="*/ 170349 h 233724"/>
                <a:gd name="connsiteX13" fmla="*/ 416459 w 606582"/>
                <a:gd name="connsiteY13" fmla="*/ 233724 h 233724"/>
                <a:gd name="connsiteX14" fmla="*/ 425512 w 606582"/>
                <a:gd name="connsiteY14" fmla="*/ 206563 h 233724"/>
                <a:gd name="connsiteX15" fmla="*/ 443619 w 606582"/>
                <a:gd name="connsiteY15" fmla="*/ 179403 h 233724"/>
                <a:gd name="connsiteX16" fmla="*/ 479833 w 606582"/>
                <a:gd name="connsiteY16" fmla="*/ 116029 h 233724"/>
                <a:gd name="connsiteX17" fmla="*/ 506994 w 606582"/>
                <a:gd name="connsiteY17" fmla="*/ 125082 h 233724"/>
                <a:gd name="connsiteX18" fmla="*/ 516047 w 606582"/>
                <a:gd name="connsiteY18" fmla="*/ 152242 h 233724"/>
                <a:gd name="connsiteX19" fmla="*/ 543208 w 606582"/>
                <a:gd name="connsiteY19" fmla="*/ 170349 h 233724"/>
                <a:gd name="connsiteX20" fmla="*/ 606582 w 606582"/>
                <a:gd name="connsiteY20" fmla="*/ 188456 h 23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6582" h="233724">
                  <a:moveTo>
                    <a:pt x="0" y="7387"/>
                  </a:moveTo>
                  <a:cubicBezTo>
                    <a:pt x="6036" y="-7702"/>
                    <a:pt x="48285" y="2860"/>
                    <a:pt x="63374" y="16440"/>
                  </a:cubicBezTo>
                  <a:cubicBezTo>
                    <a:pt x="78463" y="30020"/>
                    <a:pt x="81481" y="79815"/>
                    <a:pt x="90534" y="88868"/>
                  </a:cubicBezTo>
                  <a:cubicBezTo>
                    <a:pt x="99587" y="97921"/>
                    <a:pt x="108641" y="76797"/>
                    <a:pt x="117695" y="70761"/>
                  </a:cubicBezTo>
                  <a:cubicBezTo>
                    <a:pt x="132494" y="75694"/>
                    <a:pt x="162778" y="83143"/>
                    <a:pt x="172015" y="97922"/>
                  </a:cubicBezTo>
                  <a:cubicBezTo>
                    <a:pt x="182131" y="114107"/>
                    <a:pt x="184086" y="134135"/>
                    <a:pt x="190122" y="152242"/>
                  </a:cubicBezTo>
                  <a:cubicBezTo>
                    <a:pt x="193140" y="161296"/>
                    <a:pt x="190122" y="176385"/>
                    <a:pt x="199176" y="179403"/>
                  </a:cubicBezTo>
                  <a:lnTo>
                    <a:pt x="226336" y="188456"/>
                  </a:lnTo>
                  <a:cubicBezTo>
                    <a:pt x="238407" y="185438"/>
                    <a:pt x="253752" y="188201"/>
                    <a:pt x="262550" y="179403"/>
                  </a:cubicBezTo>
                  <a:cubicBezTo>
                    <a:pt x="271349" y="170605"/>
                    <a:pt x="266703" y="154626"/>
                    <a:pt x="271604" y="143189"/>
                  </a:cubicBezTo>
                  <a:cubicBezTo>
                    <a:pt x="285254" y="111338"/>
                    <a:pt x="287939" y="116619"/>
                    <a:pt x="316871" y="106975"/>
                  </a:cubicBezTo>
                  <a:cubicBezTo>
                    <a:pt x="325924" y="109993"/>
                    <a:pt x="337283" y="109281"/>
                    <a:pt x="344031" y="116029"/>
                  </a:cubicBezTo>
                  <a:cubicBezTo>
                    <a:pt x="359419" y="131417"/>
                    <a:pt x="380245" y="170349"/>
                    <a:pt x="380245" y="170349"/>
                  </a:cubicBezTo>
                  <a:cubicBezTo>
                    <a:pt x="383667" y="184038"/>
                    <a:pt x="389491" y="233724"/>
                    <a:pt x="416459" y="233724"/>
                  </a:cubicBezTo>
                  <a:cubicBezTo>
                    <a:pt x="426002" y="233724"/>
                    <a:pt x="421244" y="215099"/>
                    <a:pt x="425512" y="206563"/>
                  </a:cubicBezTo>
                  <a:cubicBezTo>
                    <a:pt x="430378" y="196831"/>
                    <a:pt x="437583" y="188456"/>
                    <a:pt x="443619" y="179403"/>
                  </a:cubicBezTo>
                  <a:cubicBezTo>
                    <a:pt x="448960" y="152700"/>
                    <a:pt x="444004" y="122001"/>
                    <a:pt x="479833" y="116029"/>
                  </a:cubicBezTo>
                  <a:cubicBezTo>
                    <a:pt x="489246" y="114460"/>
                    <a:pt x="497940" y="122064"/>
                    <a:pt x="506994" y="125082"/>
                  </a:cubicBezTo>
                  <a:cubicBezTo>
                    <a:pt x="510012" y="134135"/>
                    <a:pt x="510085" y="144790"/>
                    <a:pt x="516047" y="152242"/>
                  </a:cubicBezTo>
                  <a:cubicBezTo>
                    <a:pt x="522844" y="160739"/>
                    <a:pt x="533265" y="165930"/>
                    <a:pt x="543208" y="170349"/>
                  </a:cubicBezTo>
                  <a:cubicBezTo>
                    <a:pt x="586096" y="189410"/>
                    <a:pt x="580702" y="188456"/>
                    <a:pt x="606582" y="188456"/>
                  </a:cubicBezTo>
                </a:path>
              </a:pathLst>
            </a:custGeom>
            <a:noFill/>
            <a:ln w="28575">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Volný tvar 9"/>
            <p:cNvSpPr/>
            <p:nvPr/>
          </p:nvSpPr>
          <p:spPr>
            <a:xfrm rot="875482">
              <a:off x="2595936" y="3818248"/>
              <a:ext cx="1067933" cy="170385"/>
            </a:xfrm>
            <a:custGeom>
              <a:avLst/>
              <a:gdLst>
                <a:gd name="connsiteX0" fmla="*/ 0 w 543208"/>
                <a:gd name="connsiteY0" fmla="*/ 99588 h 162963"/>
                <a:gd name="connsiteX1" fmla="*/ 18107 w 543208"/>
                <a:gd name="connsiteY1" fmla="*/ 54321 h 162963"/>
                <a:gd name="connsiteX2" fmla="*/ 27160 w 543208"/>
                <a:gd name="connsiteY2" fmla="*/ 18107 h 162963"/>
                <a:gd name="connsiteX3" fmla="*/ 54321 w 543208"/>
                <a:gd name="connsiteY3" fmla="*/ 0 h 162963"/>
                <a:gd name="connsiteX4" fmla="*/ 108641 w 543208"/>
                <a:gd name="connsiteY4" fmla="*/ 27161 h 162963"/>
                <a:gd name="connsiteX5" fmla="*/ 126748 w 543208"/>
                <a:gd name="connsiteY5" fmla="*/ 81481 h 162963"/>
                <a:gd name="connsiteX6" fmla="*/ 135802 w 543208"/>
                <a:gd name="connsiteY6" fmla="*/ 108642 h 162963"/>
                <a:gd name="connsiteX7" fmla="*/ 162962 w 543208"/>
                <a:gd name="connsiteY7" fmla="*/ 117695 h 162963"/>
                <a:gd name="connsiteX8" fmla="*/ 199176 w 543208"/>
                <a:gd name="connsiteY8" fmla="*/ 108642 h 162963"/>
                <a:gd name="connsiteX9" fmla="*/ 208230 w 543208"/>
                <a:gd name="connsiteY9" fmla="*/ 72428 h 162963"/>
                <a:gd name="connsiteX10" fmla="*/ 253497 w 543208"/>
                <a:gd name="connsiteY10" fmla="*/ 36214 h 162963"/>
                <a:gd name="connsiteX11" fmla="*/ 280657 w 543208"/>
                <a:gd name="connsiteY11" fmla="*/ 45268 h 162963"/>
                <a:gd name="connsiteX12" fmla="*/ 316871 w 543208"/>
                <a:gd name="connsiteY12" fmla="*/ 99588 h 162963"/>
                <a:gd name="connsiteX13" fmla="*/ 353085 w 543208"/>
                <a:gd name="connsiteY13" fmla="*/ 162963 h 162963"/>
                <a:gd name="connsiteX14" fmla="*/ 362138 w 543208"/>
                <a:gd name="connsiteY14" fmla="*/ 135802 h 162963"/>
                <a:gd name="connsiteX15" fmla="*/ 380245 w 543208"/>
                <a:gd name="connsiteY15" fmla="*/ 108642 h 162963"/>
                <a:gd name="connsiteX16" fmla="*/ 416459 w 543208"/>
                <a:gd name="connsiteY16" fmla="*/ 45268 h 162963"/>
                <a:gd name="connsiteX17" fmla="*/ 443620 w 543208"/>
                <a:gd name="connsiteY17" fmla="*/ 54321 h 162963"/>
                <a:gd name="connsiteX18" fmla="*/ 452673 w 543208"/>
                <a:gd name="connsiteY18" fmla="*/ 81481 h 162963"/>
                <a:gd name="connsiteX19" fmla="*/ 479834 w 543208"/>
                <a:gd name="connsiteY19" fmla="*/ 99588 h 162963"/>
                <a:gd name="connsiteX20" fmla="*/ 543208 w 543208"/>
                <a:gd name="connsiteY20" fmla="*/ 117695 h 162963"/>
                <a:gd name="connsiteX0" fmla="*/ 0 w 606582"/>
                <a:gd name="connsiteY0" fmla="*/ 1317 h 227654"/>
                <a:gd name="connsiteX1" fmla="*/ 81481 w 606582"/>
                <a:gd name="connsiteY1" fmla="*/ 119012 h 227654"/>
                <a:gd name="connsiteX2" fmla="*/ 90534 w 606582"/>
                <a:gd name="connsiteY2" fmla="*/ 82798 h 227654"/>
                <a:gd name="connsiteX3" fmla="*/ 117695 w 606582"/>
                <a:gd name="connsiteY3" fmla="*/ 64691 h 227654"/>
                <a:gd name="connsiteX4" fmla="*/ 172015 w 606582"/>
                <a:gd name="connsiteY4" fmla="*/ 91852 h 227654"/>
                <a:gd name="connsiteX5" fmla="*/ 190122 w 606582"/>
                <a:gd name="connsiteY5" fmla="*/ 146172 h 227654"/>
                <a:gd name="connsiteX6" fmla="*/ 199176 w 606582"/>
                <a:gd name="connsiteY6" fmla="*/ 173333 h 227654"/>
                <a:gd name="connsiteX7" fmla="*/ 226336 w 606582"/>
                <a:gd name="connsiteY7" fmla="*/ 182386 h 227654"/>
                <a:gd name="connsiteX8" fmla="*/ 262550 w 606582"/>
                <a:gd name="connsiteY8" fmla="*/ 173333 h 227654"/>
                <a:gd name="connsiteX9" fmla="*/ 271604 w 606582"/>
                <a:gd name="connsiteY9" fmla="*/ 137119 h 227654"/>
                <a:gd name="connsiteX10" fmla="*/ 316871 w 606582"/>
                <a:gd name="connsiteY10" fmla="*/ 100905 h 227654"/>
                <a:gd name="connsiteX11" fmla="*/ 344031 w 606582"/>
                <a:gd name="connsiteY11" fmla="*/ 109959 h 227654"/>
                <a:gd name="connsiteX12" fmla="*/ 380245 w 606582"/>
                <a:gd name="connsiteY12" fmla="*/ 164279 h 227654"/>
                <a:gd name="connsiteX13" fmla="*/ 416459 w 606582"/>
                <a:gd name="connsiteY13" fmla="*/ 227654 h 227654"/>
                <a:gd name="connsiteX14" fmla="*/ 425512 w 606582"/>
                <a:gd name="connsiteY14" fmla="*/ 200493 h 227654"/>
                <a:gd name="connsiteX15" fmla="*/ 443619 w 606582"/>
                <a:gd name="connsiteY15" fmla="*/ 173333 h 227654"/>
                <a:gd name="connsiteX16" fmla="*/ 479833 w 606582"/>
                <a:gd name="connsiteY16" fmla="*/ 109959 h 227654"/>
                <a:gd name="connsiteX17" fmla="*/ 506994 w 606582"/>
                <a:gd name="connsiteY17" fmla="*/ 119012 h 227654"/>
                <a:gd name="connsiteX18" fmla="*/ 516047 w 606582"/>
                <a:gd name="connsiteY18" fmla="*/ 146172 h 227654"/>
                <a:gd name="connsiteX19" fmla="*/ 543208 w 606582"/>
                <a:gd name="connsiteY19" fmla="*/ 164279 h 227654"/>
                <a:gd name="connsiteX20" fmla="*/ 606582 w 606582"/>
                <a:gd name="connsiteY20" fmla="*/ 182386 h 227654"/>
                <a:gd name="connsiteX0" fmla="*/ 0 w 606582"/>
                <a:gd name="connsiteY0" fmla="*/ 7387 h 233724"/>
                <a:gd name="connsiteX1" fmla="*/ 63374 w 606582"/>
                <a:gd name="connsiteY1" fmla="*/ 16440 h 233724"/>
                <a:gd name="connsiteX2" fmla="*/ 90534 w 606582"/>
                <a:gd name="connsiteY2" fmla="*/ 88868 h 233724"/>
                <a:gd name="connsiteX3" fmla="*/ 117695 w 606582"/>
                <a:gd name="connsiteY3" fmla="*/ 70761 h 233724"/>
                <a:gd name="connsiteX4" fmla="*/ 172015 w 606582"/>
                <a:gd name="connsiteY4" fmla="*/ 97922 h 233724"/>
                <a:gd name="connsiteX5" fmla="*/ 190122 w 606582"/>
                <a:gd name="connsiteY5" fmla="*/ 152242 h 233724"/>
                <a:gd name="connsiteX6" fmla="*/ 199176 w 606582"/>
                <a:gd name="connsiteY6" fmla="*/ 179403 h 233724"/>
                <a:gd name="connsiteX7" fmla="*/ 226336 w 606582"/>
                <a:gd name="connsiteY7" fmla="*/ 188456 h 233724"/>
                <a:gd name="connsiteX8" fmla="*/ 262550 w 606582"/>
                <a:gd name="connsiteY8" fmla="*/ 179403 h 233724"/>
                <a:gd name="connsiteX9" fmla="*/ 271604 w 606582"/>
                <a:gd name="connsiteY9" fmla="*/ 143189 h 233724"/>
                <a:gd name="connsiteX10" fmla="*/ 316871 w 606582"/>
                <a:gd name="connsiteY10" fmla="*/ 106975 h 233724"/>
                <a:gd name="connsiteX11" fmla="*/ 344031 w 606582"/>
                <a:gd name="connsiteY11" fmla="*/ 116029 h 233724"/>
                <a:gd name="connsiteX12" fmla="*/ 380245 w 606582"/>
                <a:gd name="connsiteY12" fmla="*/ 170349 h 233724"/>
                <a:gd name="connsiteX13" fmla="*/ 416459 w 606582"/>
                <a:gd name="connsiteY13" fmla="*/ 233724 h 233724"/>
                <a:gd name="connsiteX14" fmla="*/ 425512 w 606582"/>
                <a:gd name="connsiteY14" fmla="*/ 206563 h 233724"/>
                <a:gd name="connsiteX15" fmla="*/ 443619 w 606582"/>
                <a:gd name="connsiteY15" fmla="*/ 179403 h 233724"/>
                <a:gd name="connsiteX16" fmla="*/ 479833 w 606582"/>
                <a:gd name="connsiteY16" fmla="*/ 116029 h 233724"/>
                <a:gd name="connsiteX17" fmla="*/ 506994 w 606582"/>
                <a:gd name="connsiteY17" fmla="*/ 125082 h 233724"/>
                <a:gd name="connsiteX18" fmla="*/ 516047 w 606582"/>
                <a:gd name="connsiteY18" fmla="*/ 152242 h 233724"/>
                <a:gd name="connsiteX19" fmla="*/ 543208 w 606582"/>
                <a:gd name="connsiteY19" fmla="*/ 170349 h 233724"/>
                <a:gd name="connsiteX20" fmla="*/ 606582 w 606582"/>
                <a:gd name="connsiteY20" fmla="*/ 188456 h 233724"/>
                <a:gd name="connsiteX0" fmla="*/ 0 w 600777"/>
                <a:gd name="connsiteY0" fmla="*/ 1153 h 379376"/>
                <a:gd name="connsiteX1" fmla="*/ 57569 w 600777"/>
                <a:gd name="connsiteY1" fmla="*/ 162092 h 379376"/>
                <a:gd name="connsiteX2" fmla="*/ 84729 w 600777"/>
                <a:gd name="connsiteY2" fmla="*/ 234520 h 379376"/>
                <a:gd name="connsiteX3" fmla="*/ 111890 w 600777"/>
                <a:gd name="connsiteY3" fmla="*/ 216413 h 379376"/>
                <a:gd name="connsiteX4" fmla="*/ 166210 w 600777"/>
                <a:gd name="connsiteY4" fmla="*/ 243574 h 379376"/>
                <a:gd name="connsiteX5" fmla="*/ 184317 w 600777"/>
                <a:gd name="connsiteY5" fmla="*/ 297894 h 379376"/>
                <a:gd name="connsiteX6" fmla="*/ 193371 w 600777"/>
                <a:gd name="connsiteY6" fmla="*/ 325055 h 379376"/>
                <a:gd name="connsiteX7" fmla="*/ 220531 w 600777"/>
                <a:gd name="connsiteY7" fmla="*/ 334108 h 379376"/>
                <a:gd name="connsiteX8" fmla="*/ 256745 w 600777"/>
                <a:gd name="connsiteY8" fmla="*/ 325055 h 379376"/>
                <a:gd name="connsiteX9" fmla="*/ 265799 w 600777"/>
                <a:gd name="connsiteY9" fmla="*/ 288841 h 379376"/>
                <a:gd name="connsiteX10" fmla="*/ 311066 w 600777"/>
                <a:gd name="connsiteY10" fmla="*/ 252627 h 379376"/>
                <a:gd name="connsiteX11" fmla="*/ 338226 w 600777"/>
                <a:gd name="connsiteY11" fmla="*/ 261681 h 379376"/>
                <a:gd name="connsiteX12" fmla="*/ 374440 w 600777"/>
                <a:gd name="connsiteY12" fmla="*/ 316001 h 379376"/>
                <a:gd name="connsiteX13" fmla="*/ 410654 w 600777"/>
                <a:gd name="connsiteY13" fmla="*/ 379376 h 379376"/>
                <a:gd name="connsiteX14" fmla="*/ 419707 w 600777"/>
                <a:gd name="connsiteY14" fmla="*/ 352215 h 379376"/>
                <a:gd name="connsiteX15" fmla="*/ 437814 w 600777"/>
                <a:gd name="connsiteY15" fmla="*/ 325055 h 379376"/>
                <a:gd name="connsiteX16" fmla="*/ 474028 w 600777"/>
                <a:gd name="connsiteY16" fmla="*/ 261681 h 379376"/>
                <a:gd name="connsiteX17" fmla="*/ 501189 w 600777"/>
                <a:gd name="connsiteY17" fmla="*/ 270734 h 379376"/>
                <a:gd name="connsiteX18" fmla="*/ 510242 w 600777"/>
                <a:gd name="connsiteY18" fmla="*/ 297894 h 379376"/>
                <a:gd name="connsiteX19" fmla="*/ 537403 w 600777"/>
                <a:gd name="connsiteY19" fmla="*/ 316001 h 379376"/>
                <a:gd name="connsiteX20" fmla="*/ 600777 w 600777"/>
                <a:gd name="connsiteY20" fmla="*/ 334108 h 379376"/>
                <a:gd name="connsiteX0" fmla="*/ 0 w 600777"/>
                <a:gd name="connsiteY0" fmla="*/ 1391 h 379614"/>
                <a:gd name="connsiteX1" fmla="*/ 82214 w 600777"/>
                <a:gd name="connsiteY1" fmla="*/ 136922 h 379614"/>
                <a:gd name="connsiteX2" fmla="*/ 84729 w 600777"/>
                <a:gd name="connsiteY2" fmla="*/ 234758 h 379614"/>
                <a:gd name="connsiteX3" fmla="*/ 111890 w 600777"/>
                <a:gd name="connsiteY3" fmla="*/ 216651 h 379614"/>
                <a:gd name="connsiteX4" fmla="*/ 166210 w 600777"/>
                <a:gd name="connsiteY4" fmla="*/ 243812 h 379614"/>
                <a:gd name="connsiteX5" fmla="*/ 184317 w 600777"/>
                <a:gd name="connsiteY5" fmla="*/ 298132 h 379614"/>
                <a:gd name="connsiteX6" fmla="*/ 193371 w 600777"/>
                <a:gd name="connsiteY6" fmla="*/ 325293 h 379614"/>
                <a:gd name="connsiteX7" fmla="*/ 220531 w 600777"/>
                <a:gd name="connsiteY7" fmla="*/ 334346 h 379614"/>
                <a:gd name="connsiteX8" fmla="*/ 256745 w 600777"/>
                <a:gd name="connsiteY8" fmla="*/ 325293 h 379614"/>
                <a:gd name="connsiteX9" fmla="*/ 265799 w 600777"/>
                <a:gd name="connsiteY9" fmla="*/ 289079 h 379614"/>
                <a:gd name="connsiteX10" fmla="*/ 311066 w 600777"/>
                <a:gd name="connsiteY10" fmla="*/ 252865 h 379614"/>
                <a:gd name="connsiteX11" fmla="*/ 338226 w 600777"/>
                <a:gd name="connsiteY11" fmla="*/ 261919 h 379614"/>
                <a:gd name="connsiteX12" fmla="*/ 374440 w 600777"/>
                <a:gd name="connsiteY12" fmla="*/ 316239 h 379614"/>
                <a:gd name="connsiteX13" fmla="*/ 410654 w 600777"/>
                <a:gd name="connsiteY13" fmla="*/ 379614 h 379614"/>
                <a:gd name="connsiteX14" fmla="*/ 419707 w 600777"/>
                <a:gd name="connsiteY14" fmla="*/ 352453 h 379614"/>
                <a:gd name="connsiteX15" fmla="*/ 437814 w 600777"/>
                <a:gd name="connsiteY15" fmla="*/ 325293 h 379614"/>
                <a:gd name="connsiteX16" fmla="*/ 474028 w 600777"/>
                <a:gd name="connsiteY16" fmla="*/ 261919 h 379614"/>
                <a:gd name="connsiteX17" fmla="*/ 501189 w 600777"/>
                <a:gd name="connsiteY17" fmla="*/ 270972 h 379614"/>
                <a:gd name="connsiteX18" fmla="*/ 510242 w 600777"/>
                <a:gd name="connsiteY18" fmla="*/ 298132 h 379614"/>
                <a:gd name="connsiteX19" fmla="*/ 537403 w 600777"/>
                <a:gd name="connsiteY19" fmla="*/ 316239 h 379614"/>
                <a:gd name="connsiteX20" fmla="*/ 600777 w 600777"/>
                <a:gd name="connsiteY20" fmla="*/ 334346 h 379614"/>
                <a:gd name="connsiteX0" fmla="*/ 0 w 600777"/>
                <a:gd name="connsiteY0" fmla="*/ 1391 h 379614"/>
                <a:gd name="connsiteX1" fmla="*/ 82214 w 600777"/>
                <a:gd name="connsiteY1" fmla="*/ 136922 h 379614"/>
                <a:gd name="connsiteX2" fmla="*/ 105728 w 600777"/>
                <a:gd name="connsiteY2" fmla="*/ 233954 h 379614"/>
                <a:gd name="connsiteX3" fmla="*/ 111890 w 600777"/>
                <a:gd name="connsiteY3" fmla="*/ 216651 h 379614"/>
                <a:gd name="connsiteX4" fmla="*/ 166210 w 600777"/>
                <a:gd name="connsiteY4" fmla="*/ 243812 h 379614"/>
                <a:gd name="connsiteX5" fmla="*/ 184317 w 600777"/>
                <a:gd name="connsiteY5" fmla="*/ 298132 h 379614"/>
                <a:gd name="connsiteX6" fmla="*/ 193371 w 600777"/>
                <a:gd name="connsiteY6" fmla="*/ 325293 h 379614"/>
                <a:gd name="connsiteX7" fmla="*/ 220531 w 600777"/>
                <a:gd name="connsiteY7" fmla="*/ 334346 h 379614"/>
                <a:gd name="connsiteX8" fmla="*/ 256745 w 600777"/>
                <a:gd name="connsiteY8" fmla="*/ 325293 h 379614"/>
                <a:gd name="connsiteX9" fmla="*/ 265799 w 600777"/>
                <a:gd name="connsiteY9" fmla="*/ 289079 h 379614"/>
                <a:gd name="connsiteX10" fmla="*/ 311066 w 600777"/>
                <a:gd name="connsiteY10" fmla="*/ 252865 h 379614"/>
                <a:gd name="connsiteX11" fmla="*/ 338226 w 600777"/>
                <a:gd name="connsiteY11" fmla="*/ 261919 h 379614"/>
                <a:gd name="connsiteX12" fmla="*/ 374440 w 600777"/>
                <a:gd name="connsiteY12" fmla="*/ 316239 h 379614"/>
                <a:gd name="connsiteX13" fmla="*/ 410654 w 600777"/>
                <a:gd name="connsiteY13" fmla="*/ 379614 h 379614"/>
                <a:gd name="connsiteX14" fmla="*/ 419707 w 600777"/>
                <a:gd name="connsiteY14" fmla="*/ 352453 h 379614"/>
                <a:gd name="connsiteX15" fmla="*/ 437814 w 600777"/>
                <a:gd name="connsiteY15" fmla="*/ 325293 h 379614"/>
                <a:gd name="connsiteX16" fmla="*/ 474028 w 600777"/>
                <a:gd name="connsiteY16" fmla="*/ 261919 h 379614"/>
                <a:gd name="connsiteX17" fmla="*/ 501189 w 600777"/>
                <a:gd name="connsiteY17" fmla="*/ 270972 h 379614"/>
                <a:gd name="connsiteX18" fmla="*/ 510242 w 600777"/>
                <a:gd name="connsiteY18" fmla="*/ 298132 h 379614"/>
                <a:gd name="connsiteX19" fmla="*/ 537403 w 600777"/>
                <a:gd name="connsiteY19" fmla="*/ 316239 h 379614"/>
                <a:gd name="connsiteX20" fmla="*/ 600777 w 600777"/>
                <a:gd name="connsiteY20" fmla="*/ 334346 h 3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0777" h="379614">
                  <a:moveTo>
                    <a:pt x="0" y="1391"/>
                  </a:moveTo>
                  <a:cubicBezTo>
                    <a:pt x="6036" y="-13698"/>
                    <a:pt x="64593" y="98162"/>
                    <a:pt x="82214" y="136922"/>
                  </a:cubicBezTo>
                  <a:cubicBezTo>
                    <a:pt x="99835" y="175682"/>
                    <a:pt x="100782" y="220666"/>
                    <a:pt x="105728" y="233954"/>
                  </a:cubicBezTo>
                  <a:cubicBezTo>
                    <a:pt x="110674" y="247242"/>
                    <a:pt x="102836" y="222687"/>
                    <a:pt x="111890" y="216651"/>
                  </a:cubicBezTo>
                  <a:cubicBezTo>
                    <a:pt x="126689" y="221584"/>
                    <a:pt x="156973" y="229033"/>
                    <a:pt x="166210" y="243812"/>
                  </a:cubicBezTo>
                  <a:cubicBezTo>
                    <a:pt x="176326" y="259997"/>
                    <a:pt x="178281" y="280025"/>
                    <a:pt x="184317" y="298132"/>
                  </a:cubicBezTo>
                  <a:cubicBezTo>
                    <a:pt x="187335" y="307186"/>
                    <a:pt x="184317" y="322275"/>
                    <a:pt x="193371" y="325293"/>
                  </a:cubicBezTo>
                  <a:lnTo>
                    <a:pt x="220531" y="334346"/>
                  </a:lnTo>
                  <a:cubicBezTo>
                    <a:pt x="232602" y="331328"/>
                    <a:pt x="247947" y="334091"/>
                    <a:pt x="256745" y="325293"/>
                  </a:cubicBezTo>
                  <a:cubicBezTo>
                    <a:pt x="265544" y="316495"/>
                    <a:pt x="260898" y="300516"/>
                    <a:pt x="265799" y="289079"/>
                  </a:cubicBezTo>
                  <a:cubicBezTo>
                    <a:pt x="279449" y="257228"/>
                    <a:pt x="282134" y="262509"/>
                    <a:pt x="311066" y="252865"/>
                  </a:cubicBezTo>
                  <a:cubicBezTo>
                    <a:pt x="320119" y="255883"/>
                    <a:pt x="331478" y="255171"/>
                    <a:pt x="338226" y="261919"/>
                  </a:cubicBezTo>
                  <a:cubicBezTo>
                    <a:pt x="353614" y="277307"/>
                    <a:pt x="374440" y="316239"/>
                    <a:pt x="374440" y="316239"/>
                  </a:cubicBezTo>
                  <a:cubicBezTo>
                    <a:pt x="377862" y="329928"/>
                    <a:pt x="383686" y="379614"/>
                    <a:pt x="410654" y="379614"/>
                  </a:cubicBezTo>
                  <a:cubicBezTo>
                    <a:pt x="420197" y="379614"/>
                    <a:pt x="415439" y="360989"/>
                    <a:pt x="419707" y="352453"/>
                  </a:cubicBezTo>
                  <a:cubicBezTo>
                    <a:pt x="424573" y="342721"/>
                    <a:pt x="431778" y="334346"/>
                    <a:pt x="437814" y="325293"/>
                  </a:cubicBezTo>
                  <a:cubicBezTo>
                    <a:pt x="443155" y="298590"/>
                    <a:pt x="438199" y="267891"/>
                    <a:pt x="474028" y="261919"/>
                  </a:cubicBezTo>
                  <a:cubicBezTo>
                    <a:pt x="483441" y="260350"/>
                    <a:pt x="492135" y="267954"/>
                    <a:pt x="501189" y="270972"/>
                  </a:cubicBezTo>
                  <a:cubicBezTo>
                    <a:pt x="504207" y="280025"/>
                    <a:pt x="504280" y="290680"/>
                    <a:pt x="510242" y="298132"/>
                  </a:cubicBezTo>
                  <a:cubicBezTo>
                    <a:pt x="517039" y="306629"/>
                    <a:pt x="527460" y="311820"/>
                    <a:pt x="537403" y="316239"/>
                  </a:cubicBezTo>
                  <a:cubicBezTo>
                    <a:pt x="580291" y="335300"/>
                    <a:pt x="574897" y="334346"/>
                    <a:pt x="600777" y="334346"/>
                  </a:cubicBezTo>
                </a:path>
              </a:pathLst>
            </a:custGeom>
            <a:noFill/>
            <a:ln w="28575">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 name="Přímá spojnice se šipkou 10"/>
            <p:cNvCxnSpPr>
              <a:stCxn id="10" idx="0"/>
            </p:cNvCxnSpPr>
            <p:nvPr/>
          </p:nvCxnSpPr>
          <p:spPr>
            <a:xfrm>
              <a:off x="2634463" y="3687081"/>
              <a:ext cx="745680" cy="386578"/>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a:stCxn id="10" idx="0"/>
            </p:cNvCxnSpPr>
            <p:nvPr/>
          </p:nvCxnSpPr>
          <p:spPr>
            <a:xfrm flipH="1">
              <a:off x="2591695" y="3687081"/>
              <a:ext cx="42768" cy="216358"/>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7" name="Volný tvar 16"/>
            <p:cNvSpPr/>
            <p:nvPr/>
          </p:nvSpPr>
          <p:spPr>
            <a:xfrm>
              <a:off x="5536154" y="3903440"/>
              <a:ext cx="411973" cy="170219"/>
            </a:xfrm>
            <a:custGeom>
              <a:avLst/>
              <a:gdLst>
                <a:gd name="connsiteX0" fmla="*/ 0 w 543208"/>
                <a:gd name="connsiteY0" fmla="*/ 99588 h 162963"/>
                <a:gd name="connsiteX1" fmla="*/ 18107 w 543208"/>
                <a:gd name="connsiteY1" fmla="*/ 54321 h 162963"/>
                <a:gd name="connsiteX2" fmla="*/ 27160 w 543208"/>
                <a:gd name="connsiteY2" fmla="*/ 18107 h 162963"/>
                <a:gd name="connsiteX3" fmla="*/ 54321 w 543208"/>
                <a:gd name="connsiteY3" fmla="*/ 0 h 162963"/>
                <a:gd name="connsiteX4" fmla="*/ 108641 w 543208"/>
                <a:gd name="connsiteY4" fmla="*/ 27161 h 162963"/>
                <a:gd name="connsiteX5" fmla="*/ 126748 w 543208"/>
                <a:gd name="connsiteY5" fmla="*/ 81481 h 162963"/>
                <a:gd name="connsiteX6" fmla="*/ 135802 w 543208"/>
                <a:gd name="connsiteY6" fmla="*/ 108642 h 162963"/>
                <a:gd name="connsiteX7" fmla="*/ 162962 w 543208"/>
                <a:gd name="connsiteY7" fmla="*/ 117695 h 162963"/>
                <a:gd name="connsiteX8" fmla="*/ 199176 w 543208"/>
                <a:gd name="connsiteY8" fmla="*/ 108642 h 162963"/>
                <a:gd name="connsiteX9" fmla="*/ 208230 w 543208"/>
                <a:gd name="connsiteY9" fmla="*/ 72428 h 162963"/>
                <a:gd name="connsiteX10" fmla="*/ 253497 w 543208"/>
                <a:gd name="connsiteY10" fmla="*/ 36214 h 162963"/>
                <a:gd name="connsiteX11" fmla="*/ 280657 w 543208"/>
                <a:gd name="connsiteY11" fmla="*/ 45268 h 162963"/>
                <a:gd name="connsiteX12" fmla="*/ 316871 w 543208"/>
                <a:gd name="connsiteY12" fmla="*/ 99588 h 162963"/>
                <a:gd name="connsiteX13" fmla="*/ 353085 w 543208"/>
                <a:gd name="connsiteY13" fmla="*/ 162963 h 162963"/>
                <a:gd name="connsiteX14" fmla="*/ 362138 w 543208"/>
                <a:gd name="connsiteY14" fmla="*/ 135802 h 162963"/>
                <a:gd name="connsiteX15" fmla="*/ 380245 w 543208"/>
                <a:gd name="connsiteY15" fmla="*/ 108642 h 162963"/>
                <a:gd name="connsiteX16" fmla="*/ 416459 w 543208"/>
                <a:gd name="connsiteY16" fmla="*/ 45268 h 162963"/>
                <a:gd name="connsiteX17" fmla="*/ 443620 w 543208"/>
                <a:gd name="connsiteY17" fmla="*/ 54321 h 162963"/>
                <a:gd name="connsiteX18" fmla="*/ 452673 w 543208"/>
                <a:gd name="connsiteY18" fmla="*/ 81481 h 162963"/>
                <a:gd name="connsiteX19" fmla="*/ 479834 w 543208"/>
                <a:gd name="connsiteY19" fmla="*/ 99588 h 162963"/>
                <a:gd name="connsiteX20" fmla="*/ 543208 w 543208"/>
                <a:gd name="connsiteY20" fmla="*/ 117695 h 162963"/>
                <a:gd name="connsiteX0" fmla="*/ 0 w 606582"/>
                <a:gd name="connsiteY0" fmla="*/ 1317 h 227654"/>
                <a:gd name="connsiteX1" fmla="*/ 81481 w 606582"/>
                <a:gd name="connsiteY1" fmla="*/ 119012 h 227654"/>
                <a:gd name="connsiteX2" fmla="*/ 90534 w 606582"/>
                <a:gd name="connsiteY2" fmla="*/ 82798 h 227654"/>
                <a:gd name="connsiteX3" fmla="*/ 117695 w 606582"/>
                <a:gd name="connsiteY3" fmla="*/ 64691 h 227654"/>
                <a:gd name="connsiteX4" fmla="*/ 172015 w 606582"/>
                <a:gd name="connsiteY4" fmla="*/ 91852 h 227654"/>
                <a:gd name="connsiteX5" fmla="*/ 190122 w 606582"/>
                <a:gd name="connsiteY5" fmla="*/ 146172 h 227654"/>
                <a:gd name="connsiteX6" fmla="*/ 199176 w 606582"/>
                <a:gd name="connsiteY6" fmla="*/ 173333 h 227654"/>
                <a:gd name="connsiteX7" fmla="*/ 226336 w 606582"/>
                <a:gd name="connsiteY7" fmla="*/ 182386 h 227654"/>
                <a:gd name="connsiteX8" fmla="*/ 262550 w 606582"/>
                <a:gd name="connsiteY8" fmla="*/ 173333 h 227654"/>
                <a:gd name="connsiteX9" fmla="*/ 271604 w 606582"/>
                <a:gd name="connsiteY9" fmla="*/ 137119 h 227654"/>
                <a:gd name="connsiteX10" fmla="*/ 316871 w 606582"/>
                <a:gd name="connsiteY10" fmla="*/ 100905 h 227654"/>
                <a:gd name="connsiteX11" fmla="*/ 344031 w 606582"/>
                <a:gd name="connsiteY11" fmla="*/ 109959 h 227654"/>
                <a:gd name="connsiteX12" fmla="*/ 380245 w 606582"/>
                <a:gd name="connsiteY12" fmla="*/ 164279 h 227654"/>
                <a:gd name="connsiteX13" fmla="*/ 416459 w 606582"/>
                <a:gd name="connsiteY13" fmla="*/ 227654 h 227654"/>
                <a:gd name="connsiteX14" fmla="*/ 425512 w 606582"/>
                <a:gd name="connsiteY14" fmla="*/ 200493 h 227654"/>
                <a:gd name="connsiteX15" fmla="*/ 443619 w 606582"/>
                <a:gd name="connsiteY15" fmla="*/ 173333 h 227654"/>
                <a:gd name="connsiteX16" fmla="*/ 479833 w 606582"/>
                <a:gd name="connsiteY16" fmla="*/ 109959 h 227654"/>
                <a:gd name="connsiteX17" fmla="*/ 506994 w 606582"/>
                <a:gd name="connsiteY17" fmla="*/ 119012 h 227654"/>
                <a:gd name="connsiteX18" fmla="*/ 516047 w 606582"/>
                <a:gd name="connsiteY18" fmla="*/ 146172 h 227654"/>
                <a:gd name="connsiteX19" fmla="*/ 543208 w 606582"/>
                <a:gd name="connsiteY19" fmla="*/ 164279 h 227654"/>
                <a:gd name="connsiteX20" fmla="*/ 606582 w 606582"/>
                <a:gd name="connsiteY20" fmla="*/ 182386 h 227654"/>
                <a:gd name="connsiteX0" fmla="*/ 0 w 606582"/>
                <a:gd name="connsiteY0" fmla="*/ 7387 h 233724"/>
                <a:gd name="connsiteX1" fmla="*/ 63374 w 606582"/>
                <a:gd name="connsiteY1" fmla="*/ 16440 h 233724"/>
                <a:gd name="connsiteX2" fmla="*/ 90534 w 606582"/>
                <a:gd name="connsiteY2" fmla="*/ 88868 h 233724"/>
                <a:gd name="connsiteX3" fmla="*/ 117695 w 606582"/>
                <a:gd name="connsiteY3" fmla="*/ 70761 h 233724"/>
                <a:gd name="connsiteX4" fmla="*/ 172015 w 606582"/>
                <a:gd name="connsiteY4" fmla="*/ 97922 h 233724"/>
                <a:gd name="connsiteX5" fmla="*/ 190122 w 606582"/>
                <a:gd name="connsiteY5" fmla="*/ 152242 h 233724"/>
                <a:gd name="connsiteX6" fmla="*/ 199176 w 606582"/>
                <a:gd name="connsiteY6" fmla="*/ 179403 h 233724"/>
                <a:gd name="connsiteX7" fmla="*/ 226336 w 606582"/>
                <a:gd name="connsiteY7" fmla="*/ 188456 h 233724"/>
                <a:gd name="connsiteX8" fmla="*/ 262550 w 606582"/>
                <a:gd name="connsiteY8" fmla="*/ 179403 h 233724"/>
                <a:gd name="connsiteX9" fmla="*/ 271604 w 606582"/>
                <a:gd name="connsiteY9" fmla="*/ 143189 h 233724"/>
                <a:gd name="connsiteX10" fmla="*/ 316871 w 606582"/>
                <a:gd name="connsiteY10" fmla="*/ 106975 h 233724"/>
                <a:gd name="connsiteX11" fmla="*/ 344031 w 606582"/>
                <a:gd name="connsiteY11" fmla="*/ 116029 h 233724"/>
                <a:gd name="connsiteX12" fmla="*/ 380245 w 606582"/>
                <a:gd name="connsiteY12" fmla="*/ 170349 h 233724"/>
                <a:gd name="connsiteX13" fmla="*/ 416459 w 606582"/>
                <a:gd name="connsiteY13" fmla="*/ 233724 h 233724"/>
                <a:gd name="connsiteX14" fmla="*/ 425512 w 606582"/>
                <a:gd name="connsiteY14" fmla="*/ 206563 h 233724"/>
                <a:gd name="connsiteX15" fmla="*/ 443619 w 606582"/>
                <a:gd name="connsiteY15" fmla="*/ 179403 h 233724"/>
                <a:gd name="connsiteX16" fmla="*/ 479833 w 606582"/>
                <a:gd name="connsiteY16" fmla="*/ 116029 h 233724"/>
                <a:gd name="connsiteX17" fmla="*/ 506994 w 606582"/>
                <a:gd name="connsiteY17" fmla="*/ 125082 h 233724"/>
                <a:gd name="connsiteX18" fmla="*/ 516047 w 606582"/>
                <a:gd name="connsiteY18" fmla="*/ 152242 h 233724"/>
                <a:gd name="connsiteX19" fmla="*/ 543208 w 606582"/>
                <a:gd name="connsiteY19" fmla="*/ 170349 h 233724"/>
                <a:gd name="connsiteX20" fmla="*/ 606582 w 606582"/>
                <a:gd name="connsiteY20" fmla="*/ 188456 h 233724"/>
                <a:gd name="connsiteX0" fmla="*/ 0 w 600777"/>
                <a:gd name="connsiteY0" fmla="*/ 1153 h 379376"/>
                <a:gd name="connsiteX1" fmla="*/ 57569 w 600777"/>
                <a:gd name="connsiteY1" fmla="*/ 162092 h 379376"/>
                <a:gd name="connsiteX2" fmla="*/ 84729 w 600777"/>
                <a:gd name="connsiteY2" fmla="*/ 234520 h 379376"/>
                <a:gd name="connsiteX3" fmla="*/ 111890 w 600777"/>
                <a:gd name="connsiteY3" fmla="*/ 216413 h 379376"/>
                <a:gd name="connsiteX4" fmla="*/ 166210 w 600777"/>
                <a:gd name="connsiteY4" fmla="*/ 243574 h 379376"/>
                <a:gd name="connsiteX5" fmla="*/ 184317 w 600777"/>
                <a:gd name="connsiteY5" fmla="*/ 297894 h 379376"/>
                <a:gd name="connsiteX6" fmla="*/ 193371 w 600777"/>
                <a:gd name="connsiteY6" fmla="*/ 325055 h 379376"/>
                <a:gd name="connsiteX7" fmla="*/ 220531 w 600777"/>
                <a:gd name="connsiteY7" fmla="*/ 334108 h 379376"/>
                <a:gd name="connsiteX8" fmla="*/ 256745 w 600777"/>
                <a:gd name="connsiteY8" fmla="*/ 325055 h 379376"/>
                <a:gd name="connsiteX9" fmla="*/ 265799 w 600777"/>
                <a:gd name="connsiteY9" fmla="*/ 288841 h 379376"/>
                <a:gd name="connsiteX10" fmla="*/ 311066 w 600777"/>
                <a:gd name="connsiteY10" fmla="*/ 252627 h 379376"/>
                <a:gd name="connsiteX11" fmla="*/ 338226 w 600777"/>
                <a:gd name="connsiteY11" fmla="*/ 261681 h 379376"/>
                <a:gd name="connsiteX12" fmla="*/ 374440 w 600777"/>
                <a:gd name="connsiteY12" fmla="*/ 316001 h 379376"/>
                <a:gd name="connsiteX13" fmla="*/ 410654 w 600777"/>
                <a:gd name="connsiteY13" fmla="*/ 379376 h 379376"/>
                <a:gd name="connsiteX14" fmla="*/ 419707 w 600777"/>
                <a:gd name="connsiteY14" fmla="*/ 352215 h 379376"/>
                <a:gd name="connsiteX15" fmla="*/ 437814 w 600777"/>
                <a:gd name="connsiteY15" fmla="*/ 325055 h 379376"/>
                <a:gd name="connsiteX16" fmla="*/ 474028 w 600777"/>
                <a:gd name="connsiteY16" fmla="*/ 261681 h 379376"/>
                <a:gd name="connsiteX17" fmla="*/ 501189 w 600777"/>
                <a:gd name="connsiteY17" fmla="*/ 270734 h 379376"/>
                <a:gd name="connsiteX18" fmla="*/ 510242 w 600777"/>
                <a:gd name="connsiteY18" fmla="*/ 297894 h 379376"/>
                <a:gd name="connsiteX19" fmla="*/ 537403 w 600777"/>
                <a:gd name="connsiteY19" fmla="*/ 316001 h 379376"/>
                <a:gd name="connsiteX20" fmla="*/ 600777 w 600777"/>
                <a:gd name="connsiteY20" fmla="*/ 334108 h 379376"/>
                <a:gd name="connsiteX0" fmla="*/ 0 w 600777"/>
                <a:gd name="connsiteY0" fmla="*/ 1391 h 379614"/>
                <a:gd name="connsiteX1" fmla="*/ 82214 w 600777"/>
                <a:gd name="connsiteY1" fmla="*/ 136922 h 379614"/>
                <a:gd name="connsiteX2" fmla="*/ 84729 w 600777"/>
                <a:gd name="connsiteY2" fmla="*/ 234758 h 379614"/>
                <a:gd name="connsiteX3" fmla="*/ 111890 w 600777"/>
                <a:gd name="connsiteY3" fmla="*/ 216651 h 379614"/>
                <a:gd name="connsiteX4" fmla="*/ 166210 w 600777"/>
                <a:gd name="connsiteY4" fmla="*/ 243812 h 379614"/>
                <a:gd name="connsiteX5" fmla="*/ 184317 w 600777"/>
                <a:gd name="connsiteY5" fmla="*/ 298132 h 379614"/>
                <a:gd name="connsiteX6" fmla="*/ 193371 w 600777"/>
                <a:gd name="connsiteY6" fmla="*/ 325293 h 379614"/>
                <a:gd name="connsiteX7" fmla="*/ 220531 w 600777"/>
                <a:gd name="connsiteY7" fmla="*/ 334346 h 379614"/>
                <a:gd name="connsiteX8" fmla="*/ 256745 w 600777"/>
                <a:gd name="connsiteY8" fmla="*/ 325293 h 379614"/>
                <a:gd name="connsiteX9" fmla="*/ 265799 w 600777"/>
                <a:gd name="connsiteY9" fmla="*/ 289079 h 379614"/>
                <a:gd name="connsiteX10" fmla="*/ 311066 w 600777"/>
                <a:gd name="connsiteY10" fmla="*/ 252865 h 379614"/>
                <a:gd name="connsiteX11" fmla="*/ 338226 w 600777"/>
                <a:gd name="connsiteY11" fmla="*/ 261919 h 379614"/>
                <a:gd name="connsiteX12" fmla="*/ 374440 w 600777"/>
                <a:gd name="connsiteY12" fmla="*/ 316239 h 379614"/>
                <a:gd name="connsiteX13" fmla="*/ 410654 w 600777"/>
                <a:gd name="connsiteY13" fmla="*/ 379614 h 379614"/>
                <a:gd name="connsiteX14" fmla="*/ 419707 w 600777"/>
                <a:gd name="connsiteY14" fmla="*/ 352453 h 379614"/>
                <a:gd name="connsiteX15" fmla="*/ 437814 w 600777"/>
                <a:gd name="connsiteY15" fmla="*/ 325293 h 379614"/>
                <a:gd name="connsiteX16" fmla="*/ 474028 w 600777"/>
                <a:gd name="connsiteY16" fmla="*/ 261919 h 379614"/>
                <a:gd name="connsiteX17" fmla="*/ 501189 w 600777"/>
                <a:gd name="connsiteY17" fmla="*/ 270972 h 379614"/>
                <a:gd name="connsiteX18" fmla="*/ 510242 w 600777"/>
                <a:gd name="connsiteY18" fmla="*/ 298132 h 379614"/>
                <a:gd name="connsiteX19" fmla="*/ 537403 w 600777"/>
                <a:gd name="connsiteY19" fmla="*/ 316239 h 379614"/>
                <a:gd name="connsiteX20" fmla="*/ 600777 w 600777"/>
                <a:gd name="connsiteY20" fmla="*/ 334346 h 379614"/>
                <a:gd name="connsiteX0" fmla="*/ 0 w 600777"/>
                <a:gd name="connsiteY0" fmla="*/ 1391 h 379614"/>
                <a:gd name="connsiteX1" fmla="*/ 82214 w 600777"/>
                <a:gd name="connsiteY1" fmla="*/ 136922 h 379614"/>
                <a:gd name="connsiteX2" fmla="*/ 105728 w 600777"/>
                <a:gd name="connsiteY2" fmla="*/ 233954 h 379614"/>
                <a:gd name="connsiteX3" fmla="*/ 111890 w 600777"/>
                <a:gd name="connsiteY3" fmla="*/ 216651 h 379614"/>
                <a:gd name="connsiteX4" fmla="*/ 166210 w 600777"/>
                <a:gd name="connsiteY4" fmla="*/ 243812 h 379614"/>
                <a:gd name="connsiteX5" fmla="*/ 184317 w 600777"/>
                <a:gd name="connsiteY5" fmla="*/ 298132 h 379614"/>
                <a:gd name="connsiteX6" fmla="*/ 193371 w 600777"/>
                <a:gd name="connsiteY6" fmla="*/ 325293 h 379614"/>
                <a:gd name="connsiteX7" fmla="*/ 220531 w 600777"/>
                <a:gd name="connsiteY7" fmla="*/ 334346 h 379614"/>
                <a:gd name="connsiteX8" fmla="*/ 256745 w 600777"/>
                <a:gd name="connsiteY8" fmla="*/ 325293 h 379614"/>
                <a:gd name="connsiteX9" fmla="*/ 265799 w 600777"/>
                <a:gd name="connsiteY9" fmla="*/ 289079 h 379614"/>
                <a:gd name="connsiteX10" fmla="*/ 311066 w 600777"/>
                <a:gd name="connsiteY10" fmla="*/ 252865 h 379614"/>
                <a:gd name="connsiteX11" fmla="*/ 338226 w 600777"/>
                <a:gd name="connsiteY11" fmla="*/ 261919 h 379614"/>
                <a:gd name="connsiteX12" fmla="*/ 374440 w 600777"/>
                <a:gd name="connsiteY12" fmla="*/ 316239 h 379614"/>
                <a:gd name="connsiteX13" fmla="*/ 410654 w 600777"/>
                <a:gd name="connsiteY13" fmla="*/ 379614 h 379614"/>
                <a:gd name="connsiteX14" fmla="*/ 419707 w 600777"/>
                <a:gd name="connsiteY14" fmla="*/ 352453 h 379614"/>
                <a:gd name="connsiteX15" fmla="*/ 437814 w 600777"/>
                <a:gd name="connsiteY15" fmla="*/ 325293 h 379614"/>
                <a:gd name="connsiteX16" fmla="*/ 474028 w 600777"/>
                <a:gd name="connsiteY16" fmla="*/ 261919 h 379614"/>
                <a:gd name="connsiteX17" fmla="*/ 501189 w 600777"/>
                <a:gd name="connsiteY17" fmla="*/ 270972 h 379614"/>
                <a:gd name="connsiteX18" fmla="*/ 510242 w 600777"/>
                <a:gd name="connsiteY18" fmla="*/ 298132 h 379614"/>
                <a:gd name="connsiteX19" fmla="*/ 537403 w 600777"/>
                <a:gd name="connsiteY19" fmla="*/ 316239 h 379614"/>
                <a:gd name="connsiteX20" fmla="*/ 600777 w 600777"/>
                <a:gd name="connsiteY20" fmla="*/ 334346 h 379614"/>
                <a:gd name="connsiteX0" fmla="*/ 0 w 641046"/>
                <a:gd name="connsiteY0" fmla="*/ 6153 h 268207"/>
                <a:gd name="connsiteX1" fmla="*/ 122483 w 641046"/>
                <a:gd name="connsiteY1" fmla="*/ 25515 h 268207"/>
                <a:gd name="connsiteX2" fmla="*/ 145997 w 641046"/>
                <a:gd name="connsiteY2" fmla="*/ 122547 h 268207"/>
                <a:gd name="connsiteX3" fmla="*/ 152159 w 641046"/>
                <a:gd name="connsiteY3" fmla="*/ 105244 h 268207"/>
                <a:gd name="connsiteX4" fmla="*/ 206479 w 641046"/>
                <a:gd name="connsiteY4" fmla="*/ 132405 h 268207"/>
                <a:gd name="connsiteX5" fmla="*/ 224586 w 641046"/>
                <a:gd name="connsiteY5" fmla="*/ 186725 h 268207"/>
                <a:gd name="connsiteX6" fmla="*/ 233640 w 641046"/>
                <a:gd name="connsiteY6" fmla="*/ 213886 h 268207"/>
                <a:gd name="connsiteX7" fmla="*/ 260800 w 641046"/>
                <a:gd name="connsiteY7" fmla="*/ 222939 h 268207"/>
                <a:gd name="connsiteX8" fmla="*/ 297014 w 641046"/>
                <a:gd name="connsiteY8" fmla="*/ 213886 h 268207"/>
                <a:gd name="connsiteX9" fmla="*/ 306068 w 641046"/>
                <a:gd name="connsiteY9" fmla="*/ 177672 h 268207"/>
                <a:gd name="connsiteX10" fmla="*/ 351335 w 641046"/>
                <a:gd name="connsiteY10" fmla="*/ 141458 h 268207"/>
                <a:gd name="connsiteX11" fmla="*/ 378495 w 641046"/>
                <a:gd name="connsiteY11" fmla="*/ 150512 h 268207"/>
                <a:gd name="connsiteX12" fmla="*/ 414709 w 641046"/>
                <a:gd name="connsiteY12" fmla="*/ 204832 h 268207"/>
                <a:gd name="connsiteX13" fmla="*/ 450923 w 641046"/>
                <a:gd name="connsiteY13" fmla="*/ 268207 h 268207"/>
                <a:gd name="connsiteX14" fmla="*/ 459976 w 641046"/>
                <a:gd name="connsiteY14" fmla="*/ 241046 h 268207"/>
                <a:gd name="connsiteX15" fmla="*/ 478083 w 641046"/>
                <a:gd name="connsiteY15" fmla="*/ 213886 h 268207"/>
                <a:gd name="connsiteX16" fmla="*/ 514297 w 641046"/>
                <a:gd name="connsiteY16" fmla="*/ 150512 h 268207"/>
                <a:gd name="connsiteX17" fmla="*/ 541458 w 641046"/>
                <a:gd name="connsiteY17" fmla="*/ 159565 h 268207"/>
                <a:gd name="connsiteX18" fmla="*/ 550511 w 641046"/>
                <a:gd name="connsiteY18" fmla="*/ 186725 h 268207"/>
                <a:gd name="connsiteX19" fmla="*/ 577672 w 641046"/>
                <a:gd name="connsiteY19" fmla="*/ 204832 h 268207"/>
                <a:gd name="connsiteX20" fmla="*/ 641046 w 641046"/>
                <a:gd name="connsiteY20" fmla="*/ 222939 h 268207"/>
                <a:gd name="connsiteX0" fmla="*/ 0 w 641046"/>
                <a:gd name="connsiteY0" fmla="*/ 642 h 263156"/>
                <a:gd name="connsiteX1" fmla="*/ 95637 w 641046"/>
                <a:gd name="connsiteY1" fmla="*/ 261279 h 263156"/>
                <a:gd name="connsiteX2" fmla="*/ 145997 w 641046"/>
                <a:gd name="connsiteY2" fmla="*/ 117036 h 263156"/>
                <a:gd name="connsiteX3" fmla="*/ 152159 w 641046"/>
                <a:gd name="connsiteY3" fmla="*/ 99733 h 263156"/>
                <a:gd name="connsiteX4" fmla="*/ 206479 w 641046"/>
                <a:gd name="connsiteY4" fmla="*/ 126894 h 263156"/>
                <a:gd name="connsiteX5" fmla="*/ 224586 w 641046"/>
                <a:gd name="connsiteY5" fmla="*/ 181214 h 263156"/>
                <a:gd name="connsiteX6" fmla="*/ 233640 w 641046"/>
                <a:gd name="connsiteY6" fmla="*/ 208375 h 263156"/>
                <a:gd name="connsiteX7" fmla="*/ 260800 w 641046"/>
                <a:gd name="connsiteY7" fmla="*/ 217428 h 263156"/>
                <a:gd name="connsiteX8" fmla="*/ 297014 w 641046"/>
                <a:gd name="connsiteY8" fmla="*/ 208375 h 263156"/>
                <a:gd name="connsiteX9" fmla="*/ 306068 w 641046"/>
                <a:gd name="connsiteY9" fmla="*/ 172161 h 263156"/>
                <a:gd name="connsiteX10" fmla="*/ 351335 w 641046"/>
                <a:gd name="connsiteY10" fmla="*/ 135947 h 263156"/>
                <a:gd name="connsiteX11" fmla="*/ 378495 w 641046"/>
                <a:gd name="connsiteY11" fmla="*/ 145001 h 263156"/>
                <a:gd name="connsiteX12" fmla="*/ 414709 w 641046"/>
                <a:gd name="connsiteY12" fmla="*/ 199321 h 263156"/>
                <a:gd name="connsiteX13" fmla="*/ 450923 w 641046"/>
                <a:gd name="connsiteY13" fmla="*/ 262696 h 263156"/>
                <a:gd name="connsiteX14" fmla="*/ 459976 w 641046"/>
                <a:gd name="connsiteY14" fmla="*/ 235535 h 263156"/>
                <a:gd name="connsiteX15" fmla="*/ 478083 w 641046"/>
                <a:gd name="connsiteY15" fmla="*/ 208375 h 263156"/>
                <a:gd name="connsiteX16" fmla="*/ 514297 w 641046"/>
                <a:gd name="connsiteY16" fmla="*/ 145001 h 263156"/>
                <a:gd name="connsiteX17" fmla="*/ 541458 w 641046"/>
                <a:gd name="connsiteY17" fmla="*/ 154054 h 263156"/>
                <a:gd name="connsiteX18" fmla="*/ 550511 w 641046"/>
                <a:gd name="connsiteY18" fmla="*/ 181214 h 263156"/>
                <a:gd name="connsiteX19" fmla="*/ 577672 w 641046"/>
                <a:gd name="connsiteY19" fmla="*/ 199321 h 263156"/>
                <a:gd name="connsiteX20" fmla="*/ 641046 w 641046"/>
                <a:gd name="connsiteY20" fmla="*/ 217428 h 263156"/>
                <a:gd name="connsiteX0" fmla="*/ 0 w 641046"/>
                <a:gd name="connsiteY0" fmla="*/ 3213 h 265267"/>
                <a:gd name="connsiteX1" fmla="*/ 223156 w 641046"/>
                <a:gd name="connsiteY1" fmla="*/ 49383 h 265267"/>
                <a:gd name="connsiteX2" fmla="*/ 145997 w 641046"/>
                <a:gd name="connsiteY2" fmla="*/ 119607 h 265267"/>
                <a:gd name="connsiteX3" fmla="*/ 152159 w 641046"/>
                <a:gd name="connsiteY3" fmla="*/ 102304 h 265267"/>
                <a:gd name="connsiteX4" fmla="*/ 206479 w 641046"/>
                <a:gd name="connsiteY4" fmla="*/ 129465 h 265267"/>
                <a:gd name="connsiteX5" fmla="*/ 224586 w 641046"/>
                <a:gd name="connsiteY5" fmla="*/ 183785 h 265267"/>
                <a:gd name="connsiteX6" fmla="*/ 233640 w 641046"/>
                <a:gd name="connsiteY6" fmla="*/ 210946 h 265267"/>
                <a:gd name="connsiteX7" fmla="*/ 260800 w 641046"/>
                <a:gd name="connsiteY7" fmla="*/ 219999 h 265267"/>
                <a:gd name="connsiteX8" fmla="*/ 297014 w 641046"/>
                <a:gd name="connsiteY8" fmla="*/ 210946 h 265267"/>
                <a:gd name="connsiteX9" fmla="*/ 306068 w 641046"/>
                <a:gd name="connsiteY9" fmla="*/ 174732 h 265267"/>
                <a:gd name="connsiteX10" fmla="*/ 351335 w 641046"/>
                <a:gd name="connsiteY10" fmla="*/ 138518 h 265267"/>
                <a:gd name="connsiteX11" fmla="*/ 378495 w 641046"/>
                <a:gd name="connsiteY11" fmla="*/ 147572 h 265267"/>
                <a:gd name="connsiteX12" fmla="*/ 414709 w 641046"/>
                <a:gd name="connsiteY12" fmla="*/ 201892 h 265267"/>
                <a:gd name="connsiteX13" fmla="*/ 450923 w 641046"/>
                <a:gd name="connsiteY13" fmla="*/ 265267 h 265267"/>
                <a:gd name="connsiteX14" fmla="*/ 459976 w 641046"/>
                <a:gd name="connsiteY14" fmla="*/ 238106 h 265267"/>
                <a:gd name="connsiteX15" fmla="*/ 478083 w 641046"/>
                <a:gd name="connsiteY15" fmla="*/ 210946 h 265267"/>
                <a:gd name="connsiteX16" fmla="*/ 514297 w 641046"/>
                <a:gd name="connsiteY16" fmla="*/ 147572 h 265267"/>
                <a:gd name="connsiteX17" fmla="*/ 541458 w 641046"/>
                <a:gd name="connsiteY17" fmla="*/ 156625 h 265267"/>
                <a:gd name="connsiteX18" fmla="*/ 550511 w 641046"/>
                <a:gd name="connsiteY18" fmla="*/ 183785 h 265267"/>
                <a:gd name="connsiteX19" fmla="*/ 577672 w 641046"/>
                <a:gd name="connsiteY19" fmla="*/ 201892 h 265267"/>
                <a:gd name="connsiteX20" fmla="*/ 641046 w 641046"/>
                <a:gd name="connsiteY20" fmla="*/ 219999 h 265267"/>
                <a:gd name="connsiteX0" fmla="*/ 0 w 641046"/>
                <a:gd name="connsiteY0" fmla="*/ 876 h 262930"/>
                <a:gd name="connsiteX1" fmla="*/ 115772 w 641046"/>
                <a:gd name="connsiteY1" fmla="*/ 190023 h 262930"/>
                <a:gd name="connsiteX2" fmla="*/ 145997 w 641046"/>
                <a:gd name="connsiteY2" fmla="*/ 117270 h 262930"/>
                <a:gd name="connsiteX3" fmla="*/ 152159 w 641046"/>
                <a:gd name="connsiteY3" fmla="*/ 99967 h 262930"/>
                <a:gd name="connsiteX4" fmla="*/ 206479 w 641046"/>
                <a:gd name="connsiteY4" fmla="*/ 127128 h 262930"/>
                <a:gd name="connsiteX5" fmla="*/ 224586 w 641046"/>
                <a:gd name="connsiteY5" fmla="*/ 181448 h 262930"/>
                <a:gd name="connsiteX6" fmla="*/ 233640 w 641046"/>
                <a:gd name="connsiteY6" fmla="*/ 208609 h 262930"/>
                <a:gd name="connsiteX7" fmla="*/ 260800 w 641046"/>
                <a:gd name="connsiteY7" fmla="*/ 217662 h 262930"/>
                <a:gd name="connsiteX8" fmla="*/ 297014 w 641046"/>
                <a:gd name="connsiteY8" fmla="*/ 208609 h 262930"/>
                <a:gd name="connsiteX9" fmla="*/ 306068 w 641046"/>
                <a:gd name="connsiteY9" fmla="*/ 172395 h 262930"/>
                <a:gd name="connsiteX10" fmla="*/ 351335 w 641046"/>
                <a:gd name="connsiteY10" fmla="*/ 136181 h 262930"/>
                <a:gd name="connsiteX11" fmla="*/ 378495 w 641046"/>
                <a:gd name="connsiteY11" fmla="*/ 145235 h 262930"/>
                <a:gd name="connsiteX12" fmla="*/ 414709 w 641046"/>
                <a:gd name="connsiteY12" fmla="*/ 199555 h 262930"/>
                <a:gd name="connsiteX13" fmla="*/ 450923 w 641046"/>
                <a:gd name="connsiteY13" fmla="*/ 262930 h 262930"/>
                <a:gd name="connsiteX14" fmla="*/ 459976 w 641046"/>
                <a:gd name="connsiteY14" fmla="*/ 235769 h 262930"/>
                <a:gd name="connsiteX15" fmla="*/ 478083 w 641046"/>
                <a:gd name="connsiteY15" fmla="*/ 208609 h 262930"/>
                <a:gd name="connsiteX16" fmla="*/ 514297 w 641046"/>
                <a:gd name="connsiteY16" fmla="*/ 145235 h 262930"/>
                <a:gd name="connsiteX17" fmla="*/ 541458 w 641046"/>
                <a:gd name="connsiteY17" fmla="*/ 154288 h 262930"/>
                <a:gd name="connsiteX18" fmla="*/ 550511 w 641046"/>
                <a:gd name="connsiteY18" fmla="*/ 181448 h 262930"/>
                <a:gd name="connsiteX19" fmla="*/ 577672 w 641046"/>
                <a:gd name="connsiteY19" fmla="*/ 199555 h 262930"/>
                <a:gd name="connsiteX20" fmla="*/ 641046 w 641046"/>
                <a:gd name="connsiteY20" fmla="*/ 217662 h 262930"/>
                <a:gd name="connsiteX0" fmla="*/ 0 w 641046"/>
                <a:gd name="connsiteY0" fmla="*/ 876 h 262930"/>
                <a:gd name="connsiteX1" fmla="*/ 115772 w 641046"/>
                <a:gd name="connsiteY1" fmla="*/ 190023 h 262930"/>
                <a:gd name="connsiteX2" fmla="*/ 145997 w 641046"/>
                <a:gd name="connsiteY2" fmla="*/ 117270 h 262930"/>
                <a:gd name="connsiteX3" fmla="*/ 205850 w 641046"/>
                <a:gd name="connsiteY3" fmla="*/ 10606 h 262930"/>
                <a:gd name="connsiteX4" fmla="*/ 206479 w 641046"/>
                <a:gd name="connsiteY4" fmla="*/ 127128 h 262930"/>
                <a:gd name="connsiteX5" fmla="*/ 224586 w 641046"/>
                <a:gd name="connsiteY5" fmla="*/ 181448 h 262930"/>
                <a:gd name="connsiteX6" fmla="*/ 233640 w 641046"/>
                <a:gd name="connsiteY6" fmla="*/ 208609 h 262930"/>
                <a:gd name="connsiteX7" fmla="*/ 260800 w 641046"/>
                <a:gd name="connsiteY7" fmla="*/ 217662 h 262930"/>
                <a:gd name="connsiteX8" fmla="*/ 297014 w 641046"/>
                <a:gd name="connsiteY8" fmla="*/ 208609 h 262930"/>
                <a:gd name="connsiteX9" fmla="*/ 306068 w 641046"/>
                <a:gd name="connsiteY9" fmla="*/ 172395 h 262930"/>
                <a:gd name="connsiteX10" fmla="*/ 351335 w 641046"/>
                <a:gd name="connsiteY10" fmla="*/ 136181 h 262930"/>
                <a:gd name="connsiteX11" fmla="*/ 378495 w 641046"/>
                <a:gd name="connsiteY11" fmla="*/ 145235 h 262930"/>
                <a:gd name="connsiteX12" fmla="*/ 414709 w 641046"/>
                <a:gd name="connsiteY12" fmla="*/ 199555 h 262930"/>
                <a:gd name="connsiteX13" fmla="*/ 450923 w 641046"/>
                <a:gd name="connsiteY13" fmla="*/ 262930 h 262930"/>
                <a:gd name="connsiteX14" fmla="*/ 459976 w 641046"/>
                <a:gd name="connsiteY14" fmla="*/ 235769 h 262930"/>
                <a:gd name="connsiteX15" fmla="*/ 478083 w 641046"/>
                <a:gd name="connsiteY15" fmla="*/ 208609 h 262930"/>
                <a:gd name="connsiteX16" fmla="*/ 514297 w 641046"/>
                <a:gd name="connsiteY16" fmla="*/ 145235 h 262930"/>
                <a:gd name="connsiteX17" fmla="*/ 541458 w 641046"/>
                <a:gd name="connsiteY17" fmla="*/ 154288 h 262930"/>
                <a:gd name="connsiteX18" fmla="*/ 550511 w 641046"/>
                <a:gd name="connsiteY18" fmla="*/ 181448 h 262930"/>
                <a:gd name="connsiteX19" fmla="*/ 577672 w 641046"/>
                <a:gd name="connsiteY19" fmla="*/ 199555 h 262930"/>
                <a:gd name="connsiteX20" fmla="*/ 641046 w 641046"/>
                <a:gd name="connsiteY20" fmla="*/ 217662 h 262930"/>
                <a:gd name="connsiteX0" fmla="*/ 0 w 641046"/>
                <a:gd name="connsiteY0" fmla="*/ 876 h 262930"/>
                <a:gd name="connsiteX1" fmla="*/ 115772 w 641046"/>
                <a:gd name="connsiteY1" fmla="*/ 190023 h 262930"/>
                <a:gd name="connsiteX2" fmla="*/ 145997 w 641046"/>
                <a:gd name="connsiteY2" fmla="*/ 117270 h 262930"/>
                <a:gd name="connsiteX3" fmla="*/ 205850 w 641046"/>
                <a:gd name="connsiteY3" fmla="*/ 10606 h 262930"/>
                <a:gd name="connsiteX4" fmla="*/ 233325 w 641046"/>
                <a:gd name="connsiteY4" fmla="*/ 127128 h 262930"/>
                <a:gd name="connsiteX5" fmla="*/ 224586 w 641046"/>
                <a:gd name="connsiteY5" fmla="*/ 181448 h 262930"/>
                <a:gd name="connsiteX6" fmla="*/ 233640 w 641046"/>
                <a:gd name="connsiteY6" fmla="*/ 208609 h 262930"/>
                <a:gd name="connsiteX7" fmla="*/ 260800 w 641046"/>
                <a:gd name="connsiteY7" fmla="*/ 217662 h 262930"/>
                <a:gd name="connsiteX8" fmla="*/ 297014 w 641046"/>
                <a:gd name="connsiteY8" fmla="*/ 208609 h 262930"/>
                <a:gd name="connsiteX9" fmla="*/ 306068 w 641046"/>
                <a:gd name="connsiteY9" fmla="*/ 172395 h 262930"/>
                <a:gd name="connsiteX10" fmla="*/ 351335 w 641046"/>
                <a:gd name="connsiteY10" fmla="*/ 136181 h 262930"/>
                <a:gd name="connsiteX11" fmla="*/ 378495 w 641046"/>
                <a:gd name="connsiteY11" fmla="*/ 145235 h 262930"/>
                <a:gd name="connsiteX12" fmla="*/ 414709 w 641046"/>
                <a:gd name="connsiteY12" fmla="*/ 199555 h 262930"/>
                <a:gd name="connsiteX13" fmla="*/ 450923 w 641046"/>
                <a:gd name="connsiteY13" fmla="*/ 262930 h 262930"/>
                <a:gd name="connsiteX14" fmla="*/ 459976 w 641046"/>
                <a:gd name="connsiteY14" fmla="*/ 235769 h 262930"/>
                <a:gd name="connsiteX15" fmla="*/ 478083 w 641046"/>
                <a:gd name="connsiteY15" fmla="*/ 208609 h 262930"/>
                <a:gd name="connsiteX16" fmla="*/ 514297 w 641046"/>
                <a:gd name="connsiteY16" fmla="*/ 145235 h 262930"/>
                <a:gd name="connsiteX17" fmla="*/ 541458 w 641046"/>
                <a:gd name="connsiteY17" fmla="*/ 154288 h 262930"/>
                <a:gd name="connsiteX18" fmla="*/ 550511 w 641046"/>
                <a:gd name="connsiteY18" fmla="*/ 181448 h 262930"/>
                <a:gd name="connsiteX19" fmla="*/ 577672 w 641046"/>
                <a:gd name="connsiteY19" fmla="*/ 199555 h 262930"/>
                <a:gd name="connsiteX20" fmla="*/ 641046 w 641046"/>
                <a:gd name="connsiteY20" fmla="*/ 217662 h 26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1046" h="262930">
                  <a:moveTo>
                    <a:pt x="0" y="876"/>
                  </a:moveTo>
                  <a:cubicBezTo>
                    <a:pt x="6036" y="-14213"/>
                    <a:pt x="91439" y="170624"/>
                    <a:pt x="115772" y="190023"/>
                  </a:cubicBezTo>
                  <a:cubicBezTo>
                    <a:pt x="140105" y="209422"/>
                    <a:pt x="130984" y="147173"/>
                    <a:pt x="145997" y="117270"/>
                  </a:cubicBezTo>
                  <a:cubicBezTo>
                    <a:pt x="161010" y="87367"/>
                    <a:pt x="196796" y="16642"/>
                    <a:pt x="205850" y="10606"/>
                  </a:cubicBezTo>
                  <a:cubicBezTo>
                    <a:pt x="220649" y="15539"/>
                    <a:pt x="230202" y="98654"/>
                    <a:pt x="233325" y="127128"/>
                  </a:cubicBezTo>
                  <a:cubicBezTo>
                    <a:pt x="236448" y="155602"/>
                    <a:pt x="224534" y="167868"/>
                    <a:pt x="224586" y="181448"/>
                  </a:cubicBezTo>
                  <a:cubicBezTo>
                    <a:pt x="224638" y="195028"/>
                    <a:pt x="224586" y="205591"/>
                    <a:pt x="233640" y="208609"/>
                  </a:cubicBezTo>
                  <a:lnTo>
                    <a:pt x="260800" y="217662"/>
                  </a:lnTo>
                  <a:cubicBezTo>
                    <a:pt x="272871" y="214644"/>
                    <a:pt x="288216" y="217407"/>
                    <a:pt x="297014" y="208609"/>
                  </a:cubicBezTo>
                  <a:cubicBezTo>
                    <a:pt x="305813" y="199811"/>
                    <a:pt x="301167" y="183832"/>
                    <a:pt x="306068" y="172395"/>
                  </a:cubicBezTo>
                  <a:cubicBezTo>
                    <a:pt x="319718" y="140544"/>
                    <a:pt x="322403" y="145825"/>
                    <a:pt x="351335" y="136181"/>
                  </a:cubicBezTo>
                  <a:cubicBezTo>
                    <a:pt x="360388" y="139199"/>
                    <a:pt x="371747" y="138487"/>
                    <a:pt x="378495" y="145235"/>
                  </a:cubicBezTo>
                  <a:cubicBezTo>
                    <a:pt x="393883" y="160623"/>
                    <a:pt x="414709" y="199555"/>
                    <a:pt x="414709" y="199555"/>
                  </a:cubicBezTo>
                  <a:cubicBezTo>
                    <a:pt x="418131" y="213244"/>
                    <a:pt x="423955" y="262930"/>
                    <a:pt x="450923" y="262930"/>
                  </a:cubicBezTo>
                  <a:cubicBezTo>
                    <a:pt x="460466" y="262930"/>
                    <a:pt x="455708" y="244305"/>
                    <a:pt x="459976" y="235769"/>
                  </a:cubicBezTo>
                  <a:cubicBezTo>
                    <a:pt x="464842" y="226037"/>
                    <a:pt x="472047" y="217662"/>
                    <a:pt x="478083" y="208609"/>
                  </a:cubicBezTo>
                  <a:cubicBezTo>
                    <a:pt x="483424" y="181906"/>
                    <a:pt x="478468" y="151207"/>
                    <a:pt x="514297" y="145235"/>
                  </a:cubicBezTo>
                  <a:cubicBezTo>
                    <a:pt x="523710" y="143666"/>
                    <a:pt x="532404" y="151270"/>
                    <a:pt x="541458" y="154288"/>
                  </a:cubicBezTo>
                  <a:cubicBezTo>
                    <a:pt x="544476" y="163341"/>
                    <a:pt x="544549" y="173996"/>
                    <a:pt x="550511" y="181448"/>
                  </a:cubicBezTo>
                  <a:cubicBezTo>
                    <a:pt x="557308" y="189945"/>
                    <a:pt x="567729" y="195136"/>
                    <a:pt x="577672" y="199555"/>
                  </a:cubicBezTo>
                  <a:cubicBezTo>
                    <a:pt x="620560" y="218616"/>
                    <a:pt x="615166" y="217662"/>
                    <a:pt x="641046" y="217662"/>
                  </a:cubicBezTo>
                </a:path>
              </a:pathLst>
            </a:custGeom>
            <a:noFill/>
            <a:ln w="28575">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9" name="Přímá spojnice se šipkou 18"/>
            <p:cNvCxnSpPr/>
            <p:nvPr/>
          </p:nvCxnSpPr>
          <p:spPr>
            <a:xfrm flipH="1" flipV="1">
              <a:off x="5568453" y="3947403"/>
              <a:ext cx="347374" cy="95641"/>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p:nvPr/>
          </p:nvCxnSpPr>
          <p:spPr>
            <a:xfrm flipH="1" flipV="1">
              <a:off x="5558824" y="3963647"/>
              <a:ext cx="49754" cy="156758"/>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9" name="TextovéPole 28"/>
            <p:cNvSpPr txBox="1"/>
            <p:nvPr/>
          </p:nvSpPr>
          <p:spPr>
            <a:xfrm>
              <a:off x="3007303" y="3429000"/>
              <a:ext cx="1395364" cy="276999"/>
            </a:xfrm>
            <a:prstGeom prst="rect">
              <a:avLst/>
            </a:prstGeom>
            <a:noFill/>
          </p:spPr>
          <p:txBody>
            <a:bodyPr wrap="square" rtlCol="0">
              <a:spAutoFit/>
            </a:bodyPr>
            <a:lstStyle/>
            <a:p>
              <a:r>
                <a:rPr lang="cs-CZ" sz="1200" dirty="0" err="1" smtClean="0"/>
                <a:t>Stretched</a:t>
              </a:r>
              <a:r>
                <a:rPr lang="cs-CZ" sz="1200" dirty="0" smtClean="0"/>
                <a:t> </a:t>
              </a:r>
              <a:r>
                <a:rPr lang="cs-CZ" sz="1200" dirty="0" err="1" smtClean="0"/>
                <a:t>fiber</a:t>
              </a:r>
              <a:endParaRPr lang="cs-CZ" sz="1200" dirty="0"/>
            </a:p>
          </p:txBody>
        </p:sp>
        <p:sp>
          <p:nvSpPr>
            <p:cNvPr id="31" name="TextovéPole 30"/>
            <p:cNvSpPr txBox="1"/>
            <p:nvPr/>
          </p:nvSpPr>
          <p:spPr>
            <a:xfrm>
              <a:off x="4982406" y="3462531"/>
              <a:ext cx="1395364" cy="276999"/>
            </a:xfrm>
            <a:prstGeom prst="rect">
              <a:avLst/>
            </a:prstGeom>
            <a:noFill/>
          </p:spPr>
          <p:txBody>
            <a:bodyPr wrap="square" rtlCol="0">
              <a:spAutoFit/>
            </a:bodyPr>
            <a:lstStyle/>
            <a:p>
              <a:r>
                <a:rPr lang="cs-CZ" sz="1200" dirty="0" err="1" smtClean="0"/>
                <a:t>Compressed</a:t>
              </a:r>
              <a:r>
                <a:rPr lang="cs-CZ" sz="1200" dirty="0" smtClean="0"/>
                <a:t> </a:t>
              </a:r>
              <a:r>
                <a:rPr lang="cs-CZ" sz="1200" dirty="0" err="1" smtClean="0"/>
                <a:t>fiber</a:t>
              </a:r>
              <a:endParaRPr lang="cs-CZ" sz="1200" dirty="0"/>
            </a:p>
          </p:txBody>
        </p:sp>
        <p:sp>
          <p:nvSpPr>
            <p:cNvPr id="32" name="TextovéPole 31"/>
            <p:cNvSpPr txBox="1"/>
            <p:nvPr/>
          </p:nvSpPr>
          <p:spPr>
            <a:xfrm>
              <a:off x="737293" y="3832591"/>
              <a:ext cx="1395364" cy="276999"/>
            </a:xfrm>
            <a:prstGeom prst="rect">
              <a:avLst/>
            </a:prstGeom>
            <a:noFill/>
          </p:spPr>
          <p:txBody>
            <a:bodyPr wrap="square" rtlCol="0">
              <a:spAutoFit/>
            </a:bodyPr>
            <a:lstStyle/>
            <a:p>
              <a:r>
                <a:rPr lang="cs-CZ" sz="1200" dirty="0" err="1" smtClean="0"/>
                <a:t>Equilibrium</a:t>
              </a:r>
              <a:r>
                <a:rPr lang="cs-CZ" sz="1200" dirty="0" smtClean="0"/>
                <a:t> </a:t>
              </a:r>
              <a:r>
                <a:rPr lang="cs-CZ" sz="1200" dirty="0" err="1" smtClean="0"/>
                <a:t>fiber</a:t>
              </a:r>
              <a:endParaRPr lang="cs-CZ" sz="1200" dirty="0"/>
            </a:p>
          </p:txBody>
        </p:sp>
      </p:grpSp>
      <p:sp>
        <p:nvSpPr>
          <p:cNvPr id="33" name="TextovéPole 32"/>
          <p:cNvSpPr txBox="1"/>
          <p:nvPr/>
        </p:nvSpPr>
        <p:spPr>
          <a:xfrm>
            <a:off x="217283" y="3282032"/>
            <a:ext cx="11031562" cy="923330"/>
          </a:xfrm>
          <a:prstGeom prst="rect">
            <a:avLst/>
          </a:prstGeom>
          <a:noFill/>
        </p:spPr>
        <p:txBody>
          <a:bodyPr wrap="square" rtlCol="0">
            <a:spAutoFit/>
          </a:bodyPr>
          <a:lstStyle/>
          <a:p>
            <a:r>
              <a:rPr lang="en-US" dirty="0"/>
              <a:t>The following diagram is a visualization of what's </a:t>
            </a:r>
            <a:r>
              <a:rPr lang="en-US" dirty="0" smtClean="0"/>
              <a:t>happening with</a:t>
            </a:r>
            <a:r>
              <a:rPr lang="cs-CZ" dirty="0" smtClean="0"/>
              <a:t> a </a:t>
            </a:r>
            <a:r>
              <a:rPr lang="cs-CZ" dirty="0" err="1" smtClean="0"/>
              <a:t>loaded</a:t>
            </a:r>
            <a:r>
              <a:rPr lang="en-US" dirty="0" smtClean="0"/>
              <a:t> </a:t>
            </a:r>
            <a:r>
              <a:rPr lang="en-US" dirty="0"/>
              <a:t>fiber. According to this concept the normal stress on the wall should be lower than during the stretching of the fiber during its compression. But it is at odds with the results of the model (see sheet 7).</a:t>
            </a:r>
            <a:endParaRPr lang="cs-CZ" dirty="0"/>
          </a:p>
        </p:txBody>
      </p:sp>
      <p:sp>
        <p:nvSpPr>
          <p:cNvPr id="34" name="TextovéPole 33"/>
          <p:cNvSpPr txBox="1"/>
          <p:nvPr/>
        </p:nvSpPr>
        <p:spPr>
          <a:xfrm>
            <a:off x="217282" y="5342467"/>
            <a:ext cx="11708017" cy="923330"/>
          </a:xfrm>
          <a:prstGeom prst="rect">
            <a:avLst/>
          </a:prstGeom>
          <a:noFill/>
        </p:spPr>
        <p:txBody>
          <a:bodyPr wrap="square" rtlCol="0">
            <a:spAutoFit/>
          </a:bodyPr>
          <a:lstStyle/>
          <a:p>
            <a:r>
              <a:rPr lang="en-US" dirty="0"/>
              <a:t>This visualization is perhaps misleading </a:t>
            </a:r>
            <a:r>
              <a:rPr lang="en-US" dirty="0" smtClean="0"/>
              <a:t>(</a:t>
            </a:r>
            <a:r>
              <a:rPr lang="cs-CZ" dirty="0" err="1" smtClean="0"/>
              <a:t>it</a:t>
            </a:r>
            <a:r>
              <a:rPr lang="cs-CZ" dirty="0" smtClean="0"/>
              <a:t> </a:t>
            </a:r>
            <a:r>
              <a:rPr lang="en-US" dirty="0" smtClean="0"/>
              <a:t>say</a:t>
            </a:r>
            <a:r>
              <a:rPr lang="cs-CZ" dirty="0" smtClean="0"/>
              <a:t> </a:t>
            </a:r>
            <a:r>
              <a:rPr lang="cs-CZ" dirty="0" err="1" smtClean="0"/>
              <a:t>that</a:t>
            </a:r>
            <a:r>
              <a:rPr lang="en-US" dirty="0" smtClean="0"/>
              <a:t> </a:t>
            </a:r>
            <a:r>
              <a:rPr lang="cs-CZ" dirty="0" err="1" smtClean="0"/>
              <a:t>the</a:t>
            </a:r>
            <a:r>
              <a:rPr lang="en-US" dirty="0" smtClean="0"/>
              <a:t> normal stress</a:t>
            </a:r>
            <a:r>
              <a:rPr lang="cs-CZ" dirty="0" smtClean="0"/>
              <a:t> </a:t>
            </a:r>
            <a:r>
              <a:rPr lang="en-US" dirty="0" smtClean="0"/>
              <a:t>in </a:t>
            </a:r>
            <a:r>
              <a:rPr lang="en-US" dirty="0"/>
              <a:t>the zone of </a:t>
            </a:r>
            <a:r>
              <a:rPr lang="en-US" dirty="0" smtClean="0"/>
              <a:t>elongation</a:t>
            </a:r>
            <a:r>
              <a:rPr lang="cs-CZ" dirty="0" smtClean="0"/>
              <a:t> </a:t>
            </a:r>
            <a:r>
              <a:rPr lang="en-US" dirty="0" smtClean="0"/>
              <a:t>is </a:t>
            </a:r>
            <a:r>
              <a:rPr lang="en-US" dirty="0"/>
              <a:t>less than </a:t>
            </a:r>
            <a:r>
              <a:rPr lang="cs-CZ" dirty="0" smtClean="0"/>
              <a:t>in </a:t>
            </a:r>
            <a:r>
              <a:rPr lang="en-US" dirty="0" smtClean="0"/>
              <a:t>the </a:t>
            </a:r>
            <a:r>
              <a:rPr lang="en-US" dirty="0"/>
              <a:t>compression zone), because the de-facto ignores the influence of time. I will be grateful to anyone who offers a better interpretation of what was really going on polymer fibers.</a:t>
            </a:r>
            <a:endParaRPr lang="cs-CZ" dirty="0"/>
          </a:p>
        </p:txBody>
      </p:sp>
      <p:sp>
        <p:nvSpPr>
          <p:cNvPr id="4" name="Zástupný symbol pro číslo snímku 3"/>
          <p:cNvSpPr>
            <a:spLocks noGrp="1"/>
          </p:cNvSpPr>
          <p:nvPr>
            <p:ph type="sldNum" sz="quarter" idx="12"/>
          </p:nvPr>
        </p:nvSpPr>
        <p:spPr/>
        <p:txBody>
          <a:bodyPr/>
          <a:lstStyle/>
          <a:p>
            <a:pPr>
              <a:defRPr/>
            </a:pPr>
            <a:fld id="{B5B76BE2-068B-4195-97D5-A58FFC9B4249}" type="slidenum">
              <a:rPr lang="en-US" smtClean="0"/>
              <a:pPr>
                <a:defRPr/>
              </a:pPr>
              <a:t>3</a:t>
            </a:fld>
            <a:endParaRPr lang="en-US"/>
          </a:p>
        </p:txBody>
      </p:sp>
    </p:spTree>
    <p:extLst>
      <p:ext uri="{BB962C8B-B14F-4D97-AF65-F5344CB8AC3E}">
        <p14:creationId xmlns:p14="http://schemas.microsoft.com/office/powerpoint/2010/main" val="9006225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a:t>
            </a:r>
            <a:r>
              <a:rPr lang="en-US" sz="2400" b="1" dirty="0" smtClean="0">
                <a:sym typeface="Symbol" pitchFamily="18" charset="2"/>
              </a:rPr>
              <a:t>PSI </a:t>
            </a:r>
            <a:r>
              <a:rPr lang="cs-CZ" sz="2400" b="1" dirty="0" err="1" smtClean="0">
                <a:sym typeface="Symbol" pitchFamily="18" charset="2"/>
              </a:rPr>
              <a:t>Discretization</a:t>
            </a:r>
            <a:r>
              <a:rPr lang="cs-CZ" sz="2400" b="1" dirty="0" smtClean="0">
                <a:sym typeface="Symbol" pitchFamily="18" charset="2"/>
              </a:rPr>
              <a:t> </a:t>
            </a:r>
            <a:r>
              <a:rPr lang="cs-CZ" sz="2400" b="1" dirty="0" err="1" smtClean="0">
                <a:sym typeface="Symbol" pitchFamily="18" charset="2"/>
              </a:rPr>
              <a:t>of</a:t>
            </a:r>
            <a:r>
              <a:rPr lang="cs-CZ" sz="2400" b="1" dirty="0" smtClean="0">
                <a:sym typeface="Symbol" pitchFamily="18" charset="2"/>
              </a:rPr>
              <a:t> </a:t>
            </a:r>
            <a:r>
              <a:rPr lang="cs-CZ" sz="2400" b="1" dirty="0" err="1" smtClean="0">
                <a:sym typeface="Symbol" pitchFamily="18" charset="2"/>
              </a:rPr>
              <a:t>stream</a:t>
            </a:r>
            <a:r>
              <a:rPr lang="cs-CZ" sz="2400" b="1" dirty="0" smtClean="0">
                <a:sym typeface="Symbol" pitchFamily="18" charset="2"/>
              </a:rPr>
              <a:t> </a:t>
            </a:r>
            <a:r>
              <a:rPr lang="cs-CZ" sz="2400" b="1" dirty="0" err="1" smtClean="0">
                <a:sym typeface="Symbol" pitchFamily="18" charset="2"/>
              </a:rPr>
              <a:t>function</a:t>
            </a:r>
            <a:endParaRPr lang="cs-CZ" sz="2400" b="1" dirty="0">
              <a:sym typeface="Symbol" pitchFamily="18" charset="2"/>
            </a:endParaRPr>
          </a:p>
        </p:txBody>
      </p:sp>
      <p:grpSp>
        <p:nvGrpSpPr>
          <p:cNvPr id="33" name="Skupina 32"/>
          <p:cNvGrpSpPr/>
          <p:nvPr/>
        </p:nvGrpSpPr>
        <p:grpSpPr>
          <a:xfrm>
            <a:off x="621102" y="747689"/>
            <a:ext cx="6428824" cy="2485123"/>
            <a:chOff x="621102" y="747689"/>
            <a:chExt cx="6428824" cy="2485123"/>
          </a:xfrm>
        </p:grpSpPr>
        <p:grpSp>
          <p:nvGrpSpPr>
            <p:cNvPr id="3" name="Skupina 2"/>
            <p:cNvGrpSpPr/>
            <p:nvPr/>
          </p:nvGrpSpPr>
          <p:grpSpPr>
            <a:xfrm>
              <a:off x="850516" y="747689"/>
              <a:ext cx="6199410" cy="1892596"/>
              <a:chOff x="740745" y="4465674"/>
              <a:chExt cx="6199410" cy="1330287"/>
            </a:xfrm>
          </p:grpSpPr>
          <p:grpSp>
            <p:nvGrpSpPr>
              <p:cNvPr id="4" name="Skupina 3"/>
              <p:cNvGrpSpPr/>
              <p:nvPr/>
            </p:nvGrpSpPr>
            <p:grpSpPr>
              <a:xfrm>
                <a:off x="1121101" y="4956612"/>
                <a:ext cx="5050148" cy="766060"/>
                <a:chOff x="493614" y="671639"/>
                <a:chExt cx="6999610" cy="938676"/>
              </a:xfrm>
            </p:grpSpPr>
            <p:cxnSp>
              <p:nvCxnSpPr>
                <p:cNvPr id="28" name="Přímá spojnice 27"/>
                <p:cNvCxnSpPr/>
                <p:nvPr/>
              </p:nvCxnSpPr>
              <p:spPr>
                <a:xfrm flipV="1">
                  <a:off x="493614" y="1598394"/>
                  <a:ext cx="6999610" cy="11489"/>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29" name="Volný tvar 28"/>
                <p:cNvSpPr/>
                <p:nvPr/>
              </p:nvSpPr>
              <p:spPr>
                <a:xfrm>
                  <a:off x="517890" y="671639"/>
                  <a:ext cx="6959151" cy="938676"/>
                </a:xfrm>
                <a:custGeom>
                  <a:avLst/>
                  <a:gdLst>
                    <a:gd name="connsiteX0" fmla="*/ 0 w 6951059"/>
                    <a:gd name="connsiteY0" fmla="*/ 890124 h 906308"/>
                    <a:gd name="connsiteX1" fmla="*/ 0 w 6951059"/>
                    <a:gd name="connsiteY1" fmla="*/ 113288 h 906308"/>
                    <a:gd name="connsiteX2" fmla="*/ 1755972 w 6951059"/>
                    <a:gd name="connsiteY2" fmla="*/ 97104 h 906308"/>
                    <a:gd name="connsiteX3" fmla="*/ 4159306 w 6951059"/>
                    <a:gd name="connsiteY3" fmla="*/ 809203 h 906308"/>
                    <a:gd name="connsiteX4" fmla="*/ 6934875 w 6951059"/>
                    <a:gd name="connsiteY4" fmla="*/ 0 h 906308"/>
                    <a:gd name="connsiteX5" fmla="*/ 6951059 w 6951059"/>
                    <a:gd name="connsiteY5" fmla="*/ 906308 h 906308"/>
                    <a:gd name="connsiteX6" fmla="*/ 0 w 6951059"/>
                    <a:gd name="connsiteY6" fmla="*/ 890124 h 906308"/>
                    <a:gd name="connsiteX0" fmla="*/ 0 w 6951059"/>
                    <a:gd name="connsiteY0" fmla="*/ 938676 h 938676"/>
                    <a:gd name="connsiteX1" fmla="*/ 0 w 6951059"/>
                    <a:gd name="connsiteY1" fmla="*/ 113288 h 938676"/>
                    <a:gd name="connsiteX2" fmla="*/ 1755972 w 6951059"/>
                    <a:gd name="connsiteY2" fmla="*/ 97104 h 938676"/>
                    <a:gd name="connsiteX3" fmla="*/ 4159306 w 6951059"/>
                    <a:gd name="connsiteY3" fmla="*/ 809203 h 938676"/>
                    <a:gd name="connsiteX4" fmla="*/ 6934875 w 6951059"/>
                    <a:gd name="connsiteY4" fmla="*/ 0 h 938676"/>
                    <a:gd name="connsiteX5" fmla="*/ 6951059 w 6951059"/>
                    <a:gd name="connsiteY5" fmla="*/ 906308 h 938676"/>
                    <a:gd name="connsiteX6" fmla="*/ 0 w 6951059"/>
                    <a:gd name="connsiteY6" fmla="*/ 938676 h 938676"/>
                    <a:gd name="connsiteX0" fmla="*/ 0 w 6951059"/>
                    <a:gd name="connsiteY0" fmla="*/ 938676 h 938676"/>
                    <a:gd name="connsiteX1" fmla="*/ 0 w 6951059"/>
                    <a:gd name="connsiteY1" fmla="*/ 89012 h 938676"/>
                    <a:gd name="connsiteX2" fmla="*/ 1755972 w 6951059"/>
                    <a:gd name="connsiteY2" fmla="*/ 97104 h 938676"/>
                    <a:gd name="connsiteX3" fmla="*/ 4159306 w 6951059"/>
                    <a:gd name="connsiteY3" fmla="*/ 809203 h 938676"/>
                    <a:gd name="connsiteX4" fmla="*/ 6934875 w 6951059"/>
                    <a:gd name="connsiteY4" fmla="*/ 0 h 938676"/>
                    <a:gd name="connsiteX5" fmla="*/ 6951059 w 6951059"/>
                    <a:gd name="connsiteY5" fmla="*/ 906308 h 938676"/>
                    <a:gd name="connsiteX6" fmla="*/ 0 w 6951059"/>
                    <a:gd name="connsiteY6" fmla="*/ 938676 h 938676"/>
                    <a:gd name="connsiteX0" fmla="*/ 8092 w 6959151"/>
                    <a:gd name="connsiteY0" fmla="*/ 938676 h 938676"/>
                    <a:gd name="connsiteX1" fmla="*/ 0 w 6959151"/>
                    <a:gd name="connsiteY1" fmla="*/ 113288 h 938676"/>
                    <a:gd name="connsiteX2" fmla="*/ 1764064 w 6959151"/>
                    <a:gd name="connsiteY2" fmla="*/ 97104 h 938676"/>
                    <a:gd name="connsiteX3" fmla="*/ 4167398 w 6959151"/>
                    <a:gd name="connsiteY3" fmla="*/ 809203 h 938676"/>
                    <a:gd name="connsiteX4" fmla="*/ 6942967 w 6959151"/>
                    <a:gd name="connsiteY4" fmla="*/ 0 h 938676"/>
                    <a:gd name="connsiteX5" fmla="*/ 6959151 w 6959151"/>
                    <a:gd name="connsiteY5" fmla="*/ 906308 h 938676"/>
                    <a:gd name="connsiteX6" fmla="*/ 8092 w 6959151"/>
                    <a:gd name="connsiteY6" fmla="*/ 938676 h 938676"/>
                    <a:gd name="connsiteX0" fmla="*/ 8092 w 6959151"/>
                    <a:gd name="connsiteY0" fmla="*/ 938676 h 938676"/>
                    <a:gd name="connsiteX1" fmla="*/ 0 w 6959151"/>
                    <a:gd name="connsiteY1" fmla="*/ 113288 h 938676"/>
                    <a:gd name="connsiteX2" fmla="*/ 1764064 w 6959151"/>
                    <a:gd name="connsiteY2" fmla="*/ 97104 h 938676"/>
                    <a:gd name="connsiteX3" fmla="*/ 4019501 w 6959151"/>
                    <a:gd name="connsiteY3" fmla="*/ 45716 h 938676"/>
                    <a:gd name="connsiteX4" fmla="*/ 6942967 w 6959151"/>
                    <a:gd name="connsiteY4" fmla="*/ 0 h 938676"/>
                    <a:gd name="connsiteX5" fmla="*/ 6959151 w 6959151"/>
                    <a:gd name="connsiteY5" fmla="*/ 906308 h 938676"/>
                    <a:gd name="connsiteX6" fmla="*/ 8092 w 6959151"/>
                    <a:gd name="connsiteY6" fmla="*/ 938676 h 938676"/>
                    <a:gd name="connsiteX0" fmla="*/ 8092 w 6959151"/>
                    <a:gd name="connsiteY0" fmla="*/ 938676 h 938676"/>
                    <a:gd name="connsiteX1" fmla="*/ 0 w 6959151"/>
                    <a:gd name="connsiteY1" fmla="*/ 73626 h 938676"/>
                    <a:gd name="connsiteX2" fmla="*/ 1764064 w 6959151"/>
                    <a:gd name="connsiteY2" fmla="*/ 97104 h 938676"/>
                    <a:gd name="connsiteX3" fmla="*/ 4019501 w 6959151"/>
                    <a:gd name="connsiteY3" fmla="*/ 45716 h 938676"/>
                    <a:gd name="connsiteX4" fmla="*/ 6942967 w 6959151"/>
                    <a:gd name="connsiteY4" fmla="*/ 0 h 938676"/>
                    <a:gd name="connsiteX5" fmla="*/ 6959151 w 6959151"/>
                    <a:gd name="connsiteY5" fmla="*/ 906308 h 938676"/>
                    <a:gd name="connsiteX6" fmla="*/ 8092 w 6959151"/>
                    <a:gd name="connsiteY6" fmla="*/ 938676 h 93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9151" h="938676">
                      <a:moveTo>
                        <a:pt x="8092" y="938676"/>
                      </a:moveTo>
                      <a:cubicBezTo>
                        <a:pt x="5395" y="663547"/>
                        <a:pt x="2697" y="348755"/>
                        <a:pt x="0" y="73626"/>
                      </a:cubicBezTo>
                      <a:lnTo>
                        <a:pt x="1764064" y="97104"/>
                      </a:lnTo>
                      <a:lnTo>
                        <a:pt x="4019501" y="45716"/>
                      </a:lnTo>
                      <a:lnTo>
                        <a:pt x="6942967" y="0"/>
                      </a:lnTo>
                      <a:lnTo>
                        <a:pt x="6959151" y="906308"/>
                      </a:lnTo>
                      <a:lnTo>
                        <a:pt x="8092" y="938676"/>
                      </a:lnTo>
                      <a:close/>
                    </a:path>
                  </a:pathLst>
                </a:cu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Přímá spojnice 29"/>
                <p:cNvCxnSpPr/>
                <p:nvPr/>
              </p:nvCxnSpPr>
              <p:spPr>
                <a:xfrm flipV="1">
                  <a:off x="493614" y="694913"/>
                  <a:ext cx="6999610" cy="11489"/>
                </a:xfrm>
                <a:prstGeom prst="line">
                  <a:avLst/>
                </a:prstGeom>
                <a:ln w="38100"/>
              </p:spPr>
              <p:style>
                <a:lnRef idx="3">
                  <a:schemeClr val="accent5"/>
                </a:lnRef>
                <a:fillRef idx="0">
                  <a:schemeClr val="accent5"/>
                </a:fillRef>
                <a:effectRef idx="2">
                  <a:schemeClr val="accent5"/>
                </a:effectRef>
                <a:fontRef idx="minor">
                  <a:schemeClr val="tx1"/>
                </a:fontRef>
              </p:style>
            </p:cxnSp>
          </p:grpSp>
          <p:cxnSp>
            <p:nvCxnSpPr>
              <p:cNvPr id="5" name="Přímá spojnice 4"/>
              <p:cNvCxnSpPr>
                <a:stCxn id="29" idx="1"/>
                <a:endCxn id="29" idx="0"/>
              </p:cNvCxnSpPr>
              <p:nvPr/>
            </p:nvCxnSpPr>
            <p:spPr>
              <a:xfrm>
                <a:off x="1138616" y="5016699"/>
                <a:ext cx="5838" cy="705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a:off x="1536799" y="4956612"/>
                <a:ext cx="14800" cy="788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2008122" y="4969541"/>
                <a:ext cx="5834" cy="760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a:off x="2516228" y="4975606"/>
                <a:ext cx="0" cy="737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3046093" y="5000303"/>
                <a:ext cx="18536" cy="7046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3620561" y="5010081"/>
                <a:ext cx="15464" cy="726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Přímá spojnice 10"/>
              <p:cNvCxnSpPr>
                <a:stCxn id="29" idx="5"/>
              </p:cNvCxnSpPr>
              <p:nvPr/>
            </p:nvCxnSpPr>
            <p:spPr>
              <a:xfrm flipV="1">
                <a:off x="6159573" y="4980294"/>
                <a:ext cx="0" cy="715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flipH="1" flipV="1">
                <a:off x="4147803" y="4992403"/>
                <a:ext cx="6153" cy="727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4761491" y="4984982"/>
                <a:ext cx="0" cy="7456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5381392" y="4984982"/>
                <a:ext cx="0" cy="719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flipV="1">
                <a:off x="1150292" y="5127276"/>
                <a:ext cx="5009281" cy="600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Přímá spojnice 15"/>
              <p:cNvCxnSpPr/>
              <p:nvPr/>
            </p:nvCxnSpPr>
            <p:spPr>
              <a:xfrm>
                <a:off x="1125003" y="5372746"/>
                <a:ext cx="5012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a:off x="1144454" y="5569889"/>
                <a:ext cx="50042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flipV="1">
                <a:off x="1150292" y="4565095"/>
                <a:ext cx="0" cy="11279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ál 18"/>
              <p:cNvSpPr/>
              <p:nvPr/>
            </p:nvSpPr>
            <p:spPr>
              <a:xfrm>
                <a:off x="3566961" y="5318862"/>
                <a:ext cx="107198" cy="107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ál 19"/>
              <p:cNvSpPr/>
              <p:nvPr/>
            </p:nvSpPr>
            <p:spPr>
              <a:xfrm>
                <a:off x="3566961" y="5116677"/>
                <a:ext cx="107198" cy="1077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ál 20"/>
              <p:cNvSpPr/>
              <p:nvPr/>
            </p:nvSpPr>
            <p:spPr>
              <a:xfrm>
                <a:off x="3577777" y="5516005"/>
                <a:ext cx="107198" cy="1077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ovéPole 21"/>
              <p:cNvSpPr txBox="1"/>
              <p:nvPr/>
            </p:nvSpPr>
            <p:spPr>
              <a:xfrm>
                <a:off x="3631376" y="5186468"/>
                <a:ext cx="378569" cy="369332"/>
              </a:xfrm>
              <a:prstGeom prst="rect">
                <a:avLst/>
              </a:prstGeom>
              <a:noFill/>
            </p:spPr>
            <p:txBody>
              <a:bodyPr wrap="square" rtlCol="0">
                <a:spAutoFit/>
              </a:bodyPr>
              <a:lstStyle/>
              <a:p>
                <a:r>
                  <a:rPr lang="en-US" dirty="0" err="1"/>
                  <a:t>i</a:t>
                </a:r>
                <a:r>
                  <a:rPr lang="en-US" dirty="0" err="1" smtClean="0"/>
                  <a:t>,j</a:t>
                </a:r>
                <a:endParaRPr lang="en-US" dirty="0"/>
              </a:p>
            </p:txBody>
          </p:sp>
          <p:sp>
            <p:nvSpPr>
              <p:cNvPr id="23" name="TextovéPole 22"/>
              <p:cNvSpPr txBox="1"/>
              <p:nvPr/>
            </p:nvSpPr>
            <p:spPr>
              <a:xfrm>
                <a:off x="3638067" y="4932011"/>
                <a:ext cx="807310" cy="369332"/>
              </a:xfrm>
              <a:prstGeom prst="rect">
                <a:avLst/>
              </a:prstGeom>
              <a:noFill/>
            </p:spPr>
            <p:txBody>
              <a:bodyPr wrap="square" rtlCol="0">
                <a:spAutoFit/>
              </a:bodyPr>
              <a:lstStyle/>
              <a:p>
                <a:r>
                  <a:rPr lang="en-US" dirty="0" smtClean="0"/>
                  <a:t>i,j+1</a:t>
                </a:r>
                <a:endParaRPr lang="en-US" dirty="0"/>
              </a:p>
            </p:txBody>
          </p:sp>
          <p:sp>
            <p:nvSpPr>
              <p:cNvPr id="24" name="TextovéPole 23"/>
              <p:cNvSpPr txBox="1"/>
              <p:nvPr/>
            </p:nvSpPr>
            <p:spPr>
              <a:xfrm>
                <a:off x="3646175" y="5426629"/>
                <a:ext cx="807310" cy="369332"/>
              </a:xfrm>
              <a:prstGeom prst="rect">
                <a:avLst/>
              </a:prstGeom>
              <a:noFill/>
            </p:spPr>
            <p:txBody>
              <a:bodyPr wrap="square" rtlCol="0">
                <a:spAutoFit/>
              </a:bodyPr>
              <a:lstStyle/>
              <a:p>
                <a:r>
                  <a:rPr lang="en-US" dirty="0" smtClean="0"/>
                  <a:t>i,j-1</a:t>
                </a:r>
                <a:endParaRPr lang="en-US" dirty="0"/>
              </a:p>
            </p:txBody>
          </p:sp>
          <p:cxnSp>
            <p:nvCxnSpPr>
              <p:cNvPr id="25" name="Přímá spojnice se šipkou 24"/>
              <p:cNvCxnSpPr>
                <a:stCxn id="29" idx="0"/>
              </p:cNvCxnSpPr>
              <p:nvPr/>
            </p:nvCxnSpPr>
            <p:spPr>
              <a:xfrm flipV="1">
                <a:off x="1144454" y="5712943"/>
                <a:ext cx="5383937" cy="972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6419160" y="5365050"/>
                <a:ext cx="520995" cy="369332"/>
              </a:xfrm>
              <a:prstGeom prst="rect">
                <a:avLst/>
              </a:prstGeom>
              <a:noFill/>
            </p:spPr>
            <p:txBody>
              <a:bodyPr wrap="square" rtlCol="0">
                <a:spAutoFit/>
              </a:bodyPr>
              <a:lstStyle/>
              <a:p>
                <a:r>
                  <a:rPr lang="cs-CZ" dirty="0" smtClean="0">
                    <a:sym typeface="Symbol"/>
                  </a:rPr>
                  <a:t></a:t>
                </a:r>
                <a:endParaRPr lang="cs-CZ" dirty="0"/>
              </a:p>
            </p:txBody>
          </p:sp>
          <p:sp>
            <p:nvSpPr>
              <p:cNvPr id="27" name="TextovéPole 26"/>
              <p:cNvSpPr txBox="1"/>
              <p:nvPr/>
            </p:nvSpPr>
            <p:spPr>
              <a:xfrm>
                <a:off x="740745" y="4465674"/>
                <a:ext cx="477849" cy="369332"/>
              </a:xfrm>
              <a:prstGeom prst="rect">
                <a:avLst/>
              </a:prstGeom>
              <a:noFill/>
            </p:spPr>
            <p:txBody>
              <a:bodyPr wrap="square" rtlCol="0">
                <a:spAutoFit/>
              </a:bodyPr>
              <a:lstStyle/>
              <a:p>
                <a:r>
                  <a:rPr lang="cs-CZ" dirty="0" smtClean="0">
                    <a:sym typeface="Symbol"/>
                  </a:rPr>
                  <a:t></a:t>
                </a:r>
                <a:endParaRPr lang="cs-CZ" dirty="0"/>
              </a:p>
            </p:txBody>
          </p:sp>
        </p:grpSp>
        <p:sp>
          <p:nvSpPr>
            <p:cNvPr id="2" name="TextovéPole 1"/>
            <p:cNvSpPr txBox="1"/>
            <p:nvPr/>
          </p:nvSpPr>
          <p:spPr>
            <a:xfrm>
              <a:off x="621102" y="2241992"/>
              <a:ext cx="810883" cy="369332"/>
            </a:xfrm>
            <a:prstGeom prst="rect">
              <a:avLst/>
            </a:prstGeom>
            <a:noFill/>
          </p:spPr>
          <p:txBody>
            <a:bodyPr wrap="square" rtlCol="0">
              <a:spAutoFit/>
            </a:bodyPr>
            <a:lstStyle/>
            <a:p>
              <a:r>
                <a:rPr lang="en-US" dirty="0" smtClean="0">
                  <a:sym typeface="Symbol" panose="05050102010706020507" pitchFamily="18" charset="2"/>
                </a:rPr>
                <a:t></a:t>
              </a:r>
              <a:r>
                <a:rPr lang="cs-CZ" dirty="0" smtClean="0">
                  <a:sym typeface="Symbol" panose="05050102010706020507" pitchFamily="18" charset="2"/>
                </a:rPr>
                <a:t>=0</a:t>
              </a:r>
              <a:endParaRPr lang="en-US" dirty="0"/>
            </a:p>
          </p:txBody>
        </p:sp>
        <p:sp>
          <p:nvSpPr>
            <p:cNvPr id="32" name="TextovéPole 31"/>
            <p:cNvSpPr txBox="1"/>
            <p:nvPr/>
          </p:nvSpPr>
          <p:spPr>
            <a:xfrm>
              <a:off x="677971" y="1298081"/>
              <a:ext cx="810883" cy="369332"/>
            </a:xfrm>
            <a:prstGeom prst="rect">
              <a:avLst/>
            </a:prstGeom>
            <a:noFill/>
          </p:spPr>
          <p:txBody>
            <a:bodyPr wrap="square" rtlCol="0">
              <a:spAutoFit/>
            </a:bodyPr>
            <a:lstStyle/>
            <a:p>
              <a:r>
                <a:rPr lang="en-US" dirty="0" smtClean="0">
                  <a:sym typeface="Symbol" panose="05050102010706020507" pitchFamily="18" charset="2"/>
                </a:rPr>
                <a:t></a:t>
              </a:r>
              <a:r>
                <a:rPr lang="cs-CZ" dirty="0" smtClean="0">
                  <a:sym typeface="Symbol" panose="05050102010706020507" pitchFamily="18" charset="2"/>
                </a:rPr>
                <a:t>=1</a:t>
              </a:r>
              <a:endParaRPr lang="en-US" dirty="0"/>
            </a:p>
          </p:txBody>
        </p:sp>
        <p:sp>
          <p:nvSpPr>
            <p:cNvPr id="31" name="TextovéPole 30"/>
            <p:cNvSpPr txBox="1"/>
            <p:nvPr/>
          </p:nvSpPr>
          <p:spPr>
            <a:xfrm>
              <a:off x="1105353" y="2623427"/>
              <a:ext cx="1693483" cy="369332"/>
            </a:xfrm>
            <a:prstGeom prst="rect">
              <a:avLst/>
            </a:prstGeom>
            <a:noFill/>
          </p:spPr>
          <p:txBody>
            <a:bodyPr wrap="square" rtlCol="0">
              <a:spAutoFit/>
            </a:bodyPr>
            <a:lstStyle/>
            <a:p>
              <a:r>
                <a:rPr lang="en-US" dirty="0" smtClean="0">
                  <a:sym typeface="Symbol" panose="05050102010706020507" pitchFamily="18" charset="2"/>
                </a:rPr>
                <a:t></a:t>
              </a:r>
              <a:r>
                <a:rPr lang="cs-CZ" dirty="0" smtClean="0">
                  <a:sym typeface="Symbol" panose="05050102010706020507" pitchFamily="18" charset="2"/>
                </a:rPr>
                <a:t>=0</a:t>
              </a:r>
              <a:endParaRPr lang="en-US" dirty="0"/>
            </a:p>
          </p:txBody>
        </p:sp>
        <p:sp>
          <p:nvSpPr>
            <p:cNvPr id="34" name="TextovéPole 33"/>
            <p:cNvSpPr txBox="1"/>
            <p:nvPr/>
          </p:nvSpPr>
          <p:spPr>
            <a:xfrm>
              <a:off x="3389304" y="2603019"/>
              <a:ext cx="810883" cy="369332"/>
            </a:xfrm>
            <a:prstGeom prst="rect">
              <a:avLst/>
            </a:prstGeom>
            <a:noFill/>
          </p:spPr>
          <p:txBody>
            <a:bodyPr wrap="square" rtlCol="0">
              <a:spAutoFit/>
            </a:bodyPr>
            <a:lstStyle/>
            <a:p>
              <a:r>
                <a:rPr lang="en-US" dirty="0" smtClean="0">
                  <a:sym typeface="Symbol" panose="05050102010706020507" pitchFamily="18" charset="2"/>
                </a:rPr>
                <a:t></a:t>
              </a:r>
              <a:r>
                <a:rPr lang="cs-CZ" dirty="0" smtClean="0">
                  <a:sym typeface="Symbol" panose="05050102010706020507" pitchFamily="18" charset="2"/>
                </a:rPr>
                <a:t>=1</a:t>
              </a:r>
              <a:endParaRPr lang="en-US" dirty="0"/>
            </a:p>
          </p:txBody>
        </p:sp>
        <p:sp>
          <p:nvSpPr>
            <p:cNvPr id="35" name="TextovéPole 34"/>
            <p:cNvSpPr txBox="1"/>
            <p:nvPr/>
          </p:nvSpPr>
          <p:spPr>
            <a:xfrm>
              <a:off x="5889321" y="2618643"/>
              <a:ext cx="810883" cy="369332"/>
            </a:xfrm>
            <a:prstGeom prst="rect">
              <a:avLst/>
            </a:prstGeom>
            <a:noFill/>
          </p:spPr>
          <p:txBody>
            <a:bodyPr wrap="square" rtlCol="0">
              <a:spAutoFit/>
            </a:bodyPr>
            <a:lstStyle/>
            <a:p>
              <a:r>
                <a:rPr lang="en-US" dirty="0" smtClean="0">
                  <a:sym typeface="Symbol" panose="05050102010706020507" pitchFamily="18" charset="2"/>
                </a:rPr>
                <a:t></a:t>
              </a:r>
              <a:r>
                <a:rPr lang="cs-CZ" dirty="0" smtClean="0">
                  <a:sym typeface="Symbol" panose="05050102010706020507" pitchFamily="18" charset="2"/>
                </a:rPr>
                <a:t>=2</a:t>
              </a:r>
              <a:endParaRPr lang="en-US" dirty="0"/>
            </a:p>
          </p:txBody>
        </p:sp>
        <p:cxnSp>
          <p:nvCxnSpPr>
            <p:cNvPr id="36" name="Přímá spojnice 35"/>
            <p:cNvCxnSpPr/>
            <p:nvPr/>
          </p:nvCxnSpPr>
          <p:spPr>
            <a:xfrm>
              <a:off x="2625999" y="2493887"/>
              <a:ext cx="0" cy="413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a:off x="3174400" y="2546766"/>
              <a:ext cx="0" cy="351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Přímá spojnice se šipkou 39"/>
            <p:cNvCxnSpPr/>
            <p:nvPr/>
          </p:nvCxnSpPr>
          <p:spPr>
            <a:xfrm>
              <a:off x="2625999" y="2907102"/>
              <a:ext cx="548401" cy="0"/>
            </a:xfrm>
            <a:prstGeom prst="straightConnector1">
              <a:avLst/>
            </a:prstGeom>
            <a:ln>
              <a:headEnd type="stealth" w="lg" len="med"/>
              <a:tailEnd type="stealth"/>
            </a:ln>
          </p:spPr>
          <p:style>
            <a:lnRef idx="1">
              <a:schemeClr val="accent1"/>
            </a:lnRef>
            <a:fillRef idx="0">
              <a:schemeClr val="accent1"/>
            </a:fillRef>
            <a:effectRef idx="0">
              <a:schemeClr val="accent1"/>
            </a:effectRef>
            <a:fontRef idx="minor">
              <a:schemeClr val="tx1"/>
            </a:fontRef>
          </p:style>
        </p:cxnSp>
        <p:cxnSp>
          <p:nvCxnSpPr>
            <p:cNvPr id="42" name="Přímá spojnice se šipkou 41"/>
            <p:cNvCxnSpPr/>
            <p:nvPr/>
          </p:nvCxnSpPr>
          <p:spPr>
            <a:xfrm>
              <a:off x="5740924" y="1688949"/>
              <a:ext cx="0" cy="34922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2677111" y="2863480"/>
              <a:ext cx="791851" cy="369332"/>
            </a:xfrm>
            <a:prstGeom prst="rect">
              <a:avLst/>
            </a:prstGeom>
            <a:noFill/>
          </p:spPr>
          <p:txBody>
            <a:bodyPr wrap="square" rtlCol="0">
              <a:spAutoFit/>
            </a:bodyPr>
            <a:lstStyle/>
            <a:p>
              <a:r>
                <a:rPr lang="cs-CZ" dirty="0" err="1" smtClean="0"/>
                <a:t>h</a:t>
              </a:r>
              <a:r>
                <a:rPr lang="cs-CZ" baseline="-25000" dirty="0" err="1" smtClean="0"/>
                <a:t>x</a:t>
              </a:r>
              <a:endParaRPr lang="en-US" dirty="0"/>
            </a:p>
          </p:txBody>
        </p:sp>
        <p:sp>
          <p:nvSpPr>
            <p:cNvPr id="45" name="TextovéPole 44"/>
            <p:cNvSpPr txBox="1"/>
            <p:nvPr/>
          </p:nvSpPr>
          <p:spPr>
            <a:xfrm>
              <a:off x="5751588" y="1638750"/>
              <a:ext cx="791851" cy="369332"/>
            </a:xfrm>
            <a:prstGeom prst="rect">
              <a:avLst/>
            </a:prstGeom>
            <a:noFill/>
          </p:spPr>
          <p:txBody>
            <a:bodyPr wrap="square" rtlCol="0">
              <a:spAutoFit/>
            </a:bodyPr>
            <a:lstStyle/>
            <a:p>
              <a:r>
                <a:rPr lang="cs-CZ" dirty="0" err="1" smtClean="0"/>
                <a:t>h</a:t>
              </a:r>
              <a:r>
                <a:rPr lang="cs-CZ" baseline="-25000" dirty="0" err="1" smtClean="0"/>
                <a:t>y</a:t>
              </a:r>
              <a:endParaRPr lang="en-US" dirty="0"/>
            </a:p>
          </p:txBody>
        </p:sp>
      </p:grpSp>
      <mc:AlternateContent xmlns:mc="http://schemas.openxmlformats.org/markup-compatibility/2006" xmlns:a14="http://schemas.microsoft.com/office/drawing/2010/main">
        <mc:Choice Requires="a14">
          <p:sp>
            <p:nvSpPr>
              <p:cNvPr id="46" name="TextovéPole 45"/>
              <p:cNvSpPr txBox="1"/>
              <p:nvPr/>
            </p:nvSpPr>
            <p:spPr>
              <a:xfrm>
                <a:off x="1661370" y="3687898"/>
                <a:ext cx="4772204" cy="6038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ea typeface="Cambria Math" panose="02040503050406030204" pitchFamily="18" charset="0"/>
                            </a:rPr>
                            <m:t>𝜓</m:t>
                          </m:r>
                        </m:num>
                        <m:den>
                          <m:r>
                            <a:rPr lang="en-US" i="1">
                              <a:solidFill>
                                <a:prstClr val="black"/>
                              </a:solidFill>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𝜉</m:t>
                              </m:r>
                            </m:e>
                            <m:sup>
                              <m:r>
                                <a:rPr lang="en-US" i="1">
                                  <a:solidFill>
                                    <a:prstClr val="black"/>
                                  </a:solidFill>
                                  <a:latin typeface="Cambria Math" panose="02040503050406030204" pitchFamily="18" charset="0"/>
                                  <a:ea typeface="Cambria Math" panose="02040503050406030204" pitchFamily="18" charset="0"/>
                                </a:rPr>
                                <m:t>2</m:t>
                              </m:r>
                            </m:sup>
                          </m:sSup>
                        </m:den>
                      </m:f>
                      <m:sSub>
                        <m:sSubPr>
                          <m:ctrlPr>
                            <a:rPr lang="en-US"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𝑔</m:t>
                          </m:r>
                        </m:e>
                        <m:sub>
                          <m:r>
                            <a:rPr lang="en-US" b="0" i="1" smtClean="0">
                              <a:solidFill>
                                <a:prstClr val="black"/>
                              </a:solidFill>
                              <a:latin typeface="Cambria Math" panose="02040503050406030204" pitchFamily="18" charset="0"/>
                              <a:ea typeface="Cambria Math" panose="02040503050406030204" pitchFamily="18" charset="0"/>
                            </a:rPr>
                            <m:t>𝑥𝑥</m:t>
                          </m:r>
                        </m:sub>
                      </m:sSub>
                      <m:r>
                        <a:rPr lang="en-US" i="1">
                          <a:solidFill>
                            <a:prstClr val="black"/>
                          </a:solidFill>
                          <a:latin typeface="Cambria Math" panose="02040503050406030204" pitchFamily="18" charset="0"/>
                        </a:rPr>
                        <m:t> +</m:t>
                      </m:r>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ea typeface="Cambria Math" panose="02040503050406030204" pitchFamily="18" charset="0"/>
                            </a:rPr>
                            <m:t>𝜓</m:t>
                          </m:r>
                        </m:num>
                        <m:den>
                          <m:r>
                            <a:rPr lang="en-US" i="1">
                              <a:solidFill>
                                <a:prstClr val="black"/>
                              </a:solidFill>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i="1">
                                  <a:solidFill>
                                    <a:prstClr val="black"/>
                                  </a:solidFill>
                                  <a:latin typeface="Cambria Math" panose="02040503050406030204" pitchFamily="18" charset="0"/>
                                  <a:ea typeface="Cambria Math" panose="02040503050406030204" pitchFamily="18" charset="0"/>
                                </a:rPr>
                                <m:t>2</m:t>
                              </m:r>
                            </m:sup>
                          </m:sSup>
                        </m:den>
                      </m:f>
                      <m:sSub>
                        <m:sSubPr>
                          <m:ctrlPr>
                            <a:rPr lang="en-US"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𝑔</m:t>
                          </m:r>
                        </m:e>
                        <m:sub>
                          <m:r>
                            <a:rPr lang="en-US" b="0" i="1" smtClean="0">
                              <a:solidFill>
                                <a:prstClr val="black"/>
                              </a:solidFill>
                              <a:latin typeface="Cambria Math" panose="02040503050406030204" pitchFamily="18" charset="0"/>
                              <a:ea typeface="Cambria Math" panose="02040503050406030204" pitchFamily="18" charset="0"/>
                            </a:rPr>
                            <m:t>𝑦𝑦</m:t>
                          </m:r>
                        </m:sub>
                      </m:sSub>
                      <m:r>
                        <a:rPr lang="en-US" b="0" i="1" smtClean="0">
                          <a:solidFill>
                            <a:prstClr val="black"/>
                          </a:solidFill>
                          <a:latin typeface="Cambria Math" panose="02040503050406030204" pitchFamily="18" charset="0"/>
                        </a:rPr>
                        <m:t>+</m:t>
                      </m:r>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ea typeface="Cambria Math" panose="02040503050406030204" pitchFamily="18" charset="0"/>
                            </a:rPr>
                            <m:t>𝜓</m:t>
                          </m:r>
                        </m:num>
                        <m:den>
                          <m:r>
                            <a:rPr lang="en-US" i="1">
                              <a:solidFill>
                                <a:prstClr val="black"/>
                              </a:solidFill>
                              <a:latin typeface="Cambria Math" panose="02040503050406030204" pitchFamily="18" charset="0"/>
                              <a:ea typeface="Cambria Math" panose="02040503050406030204" pitchFamily="18" charset="0"/>
                            </a:rPr>
                            <m:t>𝜕</m:t>
                          </m:r>
                          <m: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den>
                      </m:f>
                      <m:sSub>
                        <m:sSubPr>
                          <m:ctrlP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𝑔</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𝑥𝑦</m:t>
                          </m:r>
                        </m:sub>
                      </m:sSub>
                      <m:r>
                        <a:rPr lang="en-US" b="0" i="1" smtClean="0">
                          <a:solidFill>
                            <a:prstClr val="black"/>
                          </a:solidFill>
                          <a:latin typeface="Cambria Math" panose="02040503050406030204" pitchFamily="18" charset="0"/>
                          <a:ea typeface="Cambria Math" panose="02040503050406030204" pitchFamily="18" charset="0"/>
                        </a:rPr>
                        <m:t>+</m:t>
                      </m:r>
                      <m:f>
                        <m:fPr>
                          <m:ctrlPr>
                            <a:rPr lang="en-US" b="0" i="1" smtClean="0">
                              <a:solidFill>
                                <a:prstClr val="black"/>
                              </a:solidFill>
                              <a:latin typeface="Cambria Math" panose="02040503050406030204" pitchFamily="18" charset="0"/>
                              <a:ea typeface="Cambria Math" panose="02040503050406030204" pitchFamily="18" charset="0"/>
                            </a:rPr>
                          </m:ctrlPr>
                        </m:fPr>
                        <m:num>
                          <m:r>
                            <a:rPr lang="en-US" b="0" i="1" smtClean="0">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b="0" i="1" smtClean="0">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sym typeface="Symbol"/>
                            </a:rPr>
                            <m:t></m:t>
                          </m:r>
                        </m:den>
                      </m:f>
                      <m:sSub>
                        <m:sSubPr>
                          <m:ctrlP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𝑔</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𝑥</m:t>
                          </m:r>
                        </m:sub>
                      </m:sSub>
                      <m:r>
                        <a:rPr lang="en-US" b="0" i="1" smtClean="0">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oMath>
                  </m:oMathPara>
                </a14:m>
                <a:endParaRPr lang="en-US" dirty="0"/>
              </a:p>
            </p:txBody>
          </p:sp>
        </mc:Choice>
        <mc:Fallback xmlns="">
          <p:sp>
            <p:nvSpPr>
              <p:cNvPr id="46" name="TextovéPole 45"/>
              <p:cNvSpPr txBox="1">
                <a:spLocks noRot="1" noChangeAspect="1" noMove="1" noResize="1" noEditPoints="1" noAdjustHandles="1" noChangeArrowheads="1" noChangeShapeType="1" noTextEdit="1"/>
              </p:cNvSpPr>
              <p:nvPr/>
            </p:nvSpPr>
            <p:spPr>
              <a:xfrm>
                <a:off x="1661370" y="3687898"/>
                <a:ext cx="4772204" cy="603820"/>
              </a:xfrm>
              <a:prstGeom prst="rect">
                <a:avLst/>
              </a:prstGeom>
              <a:blipFill rotWithShape="1">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4" name="TextovéPole 43"/>
              <p:cNvSpPr txBox="1"/>
              <p:nvPr/>
            </p:nvSpPr>
            <p:spPr>
              <a:xfrm>
                <a:off x="548507" y="4753492"/>
                <a:ext cx="10226330" cy="1129412"/>
              </a:xfrm>
              <a:prstGeom prst="rect">
                <a:avLst/>
              </a:prstGeom>
              <a:solidFill>
                <a:schemeClr val="accent3">
                  <a:lumMod val="20000"/>
                  <a:lumOff val="80000"/>
                </a:schemeClr>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cs-CZ" b="0" i="1" smtClean="0">
                                  <a:latin typeface="Cambria Math" panose="02040503050406030204" pitchFamily="18" charset="0"/>
                                </a:rPr>
                                <m:t>𝑔</m:t>
                              </m:r>
                            </m:e>
                            <m:sub>
                              <m:r>
                                <a:rPr lang="cs-CZ" b="0" i="1" smtClean="0">
                                  <a:latin typeface="Cambria Math" panose="02040503050406030204" pitchFamily="18" charset="0"/>
                                </a:rPr>
                                <m:t>𝑥𝑥</m:t>
                              </m:r>
                            </m:sub>
                          </m:sSub>
                        </m:num>
                        <m:den>
                          <m:sSubSup>
                            <m:sSubSupPr>
                              <m:ctrlPr>
                                <a:rPr lang="en-US" i="1" smtClean="0">
                                  <a:latin typeface="Cambria Math" panose="02040503050406030204" pitchFamily="18" charset="0"/>
                                </a:rPr>
                              </m:ctrlPr>
                            </m:sSubSupPr>
                            <m:e>
                              <m:r>
                                <a:rPr lang="cs-CZ" b="0" i="1" smtClean="0">
                                  <a:latin typeface="Cambria Math" panose="02040503050406030204" pitchFamily="18" charset="0"/>
                                </a:rPr>
                                <m:t>h</m:t>
                              </m:r>
                            </m:e>
                            <m:sub>
                              <m:r>
                                <a:rPr lang="cs-CZ" b="0" i="1" smtClean="0">
                                  <a:latin typeface="Cambria Math" panose="02040503050406030204" pitchFamily="18" charset="0"/>
                                </a:rPr>
                                <m:t>𝑥</m:t>
                              </m:r>
                            </m:sub>
                            <m:sup>
                              <m:r>
                                <a:rPr lang="en-US" b="0" i="1" smtClean="0">
                                  <a:latin typeface="Cambria Math" panose="02040503050406030204" pitchFamily="18" charset="0"/>
                                </a:rPr>
                                <m:t>2</m:t>
                              </m:r>
                            </m:sup>
                          </m:sSubSup>
                        </m:den>
                      </m:f>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sym typeface="Symbol" panose="05050102010706020507" pitchFamily="18" charset="2"/>
                                </a:rPr>
                                <m:t></m:t>
                              </m:r>
                            </m:e>
                            <m:sub>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𝑗</m:t>
                              </m:r>
                            </m:sub>
                          </m:sSub>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𝑖</m:t>
                              </m:r>
                              <m:r>
                                <a:rPr lang="en-US" b="0" i="1" smtClean="0">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𝑗</m:t>
                              </m:r>
                            </m:sub>
                          </m:sSub>
                        </m:e>
                      </m:d>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cs-CZ" i="1">
                                  <a:latin typeface="Cambria Math" panose="02040503050406030204" pitchFamily="18" charset="0"/>
                                </a:rPr>
                                <m:t>𝑔</m:t>
                              </m:r>
                            </m:e>
                            <m:sub>
                              <m:r>
                                <a:rPr lang="en-US" b="0" i="1" smtClean="0">
                                  <a:latin typeface="Cambria Math" panose="02040503050406030204" pitchFamily="18" charset="0"/>
                                </a:rPr>
                                <m:t>𝑦𝑦</m:t>
                              </m:r>
                            </m:sub>
                          </m:sSub>
                        </m:num>
                        <m:den>
                          <m:sSubSup>
                            <m:sSubSupPr>
                              <m:ctrlPr>
                                <a:rPr lang="en-US" i="1">
                                  <a:latin typeface="Cambria Math" panose="02040503050406030204" pitchFamily="18" charset="0"/>
                                </a:rPr>
                              </m:ctrlPr>
                            </m:sSubSupPr>
                            <m:e>
                              <m:r>
                                <a:rPr lang="cs-CZ" i="1">
                                  <a:latin typeface="Cambria Math" panose="02040503050406030204" pitchFamily="18" charset="0"/>
                                </a:rPr>
                                <m:t>h</m:t>
                              </m:r>
                            </m:e>
                            <m:sub>
                              <m:r>
                                <a:rPr lang="en-US" b="0" i="1" smtClean="0">
                                  <a:latin typeface="Cambria Math" panose="02040503050406030204" pitchFamily="18" charset="0"/>
                                </a:rPr>
                                <m:t>𝑦</m:t>
                              </m:r>
                            </m:sub>
                            <m:sup>
                              <m:r>
                                <a:rPr lang="en-US" i="1">
                                  <a:latin typeface="Cambria Math" panose="02040503050406030204" pitchFamily="18" charset="0"/>
                                </a:rPr>
                                <m:t>2</m:t>
                              </m:r>
                            </m:sup>
                          </m:sSubSup>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−1</m:t>
                              </m:r>
                            </m:sub>
                          </m:sSub>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+1</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𝑥𝑦</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4</m:t>
                              </m:r>
                              <m:r>
                                <a:rPr lang="en-US" b="0" i="1" smtClean="0">
                                  <a:latin typeface="Cambria Math" panose="02040503050406030204" pitchFamily="18" charset="0"/>
                                </a:rPr>
                                <m:t>h</m:t>
                              </m:r>
                            </m:e>
                            <m:sub>
                              <m:r>
                                <a:rPr lang="en-US" b="0" i="1" smtClean="0">
                                  <a:latin typeface="Cambria Math" panose="02040503050406030204" pitchFamily="18" charset="0"/>
                                </a:rPr>
                                <m:t>𝑥</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𝑦</m:t>
                              </m:r>
                            </m:sub>
                          </m:sSub>
                        </m:den>
                      </m:f>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𝑖</m:t>
                              </m:r>
                              <m:r>
                                <a:rPr lang="en-US" b="0" i="1" smtClean="0">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𝑖</m:t>
                              </m:r>
                              <m:r>
                                <a:rPr lang="en-US" b="0" i="1" smtClean="0">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m:t>
                              </m:r>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𝑖</m:t>
                              </m:r>
                              <m:r>
                                <a:rPr lang="en-US" b="0" i="1" smtClean="0">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𝑖</m:t>
                              </m:r>
                              <m:r>
                                <a:rPr lang="en-US" b="0" i="1" smtClean="0">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m:t>
                              </m:r>
                              <m:r>
                                <a:rPr lang="en-US" i="1">
                                  <a:latin typeface="Cambria Math" panose="02040503050406030204" pitchFamily="18" charset="0"/>
                                </a:rPr>
                                <m:t>1</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𝑥</m:t>
                              </m:r>
                            </m:sub>
                          </m:sSub>
                        </m:num>
                        <m:den>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cs-CZ" b="0" i="1" smtClean="0">
                                  <a:latin typeface="Cambria Math"/>
                                </a:rPr>
                                <m:t>𝑦</m:t>
                              </m:r>
                            </m:sub>
                          </m:sSub>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cs-CZ" b="0" i="1" smtClean="0">
                                  <a:latin typeface="Cambria Math"/>
                                </a:rPr>
                                <m:t>+</m:t>
                              </m:r>
                              <m:r>
                                <a:rPr lang="en-US" b="0" i="1" smtClean="0">
                                  <a:latin typeface="Cambria Math"/>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a:rPr>
                                <m:t>−1</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sym typeface="Symbol" panose="05050102010706020507" pitchFamily="18" charset="2"/>
                            </a:rPr>
                            <m:t></m:t>
                          </m:r>
                        </m:e>
                        <m:sub>
                          <m:r>
                            <a:rPr lang="en-US" b="0" i="1" smtClean="0">
                              <a:latin typeface="Cambria Math" panose="02040503050406030204" pitchFamily="18" charset="0"/>
                            </a:rPr>
                            <m:t>𝑖𝑗</m:t>
                          </m:r>
                        </m:sub>
                      </m:sSub>
                    </m:oMath>
                  </m:oMathPara>
                </a14:m>
                <a:endParaRPr lang="en-US" dirty="0"/>
              </a:p>
            </p:txBody>
          </p:sp>
        </mc:Choice>
        <mc:Fallback xmlns="">
          <p:sp>
            <p:nvSpPr>
              <p:cNvPr id="44" name="TextovéPole 43"/>
              <p:cNvSpPr txBox="1">
                <a:spLocks noRot="1" noChangeAspect="1" noMove="1" noResize="1" noEditPoints="1" noAdjustHandles="1" noChangeArrowheads="1" noChangeShapeType="1" noTextEdit="1"/>
              </p:cNvSpPr>
              <p:nvPr/>
            </p:nvSpPr>
            <p:spPr>
              <a:xfrm>
                <a:off x="548507" y="4753492"/>
                <a:ext cx="10226330" cy="1129412"/>
              </a:xfrm>
              <a:prstGeom prst="rect">
                <a:avLst/>
              </a:prstGeom>
              <a:blipFill rotWithShape="1">
                <a:blip r:embed="rId3"/>
                <a:stretch>
                  <a:fillRect/>
                </a:stretch>
              </a:blipFill>
            </p:spPr>
            <p:txBody>
              <a:bodyPr/>
              <a:lstStyle/>
              <a:p>
                <a:r>
                  <a:rPr lang="cs-CZ">
                    <a:noFill/>
                  </a:rPr>
                  <a:t> </a:t>
                </a:r>
              </a:p>
            </p:txBody>
          </p:sp>
        </mc:Fallback>
      </mc:AlternateContent>
      <p:sp>
        <p:nvSpPr>
          <p:cNvPr id="37" name="Zástupný symbol pro číslo snímku 36"/>
          <p:cNvSpPr>
            <a:spLocks noGrp="1"/>
          </p:cNvSpPr>
          <p:nvPr>
            <p:ph type="sldNum" sz="quarter" idx="12"/>
          </p:nvPr>
        </p:nvSpPr>
        <p:spPr/>
        <p:txBody>
          <a:bodyPr/>
          <a:lstStyle/>
          <a:p>
            <a:pPr>
              <a:defRPr/>
            </a:pPr>
            <a:fld id="{B5B76BE2-068B-4195-97D5-A58FFC9B4249}" type="slidenum">
              <a:rPr lang="en-US" smtClean="0"/>
              <a:pPr>
                <a:defRPr/>
              </a:pPr>
              <a:t>30</a:t>
            </a:fld>
            <a:endParaRPr lang="en-US"/>
          </a:p>
        </p:txBody>
      </p:sp>
      <p:sp>
        <p:nvSpPr>
          <p:cNvPr id="48" name="TextovéPole 47"/>
          <p:cNvSpPr txBox="1"/>
          <p:nvPr/>
        </p:nvSpPr>
        <p:spPr>
          <a:xfrm>
            <a:off x="10391174" y="52090"/>
            <a:ext cx="1712753" cy="307777"/>
          </a:xfrm>
          <a:prstGeom prst="rect">
            <a:avLst/>
          </a:prstGeom>
          <a:solidFill>
            <a:schemeClr val="bg1"/>
          </a:solidFill>
          <a:ln w="38100">
            <a:solidFill>
              <a:srgbClr val="FF0000"/>
            </a:solidFill>
          </a:ln>
        </p:spPr>
        <p:txBody>
          <a:bodyPr wrap="square" rtlCol="0">
            <a:spAutoFit/>
          </a:bodyPr>
          <a:lstStyle/>
          <a:p>
            <a:r>
              <a:rPr lang="cs-CZ" sz="1400" dirty="0" smtClean="0"/>
              <a:t>Kontroloval: </a:t>
            </a:r>
            <a:r>
              <a:rPr lang="cs-CZ" sz="1400" dirty="0" err="1" smtClean="0"/>
              <a:t>xxxxxx</a:t>
            </a:r>
            <a:endParaRPr lang="cs-CZ" sz="1400" dirty="0"/>
          </a:p>
        </p:txBody>
      </p:sp>
    </p:spTree>
    <p:extLst>
      <p:ext uri="{BB962C8B-B14F-4D97-AF65-F5344CB8AC3E}">
        <p14:creationId xmlns:p14="http://schemas.microsoft.com/office/powerpoint/2010/main" val="21887874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a:t>
            </a:r>
            <a:r>
              <a:rPr lang="en-US" sz="2400" b="1" dirty="0" smtClean="0">
                <a:sym typeface="Symbol" pitchFamily="18" charset="2"/>
              </a:rPr>
              <a:t>PSI</a:t>
            </a:r>
            <a:r>
              <a:rPr lang="cs-CZ" sz="2400" b="1" dirty="0" smtClean="0">
                <a:sym typeface="Symbol" pitchFamily="18" charset="2"/>
              </a:rPr>
              <a:t> </a:t>
            </a:r>
            <a:r>
              <a:rPr lang="en-US" sz="2400" b="1" dirty="0" smtClean="0">
                <a:sym typeface="Symbol" pitchFamily="18" charset="2"/>
              </a:rPr>
              <a:t>by alternation direction implicit method</a:t>
            </a:r>
            <a:r>
              <a:rPr lang="cs-CZ" sz="2400" b="1" dirty="0" smtClean="0">
                <a:sym typeface="Symbol" pitchFamily="18" charset="2"/>
              </a:rPr>
              <a:t> (</a:t>
            </a:r>
            <a:r>
              <a:rPr lang="en-US" sz="2400" b="1" dirty="0" smtClean="0">
                <a:sym typeface="Symbol" pitchFamily="18" charset="2"/>
              </a:rPr>
              <a:t>ADI</a:t>
            </a:r>
            <a:r>
              <a:rPr lang="cs-CZ" sz="2400" b="1" dirty="0" smtClean="0">
                <a:sym typeface="Symbol" pitchFamily="18" charset="2"/>
              </a:rPr>
              <a:t>)</a:t>
            </a:r>
            <a:r>
              <a:rPr lang="en-US" sz="2400" b="1" dirty="0" smtClean="0">
                <a:sym typeface="Symbol" pitchFamily="18" charset="2"/>
              </a:rPr>
              <a:t> Time evolution approximation</a:t>
            </a:r>
            <a:endParaRPr lang="cs-CZ" sz="2400" b="1" dirty="0">
              <a:sym typeface="Symbol" pitchFamily="18" charset="2"/>
            </a:endParaRPr>
          </a:p>
        </p:txBody>
      </p:sp>
      <p:cxnSp>
        <p:nvCxnSpPr>
          <p:cNvPr id="13" name="Přímá spojnice se šipkou 12"/>
          <p:cNvCxnSpPr>
            <a:stCxn id="18" idx="2"/>
          </p:cNvCxnSpPr>
          <p:nvPr/>
        </p:nvCxnSpPr>
        <p:spPr>
          <a:xfrm>
            <a:off x="3659283" y="1314978"/>
            <a:ext cx="59945" cy="54185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Vývojový diagram: alternativní postup 17"/>
          <p:cNvSpPr/>
          <p:nvPr/>
        </p:nvSpPr>
        <p:spPr>
          <a:xfrm>
            <a:off x="2970235" y="952840"/>
            <a:ext cx="1378095" cy="3621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PSI</a:t>
            </a:r>
            <a:endParaRPr lang="cs-CZ" dirty="0"/>
          </a:p>
        </p:txBody>
      </p:sp>
      <p:sp>
        <p:nvSpPr>
          <p:cNvPr id="20" name="Vývojový diagram: příprava 19"/>
          <p:cNvSpPr/>
          <p:nvPr/>
        </p:nvSpPr>
        <p:spPr>
          <a:xfrm>
            <a:off x="2861145" y="3515874"/>
            <a:ext cx="1910281" cy="33497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i</a:t>
            </a:r>
            <a:r>
              <a:rPr lang="en-US" sz="1400" dirty="0" smtClean="0"/>
              <a:t>=2..N</a:t>
            </a:r>
            <a:r>
              <a:rPr lang="en-US" sz="1400" baseline="-25000" dirty="0" smtClean="0"/>
              <a:t>x</a:t>
            </a:r>
            <a:r>
              <a:rPr lang="cs-CZ" sz="1400" dirty="0" smtClean="0"/>
              <a:t>-1</a:t>
            </a:r>
            <a:endParaRPr lang="cs-CZ" sz="1400" baseline="-25000" dirty="0"/>
          </a:p>
        </p:txBody>
      </p:sp>
      <p:sp>
        <p:nvSpPr>
          <p:cNvPr id="21" name="Vývojový diagram: příprava 20"/>
          <p:cNvSpPr/>
          <p:nvPr/>
        </p:nvSpPr>
        <p:spPr>
          <a:xfrm>
            <a:off x="2839420" y="1521248"/>
            <a:ext cx="1910281" cy="33497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iter</a:t>
            </a:r>
            <a:r>
              <a:rPr lang="en-US" sz="1400" dirty="0" smtClean="0"/>
              <a:t>=1,2,…</a:t>
            </a:r>
            <a:endParaRPr lang="cs-CZ" sz="1400" baseline="-25000" dirty="0"/>
          </a:p>
        </p:txBody>
      </p:sp>
      <p:sp>
        <p:nvSpPr>
          <p:cNvPr id="26" name="Vývojový diagram: příprava 25"/>
          <p:cNvSpPr/>
          <p:nvPr/>
        </p:nvSpPr>
        <p:spPr>
          <a:xfrm>
            <a:off x="2948700" y="5982960"/>
            <a:ext cx="1778283" cy="30781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Vývojový diagram: příprava 26"/>
          <p:cNvSpPr/>
          <p:nvPr/>
        </p:nvSpPr>
        <p:spPr>
          <a:xfrm>
            <a:off x="2927142" y="4658139"/>
            <a:ext cx="1778283" cy="30781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8" name="Volný tvar 27"/>
          <p:cNvSpPr/>
          <p:nvPr/>
        </p:nvSpPr>
        <p:spPr>
          <a:xfrm>
            <a:off x="1888337" y="1688737"/>
            <a:ext cx="1095937" cy="4430202"/>
          </a:xfrm>
          <a:custGeom>
            <a:avLst/>
            <a:gdLst>
              <a:gd name="connsiteX0" fmla="*/ 2190938 w 2190938"/>
              <a:gd name="connsiteY0" fmla="*/ 1973655 h 1973655"/>
              <a:gd name="connsiteX1" fmla="*/ 0 w 2190938"/>
              <a:gd name="connsiteY1" fmla="*/ 1964602 h 1973655"/>
              <a:gd name="connsiteX2" fmla="*/ 0 w 2190938"/>
              <a:gd name="connsiteY2" fmla="*/ 9053 h 1973655"/>
              <a:gd name="connsiteX3" fmla="*/ 2082297 w 2190938"/>
              <a:gd name="connsiteY3" fmla="*/ 0 h 1973655"/>
              <a:gd name="connsiteX4" fmla="*/ 2082297 w 2190938"/>
              <a:gd name="connsiteY4" fmla="*/ 0 h 197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938" h="1973655">
                <a:moveTo>
                  <a:pt x="2190938" y="1973655"/>
                </a:moveTo>
                <a:lnTo>
                  <a:pt x="0" y="1964602"/>
                </a:lnTo>
                <a:lnTo>
                  <a:pt x="0" y="9053"/>
                </a:lnTo>
                <a:lnTo>
                  <a:pt x="2082297" y="0"/>
                </a:lnTo>
                <a:lnTo>
                  <a:pt x="2082297" y="0"/>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Volný tvar 29"/>
          <p:cNvSpPr/>
          <p:nvPr/>
        </p:nvSpPr>
        <p:spPr>
          <a:xfrm>
            <a:off x="2414780" y="3676971"/>
            <a:ext cx="611590" cy="1124842"/>
          </a:xfrm>
          <a:custGeom>
            <a:avLst/>
            <a:gdLst>
              <a:gd name="connsiteX0" fmla="*/ 2190938 w 2190938"/>
              <a:gd name="connsiteY0" fmla="*/ 1973655 h 1973655"/>
              <a:gd name="connsiteX1" fmla="*/ 0 w 2190938"/>
              <a:gd name="connsiteY1" fmla="*/ 1964602 h 1973655"/>
              <a:gd name="connsiteX2" fmla="*/ 0 w 2190938"/>
              <a:gd name="connsiteY2" fmla="*/ 9053 h 1973655"/>
              <a:gd name="connsiteX3" fmla="*/ 2082297 w 2190938"/>
              <a:gd name="connsiteY3" fmla="*/ 0 h 1973655"/>
              <a:gd name="connsiteX4" fmla="*/ 2082297 w 2190938"/>
              <a:gd name="connsiteY4" fmla="*/ 0 h 197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938" h="1973655">
                <a:moveTo>
                  <a:pt x="2190938" y="1973655"/>
                </a:moveTo>
                <a:lnTo>
                  <a:pt x="0" y="1964602"/>
                </a:lnTo>
                <a:lnTo>
                  <a:pt x="0" y="9053"/>
                </a:lnTo>
                <a:lnTo>
                  <a:pt x="2082297" y="0"/>
                </a:lnTo>
                <a:lnTo>
                  <a:pt x="2082297" y="0"/>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2543665" y="3994555"/>
            <a:ext cx="2864189" cy="523220"/>
          </a:xfrm>
          <a:prstGeom prst="rect">
            <a:avLst/>
          </a:prstGeom>
          <a:solidFill>
            <a:schemeClr val="bg1"/>
          </a:solidFill>
          <a:ln w="19050">
            <a:solidFill>
              <a:schemeClr val="accent1"/>
            </a:solidFill>
          </a:ln>
        </p:spPr>
        <p:txBody>
          <a:bodyPr wrap="square" rtlCol="0">
            <a:spAutoFit/>
          </a:bodyPr>
          <a:lstStyle/>
          <a:p>
            <a:r>
              <a:rPr lang="cs-CZ" sz="1400" dirty="0" err="1" smtClean="0"/>
              <a:t>Sweep</a:t>
            </a:r>
            <a:r>
              <a:rPr lang="cs-CZ" sz="1400" dirty="0" smtClean="0"/>
              <a:t> </a:t>
            </a:r>
            <a:r>
              <a:rPr lang="cs-CZ" sz="1400" dirty="0" err="1" smtClean="0"/>
              <a:t>of</a:t>
            </a:r>
            <a:r>
              <a:rPr lang="cs-CZ" sz="1400" dirty="0" smtClean="0"/>
              <a:t> </a:t>
            </a:r>
            <a:r>
              <a:rPr lang="cs-CZ" sz="1400" dirty="0" err="1" smtClean="0"/>
              <a:t>tridiagonal</a:t>
            </a:r>
            <a:r>
              <a:rPr lang="cs-CZ" sz="1400" dirty="0" smtClean="0"/>
              <a:t> </a:t>
            </a:r>
            <a:r>
              <a:rPr lang="cs-CZ" sz="1400" dirty="0" err="1" smtClean="0"/>
              <a:t>syst</a:t>
            </a:r>
            <a:r>
              <a:rPr lang="en-US" sz="1400" dirty="0" smtClean="0"/>
              <a:t>e</a:t>
            </a:r>
            <a:r>
              <a:rPr lang="cs-CZ" sz="1400" dirty="0" smtClean="0"/>
              <a:t>m </a:t>
            </a:r>
            <a:r>
              <a:rPr lang="cs-CZ" sz="1400" dirty="0" err="1" smtClean="0"/>
              <a:t>for</a:t>
            </a:r>
            <a:r>
              <a:rPr lang="cs-CZ" sz="1400" dirty="0" smtClean="0"/>
              <a:t> </a:t>
            </a:r>
            <a:r>
              <a:rPr lang="cs-CZ" sz="1400" dirty="0" smtClean="0">
                <a:sym typeface="Symbol" panose="05050102010706020507" pitchFamily="18" charset="2"/>
              </a:rPr>
              <a:t> in </a:t>
            </a:r>
            <a:r>
              <a:rPr lang="cs-CZ" sz="1400" dirty="0" err="1" smtClean="0">
                <a:sym typeface="Symbol" panose="05050102010706020507" pitchFamily="18" charset="2"/>
              </a:rPr>
              <a:t>vertical</a:t>
            </a:r>
            <a:r>
              <a:rPr lang="cs-CZ" sz="1400" dirty="0" smtClean="0">
                <a:sym typeface="Symbol" panose="05050102010706020507" pitchFamily="18" charset="2"/>
              </a:rPr>
              <a:t> </a:t>
            </a:r>
            <a:r>
              <a:rPr lang="cs-CZ" sz="1400" dirty="0" err="1" smtClean="0">
                <a:sym typeface="Symbol" panose="05050102010706020507" pitchFamily="18" charset="2"/>
              </a:rPr>
              <a:t>direction</a:t>
            </a:r>
            <a:r>
              <a:rPr lang="cs-CZ" sz="1400" dirty="0" smtClean="0">
                <a:sym typeface="Symbol" panose="05050102010706020507" pitchFamily="18" charset="2"/>
              </a:rPr>
              <a:t> (</a:t>
            </a:r>
            <a:r>
              <a:rPr lang="cs-CZ" sz="1400" dirty="0" err="1" smtClean="0">
                <a:sym typeface="Symbol" panose="05050102010706020507" pitchFamily="18" charset="2"/>
              </a:rPr>
              <a:t>sections</a:t>
            </a:r>
            <a:r>
              <a:rPr lang="cs-CZ" sz="1400" dirty="0" smtClean="0">
                <a:sym typeface="Symbol" panose="05050102010706020507" pitchFamily="18" charset="2"/>
              </a:rPr>
              <a:t> </a:t>
            </a:r>
            <a:r>
              <a:rPr lang="cs-CZ" sz="1400" baseline="-25000" dirty="0" smtClean="0">
                <a:sym typeface="Symbol" panose="05050102010706020507" pitchFamily="18" charset="2"/>
              </a:rPr>
              <a:t>i</a:t>
            </a:r>
            <a:r>
              <a:rPr lang="cs-CZ" sz="1400" dirty="0">
                <a:sym typeface="Symbol" panose="05050102010706020507" pitchFamily="18" charset="2"/>
              </a:rPr>
              <a:t>)</a:t>
            </a:r>
            <a:endParaRPr lang="en-US" sz="1400" baseline="-25000" dirty="0"/>
          </a:p>
        </p:txBody>
      </p:sp>
      <p:sp>
        <p:nvSpPr>
          <p:cNvPr id="4" name="Zástupný symbol pro číslo snímku 3"/>
          <p:cNvSpPr>
            <a:spLocks noGrp="1"/>
          </p:cNvSpPr>
          <p:nvPr>
            <p:ph type="sldNum" sz="quarter" idx="12"/>
          </p:nvPr>
        </p:nvSpPr>
        <p:spPr/>
        <p:txBody>
          <a:bodyPr/>
          <a:lstStyle/>
          <a:p>
            <a:pPr>
              <a:defRPr/>
            </a:pPr>
            <a:fld id="{B5B76BE2-068B-4195-97D5-A58FFC9B4249}" type="slidenum">
              <a:rPr lang="en-US" smtClean="0"/>
              <a:pPr>
                <a:defRPr/>
              </a:pPr>
              <a:t>31</a:t>
            </a:fld>
            <a:endParaRPr lang="en-US"/>
          </a:p>
        </p:txBody>
      </p:sp>
      <p:grpSp>
        <p:nvGrpSpPr>
          <p:cNvPr id="40" name="Skupina 39"/>
          <p:cNvGrpSpPr/>
          <p:nvPr/>
        </p:nvGrpSpPr>
        <p:grpSpPr>
          <a:xfrm>
            <a:off x="10184645" y="619168"/>
            <a:ext cx="1832474" cy="3078785"/>
            <a:chOff x="10187831" y="859027"/>
            <a:chExt cx="1832474" cy="3078785"/>
          </a:xfrm>
          <a:solidFill>
            <a:schemeClr val="bg1"/>
          </a:solidFill>
        </p:grpSpPr>
        <p:cxnSp>
          <p:nvCxnSpPr>
            <p:cNvPr id="41" name="Přímá spojnice se šipkou 40"/>
            <p:cNvCxnSpPr>
              <a:stCxn id="42" idx="2"/>
            </p:cNvCxnSpPr>
            <p:nvPr/>
          </p:nvCxnSpPr>
          <p:spPr>
            <a:xfrm>
              <a:off x="11016219" y="1082022"/>
              <a:ext cx="3185" cy="2855790"/>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sp>
          <p:nvSpPr>
            <p:cNvPr id="42" name="Vývojový diagram: alternativní postup 41"/>
            <p:cNvSpPr/>
            <p:nvPr/>
          </p:nvSpPr>
          <p:spPr>
            <a:xfrm>
              <a:off x="10566669" y="859027"/>
              <a:ext cx="899100" cy="222995"/>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smtClean="0">
                  <a:solidFill>
                    <a:schemeClr val="tx1"/>
                  </a:solidFill>
                </a:rPr>
                <a:t>geometr</a:t>
              </a:r>
              <a:r>
                <a:rPr lang="en-US" sz="1000" dirty="0" smtClean="0">
                  <a:solidFill>
                    <a:schemeClr val="tx1"/>
                  </a:solidFill>
                </a:rPr>
                <a:t>y</a:t>
              </a:r>
              <a:endParaRPr lang="cs-CZ" sz="1000" dirty="0">
                <a:solidFill>
                  <a:schemeClr val="tx1"/>
                </a:solidFill>
              </a:endParaRPr>
            </a:p>
          </p:txBody>
        </p:sp>
        <p:sp>
          <p:nvSpPr>
            <p:cNvPr id="43" name="Vývojový diagram: postup 42"/>
            <p:cNvSpPr/>
            <p:nvPr/>
          </p:nvSpPr>
          <p:spPr>
            <a:xfrm>
              <a:off x="10194201" y="1166059"/>
              <a:ext cx="1822919" cy="289894"/>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Approximate profiles </a:t>
              </a:r>
              <a:r>
                <a:rPr lang="cs-CZ" sz="1000" dirty="0" err="1" smtClean="0">
                  <a:solidFill>
                    <a:schemeClr val="tx1"/>
                  </a:solidFill>
                </a:rPr>
                <a:t>u,v</a:t>
              </a:r>
              <a:r>
                <a:rPr lang="cs-CZ" sz="1000" dirty="0" smtClean="0">
                  <a:solidFill>
                    <a:schemeClr val="tx1"/>
                  </a:solidFill>
                </a:rPr>
                <a:t>, </a:t>
              </a:r>
              <a:r>
                <a:rPr lang="cs-CZ" sz="1000" dirty="0" smtClean="0">
                  <a:solidFill>
                    <a:schemeClr val="tx1"/>
                  </a:solidFill>
                  <a:sym typeface="Symbol" panose="05050102010706020507" pitchFamily="18" charset="2"/>
                </a:rPr>
                <a:t>,</a:t>
              </a:r>
              <a:r>
                <a:rPr lang="cs-CZ" sz="1000" dirty="0" smtClean="0">
                  <a:solidFill>
                    <a:schemeClr val="tx1"/>
                  </a:solidFill>
                </a:rPr>
                <a:t> </a:t>
              </a:r>
              <a:r>
                <a:rPr lang="cs-CZ" sz="1000" dirty="0" smtClean="0">
                  <a:solidFill>
                    <a:schemeClr val="tx1"/>
                  </a:solidFill>
                  <a:sym typeface="Symbol" panose="05050102010706020507" pitchFamily="18" charset="2"/>
                </a:rPr>
                <a:t> </a:t>
              </a:r>
              <a:r>
                <a:rPr lang="en-US" sz="1000" dirty="0" smtClean="0">
                  <a:solidFill>
                    <a:schemeClr val="tx1"/>
                  </a:solidFill>
                </a:rPr>
                <a:t>for power law fluid</a:t>
              </a:r>
              <a:endParaRPr lang="cs-CZ" sz="1000" dirty="0">
                <a:solidFill>
                  <a:schemeClr val="tx1"/>
                </a:solidFill>
              </a:endParaRPr>
            </a:p>
          </p:txBody>
        </p:sp>
        <p:sp>
          <p:nvSpPr>
            <p:cNvPr id="44" name="Vývojový diagram: příprava 43"/>
            <p:cNvSpPr/>
            <p:nvPr/>
          </p:nvSpPr>
          <p:spPr>
            <a:xfrm>
              <a:off x="10536484" y="1542807"/>
              <a:ext cx="1140542" cy="206270"/>
            </a:xfrm>
            <a:prstGeom prst="flowChartPreparati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itera</a:t>
              </a:r>
              <a:r>
                <a:rPr lang="en-US" sz="1000" dirty="0" err="1" smtClean="0">
                  <a:solidFill>
                    <a:schemeClr val="tx1"/>
                  </a:solidFill>
                </a:rPr>
                <a:t>tion</a:t>
              </a:r>
              <a:endParaRPr lang="cs-CZ" sz="1000" baseline="-25000" dirty="0">
                <a:solidFill>
                  <a:schemeClr val="tx1"/>
                </a:solidFill>
              </a:endParaRPr>
            </a:p>
          </p:txBody>
        </p:sp>
        <p:sp>
          <p:nvSpPr>
            <p:cNvPr id="45" name="Volný tvar 44"/>
            <p:cNvSpPr/>
            <p:nvPr/>
          </p:nvSpPr>
          <p:spPr>
            <a:xfrm>
              <a:off x="10194202" y="1645944"/>
              <a:ext cx="439802" cy="1697768"/>
            </a:xfrm>
            <a:custGeom>
              <a:avLst/>
              <a:gdLst>
                <a:gd name="connsiteX0" fmla="*/ 2190938 w 2190938"/>
                <a:gd name="connsiteY0" fmla="*/ 1973655 h 1973655"/>
                <a:gd name="connsiteX1" fmla="*/ 0 w 2190938"/>
                <a:gd name="connsiteY1" fmla="*/ 1964602 h 1973655"/>
                <a:gd name="connsiteX2" fmla="*/ 0 w 2190938"/>
                <a:gd name="connsiteY2" fmla="*/ 9053 h 1973655"/>
                <a:gd name="connsiteX3" fmla="*/ 2082297 w 2190938"/>
                <a:gd name="connsiteY3" fmla="*/ 0 h 1973655"/>
                <a:gd name="connsiteX4" fmla="*/ 2082297 w 2190938"/>
                <a:gd name="connsiteY4" fmla="*/ 0 h 197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938" h="1973655">
                  <a:moveTo>
                    <a:pt x="2190938" y="1973655"/>
                  </a:moveTo>
                  <a:lnTo>
                    <a:pt x="0" y="1964602"/>
                  </a:lnTo>
                  <a:lnTo>
                    <a:pt x="0" y="9053"/>
                  </a:lnTo>
                  <a:lnTo>
                    <a:pt x="2082297" y="0"/>
                  </a:lnTo>
                  <a:lnTo>
                    <a:pt x="2082297" y="0"/>
                  </a:lnTo>
                </a:path>
              </a:pathLst>
            </a:custGeom>
            <a:grp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solidFill>
                  <a:schemeClr val="tx1"/>
                </a:solidFill>
              </a:endParaRPr>
            </a:p>
          </p:txBody>
        </p:sp>
        <p:sp>
          <p:nvSpPr>
            <p:cNvPr id="46" name="Vývojový diagram: postup 45"/>
            <p:cNvSpPr/>
            <p:nvPr/>
          </p:nvSpPr>
          <p:spPr>
            <a:xfrm>
              <a:off x="10299660" y="1833366"/>
              <a:ext cx="1717461" cy="289894"/>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Elastic</a:t>
              </a:r>
              <a:r>
                <a:rPr lang="en-US" sz="1000" dirty="0" smtClean="0">
                  <a:solidFill>
                    <a:schemeClr val="tx1"/>
                  </a:solidFill>
                </a:rPr>
                <a:t> stress</a:t>
              </a:r>
              <a:r>
                <a:rPr lang="cs-CZ" sz="1000" dirty="0" smtClean="0">
                  <a:solidFill>
                    <a:schemeClr val="tx1"/>
                  </a:solidFill>
                </a:rPr>
                <a:t> </a:t>
              </a:r>
              <a:r>
                <a:rPr lang="cs-CZ" sz="1000" dirty="0" err="1" smtClean="0">
                  <a:solidFill>
                    <a:schemeClr val="tx1"/>
                  </a:solidFill>
                </a:rPr>
                <a:t>sxx</a:t>
              </a:r>
              <a:r>
                <a:rPr lang="cs-CZ" sz="1000" dirty="0" smtClean="0">
                  <a:solidFill>
                    <a:schemeClr val="tx1"/>
                  </a:solidFill>
                </a:rPr>
                <a:t>, </a:t>
              </a:r>
              <a:r>
                <a:rPr lang="cs-CZ" sz="1000" dirty="0" err="1" smtClean="0">
                  <a:solidFill>
                    <a:schemeClr val="tx1"/>
                  </a:solidFill>
                </a:rPr>
                <a:t>syy</a:t>
              </a:r>
              <a:r>
                <a:rPr lang="cs-CZ" sz="1000" dirty="0" smtClean="0">
                  <a:solidFill>
                    <a:schemeClr val="tx1"/>
                  </a:solidFill>
                </a:rPr>
                <a:t>, </a:t>
              </a:r>
              <a:r>
                <a:rPr lang="cs-CZ" sz="1000" dirty="0" err="1" smtClean="0">
                  <a:solidFill>
                    <a:schemeClr val="tx1"/>
                  </a:solidFill>
                </a:rPr>
                <a:t>sxy</a:t>
              </a:r>
              <a:r>
                <a:rPr lang="cs-CZ" sz="1000" dirty="0" smtClean="0">
                  <a:solidFill>
                    <a:schemeClr val="tx1"/>
                  </a:solidFill>
                </a:rPr>
                <a:t> (</a:t>
              </a:r>
              <a:r>
                <a:rPr lang="cs-CZ" sz="1000" dirty="0" err="1" smtClean="0">
                  <a:solidFill>
                    <a:schemeClr val="tx1"/>
                  </a:solidFill>
                </a:rPr>
                <a:t>hyperbolic</a:t>
              </a:r>
              <a:r>
                <a:rPr lang="cs-CZ" sz="1000" dirty="0" smtClean="0">
                  <a:solidFill>
                    <a:schemeClr val="tx1"/>
                  </a:solidFill>
                </a:rPr>
                <a:t> MW)</a:t>
              </a:r>
              <a:endParaRPr lang="cs-CZ" sz="1000" dirty="0">
                <a:solidFill>
                  <a:schemeClr val="tx1"/>
                </a:solidFill>
              </a:endParaRPr>
            </a:p>
          </p:txBody>
        </p:sp>
        <p:sp>
          <p:nvSpPr>
            <p:cNvPr id="47" name="Vývojový diagram: postup 46"/>
            <p:cNvSpPr/>
            <p:nvPr/>
          </p:nvSpPr>
          <p:spPr>
            <a:xfrm>
              <a:off x="10302844" y="2188326"/>
              <a:ext cx="1717461" cy="289894"/>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Poisson</a:t>
              </a:r>
              <a:r>
                <a:rPr lang="en-US" sz="1000" dirty="0" smtClean="0">
                  <a:solidFill>
                    <a:schemeClr val="tx1"/>
                  </a:solidFill>
                </a:rPr>
                <a:t> equation for</a:t>
              </a:r>
              <a:r>
                <a:rPr lang="cs-CZ" sz="1000" dirty="0" smtClean="0">
                  <a:solidFill>
                    <a:schemeClr val="tx1"/>
                  </a:solidFill>
                </a:rPr>
                <a:t> </a:t>
              </a:r>
              <a:r>
                <a:rPr lang="cs-CZ" sz="1000" dirty="0" smtClean="0">
                  <a:solidFill>
                    <a:schemeClr val="tx1"/>
                  </a:solidFill>
                  <a:sym typeface="Symbol" panose="05050102010706020507" pitchFamily="18" charset="2"/>
                </a:rPr>
                <a:t></a:t>
              </a:r>
              <a:endParaRPr lang="cs-CZ" sz="1000" dirty="0">
                <a:solidFill>
                  <a:schemeClr val="tx1"/>
                </a:solidFill>
              </a:endParaRPr>
            </a:p>
          </p:txBody>
        </p:sp>
        <p:sp>
          <p:nvSpPr>
            <p:cNvPr id="48" name="Vývojový diagram: postup 47"/>
            <p:cNvSpPr/>
            <p:nvPr/>
          </p:nvSpPr>
          <p:spPr>
            <a:xfrm>
              <a:off x="10299658" y="2908214"/>
              <a:ext cx="1717461" cy="289894"/>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a:solidFill>
                    <a:schemeClr val="tx1"/>
                  </a:solidFill>
                </a:rPr>
                <a:t>Poisson</a:t>
              </a:r>
              <a:r>
                <a:rPr lang="en-US" sz="1000" dirty="0">
                  <a:solidFill>
                    <a:schemeClr val="tx1"/>
                  </a:solidFill>
                </a:rPr>
                <a:t> equation for</a:t>
              </a:r>
              <a:r>
                <a:rPr lang="cs-CZ" sz="1000" dirty="0">
                  <a:solidFill>
                    <a:schemeClr val="tx1"/>
                  </a:solidFill>
                </a:rPr>
                <a:t> </a:t>
              </a:r>
              <a:r>
                <a:rPr lang="cs-CZ" sz="1000" dirty="0" smtClean="0">
                  <a:solidFill>
                    <a:schemeClr val="tx1"/>
                  </a:solidFill>
                  <a:sym typeface="Symbol" panose="05050102010706020507" pitchFamily="18" charset="2"/>
                </a:rPr>
                <a:t></a:t>
              </a:r>
              <a:endParaRPr lang="cs-CZ" sz="1000" dirty="0">
                <a:solidFill>
                  <a:schemeClr val="tx1"/>
                </a:solidFill>
              </a:endParaRPr>
            </a:p>
          </p:txBody>
        </p:sp>
        <p:sp>
          <p:nvSpPr>
            <p:cNvPr id="49" name="Vývojový diagram: postup 48"/>
            <p:cNvSpPr/>
            <p:nvPr/>
          </p:nvSpPr>
          <p:spPr>
            <a:xfrm>
              <a:off x="10187831" y="3509419"/>
              <a:ext cx="1829288" cy="289894"/>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a:solidFill>
                    <a:schemeClr val="tx1"/>
                  </a:solidFill>
                </a:rPr>
                <a:t>Poisson</a:t>
              </a:r>
              <a:r>
                <a:rPr lang="en-US" sz="1000" dirty="0">
                  <a:solidFill>
                    <a:schemeClr val="tx1"/>
                  </a:solidFill>
                </a:rPr>
                <a:t> equation for</a:t>
              </a:r>
              <a:r>
                <a:rPr lang="cs-CZ" sz="1000" dirty="0">
                  <a:solidFill>
                    <a:schemeClr val="tx1"/>
                  </a:solidFill>
                </a:rPr>
                <a:t> </a:t>
              </a:r>
              <a:r>
                <a:rPr lang="en-US" sz="1000" dirty="0" smtClean="0">
                  <a:solidFill>
                    <a:schemeClr val="tx1"/>
                  </a:solidFill>
                </a:rPr>
                <a:t>pressure</a:t>
              </a:r>
              <a:r>
                <a:rPr lang="cs-CZ" sz="1000" dirty="0" smtClean="0">
                  <a:solidFill>
                    <a:schemeClr val="tx1"/>
                  </a:solidFill>
                  <a:sym typeface="Symbol" panose="05050102010706020507" pitchFamily="18" charset="2"/>
                </a:rPr>
                <a:t> p</a:t>
              </a:r>
              <a:endParaRPr lang="cs-CZ" sz="1000" dirty="0">
                <a:solidFill>
                  <a:schemeClr val="tx1"/>
                </a:solidFill>
              </a:endParaRPr>
            </a:p>
          </p:txBody>
        </p:sp>
        <p:sp>
          <p:nvSpPr>
            <p:cNvPr id="50" name="Vývojový diagram: postup 49"/>
            <p:cNvSpPr/>
            <p:nvPr/>
          </p:nvSpPr>
          <p:spPr>
            <a:xfrm>
              <a:off x="10299658" y="2538900"/>
              <a:ext cx="1717461" cy="289894"/>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Velocities, µ</a:t>
              </a:r>
              <a:r>
                <a:rPr lang="cs-CZ" sz="1000" dirty="0" smtClean="0">
                  <a:solidFill>
                    <a:schemeClr val="tx1"/>
                  </a:solidFill>
                </a:rPr>
                <a:t> </a:t>
              </a:r>
              <a:r>
                <a:rPr lang="en-US" sz="1000" dirty="0" smtClean="0">
                  <a:solidFill>
                    <a:schemeClr val="tx1"/>
                  </a:solidFill>
                </a:rPr>
                <a:t>,</a:t>
              </a:r>
              <a:r>
                <a:rPr lang="cs-CZ" sz="1000" dirty="0" smtClean="0">
                  <a:solidFill>
                    <a:schemeClr val="tx1"/>
                  </a:solidFill>
                </a:rPr>
                <a:t> </a:t>
              </a:r>
              <a:r>
                <a:rPr lang="en-US" sz="1000" dirty="0" smtClean="0">
                  <a:solidFill>
                    <a:schemeClr val="tx1"/>
                  </a:solidFill>
                </a:rPr>
                <a:t>BC for </a:t>
              </a:r>
              <a:r>
                <a:rPr lang="en-US" sz="1000" dirty="0" smtClean="0">
                  <a:solidFill>
                    <a:schemeClr val="tx1"/>
                  </a:solidFill>
                  <a:sym typeface="Symbol"/>
                </a:rPr>
                <a:t></a:t>
              </a:r>
              <a:endParaRPr lang="cs-CZ" sz="1000" dirty="0">
                <a:solidFill>
                  <a:schemeClr val="tx1"/>
                </a:solidFill>
              </a:endParaRPr>
            </a:p>
          </p:txBody>
        </p:sp>
        <p:sp>
          <p:nvSpPr>
            <p:cNvPr id="51" name="Vývojový diagram: příprava 50"/>
            <p:cNvSpPr/>
            <p:nvPr/>
          </p:nvSpPr>
          <p:spPr>
            <a:xfrm>
              <a:off x="10566667" y="3248938"/>
              <a:ext cx="899101" cy="189546"/>
            </a:xfrm>
            <a:prstGeom prst="flowChartPreparati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solidFill>
                  <a:schemeClr val="tx1"/>
                </a:solidFill>
              </a:endParaRPr>
            </a:p>
          </p:txBody>
        </p:sp>
      </p:grpSp>
      <p:sp>
        <p:nvSpPr>
          <p:cNvPr id="34" name="TextovéPole 33"/>
          <p:cNvSpPr txBox="1"/>
          <p:nvPr/>
        </p:nvSpPr>
        <p:spPr>
          <a:xfrm>
            <a:off x="2519844" y="5119397"/>
            <a:ext cx="2864188" cy="523220"/>
          </a:xfrm>
          <a:prstGeom prst="rect">
            <a:avLst/>
          </a:prstGeom>
          <a:solidFill>
            <a:schemeClr val="bg1"/>
          </a:solidFill>
          <a:ln w="19050">
            <a:solidFill>
              <a:schemeClr val="accent1"/>
            </a:solidFill>
          </a:ln>
        </p:spPr>
        <p:txBody>
          <a:bodyPr wrap="square" rtlCol="0">
            <a:spAutoFit/>
          </a:bodyPr>
          <a:lstStyle/>
          <a:p>
            <a:r>
              <a:rPr lang="en-US" sz="1400" dirty="0" smtClean="0"/>
              <a:t>Norm of difference </a:t>
            </a:r>
            <a:r>
              <a:rPr lang="cs-CZ" sz="1400" dirty="0" smtClean="0">
                <a:sym typeface="Symbol" panose="05050102010706020507" pitchFamily="18" charset="2"/>
              </a:rPr>
              <a:t></a:t>
            </a:r>
            <a:r>
              <a:rPr lang="en-US" sz="1400" baseline="-25000" dirty="0" smtClean="0">
                <a:sym typeface="Symbol" panose="05050102010706020507" pitchFamily="18" charset="2"/>
              </a:rPr>
              <a:t>new</a:t>
            </a:r>
            <a:r>
              <a:rPr lang="en-US" sz="1400" dirty="0" smtClean="0">
                <a:sym typeface="Symbol" panose="05050102010706020507" pitchFamily="18" charset="2"/>
              </a:rPr>
              <a:t>-</a:t>
            </a:r>
            <a:r>
              <a:rPr lang="en-US" sz="1400" baseline="-25000" dirty="0" smtClean="0">
                <a:sym typeface="Symbol" panose="05050102010706020507" pitchFamily="18" charset="2"/>
              </a:rPr>
              <a:t>old</a:t>
            </a:r>
            <a:r>
              <a:rPr lang="cs-CZ" sz="1400" dirty="0" smtClean="0">
                <a:sym typeface="Symbol" panose="05050102010706020507" pitchFamily="18" charset="2"/>
              </a:rPr>
              <a:t> </a:t>
            </a:r>
            <a:r>
              <a:rPr lang="en-US" sz="1400" dirty="0" smtClean="0">
                <a:sym typeface="Symbol" panose="05050102010706020507" pitchFamily="18" charset="2"/>
              </a:rPr>
              <a:t>and repetition the PSI loop</a:t>
            </a:r>
            <a:endParaRPr lang="en-US" sz="1400" baseline="-25000" dirty="0"/>
          </a:p>
        </p:txBody>
      </p:sp>
      <p:sp>
        <p:nvSpPr>
          <p:cNvPr id="29" name="Vývojový diagram: příprava 28"/>
          <p:cNvSpPr/>
          <p:nvPr/>
        </p:nvSpPr>
        <p:spPr>
          <a:xfrm>
            <a:off x="2732260" y="1956348"/>
            <a:ext cx="1910281" cy="33497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i</a:t>
            </a:r>
            <a:r>
              <a:rPr lang="en-US" sz="1400" dirty="0" smtClean="0"/>
              <a:t>=2..N</a:t>
            </a:r>
            <a:r>
              <a:rPr lang="en-US" sz="1400" baseline="-25000" dirty="0" smtClean="0"/>
              <a:t>x</a:t>
            </a:r>
            <a:r>
              <a:rPr lang="cs-CZ" sz="1400" dirty="0" smtClean="0"/>
              <a:t>-1</a:t>
            </a:r>
            <a:endParaRPr lang="cs-CZ" sz="1400" baseline="-25000" dirty="0"/>
          </a:p>
        </p:txBody>
      </p:sp>
      <p:sp>
        <p:nvSpPr>
          <p:cNvPr id="31" name="Vývojový diagram: příprava 30"/>
          <p:cNvSpPr/>
          <p:nvPr/>
        </p:nvSpPr>
        <p:spPr>
          <a:xfrm>
            <a:off x="2798257" y="3098613"/>
            <a:ext cx="1778283" cy="30781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Volný tvar 31"/>
          <p:cNvSpPr/>
          <p:nvPr/>
        </p:nvSpPr>
        <p:spPr>
          <a:xfrm>
            <a:off x="2285895" y="2117445"/>
            <a:ext cx="611590" cy="1124842"/>
          </a:xfrm>
          <a:custGeom>
            <a:avLst/>
            <a:gdLst>
              <a:gd name="connsiteX0" fmla="*/ 2190938 w 2190938"/>
              <a:gd name="connsiteY0" fmla="*/ 1973655 h 1973655"/>
              <a:gd name="connsiteX1" fmla="*/ 0 w 2190938"/>
              <a:gd name="connsiteY1" fmla="*/ 1964602 h 1973655"/>
              <a:gd name="connsiteX2" fmla="*/ 0 w 2190938"/>
              <a:gd name="connsiteY2" fmla="*/ 9053 h 1973655"/>
              <a:gd name="connsiteX3" fmla="*/ 2082297 w 2190938"/>
              <a:gd name="connsiteY3" fmla="*/ 0 h 1973655"/>
              <a:gd name="connsiteX4" fmla="*/ 2082297 w 2190938"/>
              <a:gd name="connsiteY4" fmla="*/ 0 h 197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938" h="1973655">
                <a:moveTo>
                  <a:pt x="2190938" y="1973655"/>
                </a:moveTo>
                <a:lnTo>
                  <a:pt x="0" y="1964602"/>
                </a:lnTo>
                <a:lnTo>
                  <a:pt x="0" y="9053"/>
                </a:lnTo>
                <a:lnTo>
                  <a:pt x="2082297" y="0"/>
                </a:lnTo>
                <a:lnTo>
                  <a:pt x="2082297" y="0"/>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TextovéPole 32"/>
          <p:cNvSpPr txBox="1"/>
          <p:nvPr/>
        </p:nvSpPr>
        <p:spPr>
          <a:xfrm>
            <a:off x="2414780" y="2435029"/>
            <a:ext cx="3129026" cy="523220"/>
          </a:xfrm>
          <a:prstGeom prst="rect">
            <a:avLst/>
          </a:prstGeom>
          <a:solidFill>
            <a:schemeClr val="bg1"/>
          </a:solidFill>
          <a:ln w="19050">
            <a:solidFill>
              <a:schemeClr val="accent1"/>
            </a:solidFill>
          </a:ln>
        </p:spPr>
        <p:txBody>
          <a:bodyPr wrap="square" rtlCol="0">
            <a:spAutoFit/>
          </a:bodyPr>
          <a:lstStyle/>
          <a:p>
            <a:r>
              <a:rPr lang="cs-CZ" sz="1400" dirty="0" err="1" smtClean="0"/>
              <a:t>Sweep</a:t>
            </a:r>
            <a:r>
              <a:rPr lang="cs-CZ" sz="1400" dirty="0" smtClean="0"/>
              <a:t> </a:t>
            </a:r>
            <a:r>
              <a:rPr lang="cs-CZ" sz="1400" dirty="0" err="1" smtClean="0"/>
              <a:t>of</a:t>
            </a:r>
            <a:r>
              <a:rPr lang="cs-CZ" sz="1400" dirty="0" smtClean="0"/>
              <a:t> </a:t>
            </a:r>
            <a:r>
              <a:rPr lang="cs-CZ" sz="1400" dirty="0" err="1" smtClean="0"/>
              <a:t>tridiagonal</a:t>
            </a:r>
            <a:r>
              <a:rPr lang="cs-CZ" sz="1400" dirty="0" smtClean="0"/>
              <a:t> </a:t>
            </a:r>
            <a:r>
              <a:rPr lang="cs-CZ" sz="1400" dirty="0" err="1" smtClean="0"/>
              <a:t>syst</a:t>
            </a:r>
            <a:r>
              <a:rPr lang="en-US" sz="1400" dirty="0" smtClean="0"/>
              <a:t>e</a:t>
            </a:r>
            <a:r>
              <a:rPr lang="cs-CZ" sz="1400" dirty="0" smtClean="0"/>
              <a:t>m </a:t>
            </a:r>
            <a:r>
              <a:rPr lang="cs-CZ" sz="1400" dirty="0" err="1" smtClean="0"/>
              <a:t>for</a:t>
            </a:r>
            <a:r>
              <a:rPr lang="cs-CZ" sz="1400" dirty="0" smtClean="0"/>
              <a:t> </a:t>
            </a:r>
            <a:r>
              <a:rPr lang="cs-CZ" sz="1400" dirty="0" smtClean="0">
                <a:sym typeface="Symbol" panose="05050102010706020507" pitchFamily="18" charset="2"/>
              </a:rPr>
              <a:t> in </a:t>
            </a:r>
            <a:r>
              <a:rPr lang="en-US" sz="1400" dirty="0" smtClean="0">
                <a:sym typeface="Symbol" panose="05050102010706020507" pitchFamily="18" charset="2"/>
              </a:rPr>
              <a:t>horizontal</a:t>
            </a:r>
            <a:r>
              <a:rPr lang="cs-CZ" sz="1400" dirty="0" smtClean="0">
                <a:sym typeface="Symbol" panose="05050102010706020507" pitchFamily="18" charset="2"/>
              </a:rPr>
              <a:t> </a:t>
            </a:r>
            <a:r>
              <a:rPr lang="cs-CZ" sz="1400" dirty="0" err="1" smtClean="0">
                <a:sym typeface="Symbol" panose="05050102010706020507" pitchFamily="18" charset="2"/>
              </a:rPr>
              <a:t>direction</a:t>
            </a:r>
            <a:r>
              <a:rPr lang="cs-CZ" sz="1400" dirty="0" smtClean="0">
                <a:sym typeface="Symbol" panose="05050102010706020507" pitchFamily="18" charset="2"/>
              </a:rPr>
              <a:t> (</a:t>
            </a:r>
            <a:r>
              <a:rPr lang="en-US" sz="1400" dirty="0" smtClean="0">
                <a:sym typeface="Symbol" panose="05050102010706020507" pitchFamily="18" charset="2"/>
              </a:rPr>
              <a:t>only smoothing</a:t>
            </a:r>
            <a:r>
              <a:rPr lang="cs-CZ" sz="1400" dirty="0" smtClean="0">
                <a:sym typeface="Symbol" panose="05050102010706020507" pitchFamily="18" charset="2"/>
              </a:rPr>
              <a:t>)</a:t>
            </a:r>
            <a:endParaRPr lang="en-US" sz="1400" baseline="-25000" dirty="0"/>
          </a:p>
        </p:txBody>
      </p:sp>
      <p:sp>
        <p:nvSpPr>
          <p:cNvPr id="5" name="Oválný bublinový popisek 4"/>
          <p:cNvSpPr/>
          <p:nvPr/>
        </p:nvSpPr>
        <p:spPr>
          <a:xfrm>
            <a:off x="6461185" y="1302948"/>
            <a:ext cx="3243532" cy="996093"/>
          </a:xfrm>
          <a:prstGeom prst="wedgeEllipseCallout">
            <a:avLst>
              <a:gd name="adj1" fmla="val -78014"/>
              <a:gd name="adj2" fmla="val 910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This horizontal sweep doesn’t work correctly. Maybe because </a:t>
            </a:r>
            <a:r>
              <a:rPr lang="en-US" sz="1400" dirty="0" smtClean="0">
                <a:sym typeface="Symbol" panose="05050102010706020507" pitchFamily="18" charset="2"/>
              </a:rPr>
              <a:t> is almost independent on </a:t>
            </a:r>
            <a:endParaRPr lang="en-US" sz="1400" dirty="0"/>
          </a:p>
        </p:txBody>
      </p:sp>
    </p:spTree>
    <p:extLst>
      <p:ext uri="{BB962C8B-B14F-4D97-AF65-F5344CB8AC3E}">
        <p14:creationId xmlns:p14="http://schemas.microsoft.com/office/powerpoint/2010/main" val="16914790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ál 4"/>
          <p:cNvSpPr/>
          <p:nvPr/>
        </p:nvSpPr>
        <p:spPr>
          <a:xfrm>
            <a:off x="353683" y="2044460"/>
            <a:ext cx="10170543" cy="211412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a:t>
            </a:r>
            <a:r>
              <a:rPr lang="en-US" sz="2400" b="1" dirty="0" smtClean="0">
                <a:sym typeface="Symbol" pitchFamily="18" charset="2"/>
              </a:rPr>
              <a:t>PSI </a:t>
            </a:r>
            <a:r>
              <a:rPr lang="cs-CZ" sz="2400" b="1" dirty="0" err="1" smtClean="0">
                <a:sym typeface="Symbol" pitchFamily="18" charset="2"/>
              </a:rPr>
              <a:t>Discretization</a:t>
            </a:r>
            <a:r>
              <a:rPr lang="cs-CZ" sz="2400" b="1" dirty="0" smtClean="0">
                <a:sym typeface="Symbol" pitchFamily="18" charset="2"/>
              </a:rPr>
              <a:t> </a:t>
            </a:r>
            <a:r>
              <a:rPr lang="cs-CZ" sz="2400" b="1" dirty="0" err="1" smtClean="0">
                <a:sym typeface="Symbol" pitchFamily="18" charset="2"/>
              </a:rPr>
              <a:t>of</a:t>
            </a:r>
            <a:r>
              <a:rPr lang="cs-CZ" sz="2400" b="1" dirty="0" smtClean="0">
                <a:sym typeface="Symbol" pitchFamily="18" charset="2"/>
              </a:rPr>
              <a:t> </a:t>
            </a:r>
            <a:r>
              <a:rPr lang="cs-CZ" sz="2400" b="1" dirty="0" err="1" smtClean="0">
                <a:sym typeface="Symbol" pitchFamily="18" charset="2"/>
              </a:rPr>
              <a:t>stream</a:t>
            </a:r>
            <a:r>
              <a:rPr lang="cs-CZ" sz="2400" b="1" dirty="0" smtClean="0">
                <a:sym typeface="Symbol" pitchFamily="18" charset="2"/>
              </a:rPr>
              <a:t> </a:t>
            </a:r>
            <a:r>
              <a:rPr lang="cs-CZ" sz="2400" b="1" dirty="0" err="1" smtClean="0">
                <a:sym typeface="Symbol" pitchFamily="18" charset="2"/>
              </a:rPr>
              <a:t>function</a:t>
            </a:r>
            <a:r>
              <a:rPr lang="cs-CZ" sz="2400" b="1" dirty="0" smtClean="0">
                <a:sym typeface="Symbol" pitchFamily="18" charset="2"/>
              </a:rPr>
              <a:t> (</a:t>
            </a:r>
            <a:r>
              <a:rPr lang="cs-CZ" sz="2400" b="1" dirty="0" err="1" smtClean="0">
                <a:sym typeface="Symbol" pitchFamily="18" charset="2"/>
              </a:rPr>
              <a:t>time</a:t>
            </a:r>
            <a:r>
              <a:rPr lang="cs-CZ" sz="2400" b="1" dirty="0" smtClean="0">
                <a:sym typeface="Symbol" pitchFamily="18" charset="2"/>
              </a:rPr>
              <a:t> </a:t>
            </a:r>
            <a:r>
              <a:rPr lang="cs-CZ" sz="2400" b="1" dirty="0" err="1" smtClean="0">
                <a:sym typeface="Symbol" pitchFamily="18" charset="2"/>
              </a:rPr>
              <a:t>marching</a:t>
            </a:r>
            <a:r>
              <a:rPr lang="cs-CZ" sz="2400" b="1" dirty="0" smtClean="0">
                <a:sym typeface="Symbol" pitchFamily="18" charset="2"/>
              </a:rPr>
              <a:t>)</a:t>
            </a:r>
            <a:endParaRPr lang="cs-CZ" sz="2400" b="1" dirty="0">
              <a:sym typeface="Symbol" pitchFamily="18" charset="2"/>
            </a:endParaRPr>
          </a:p>
        </p:txBody>
      </p:sp>
      <mc:AlternateContent xmlns:mc="http://schemas.openxmlformats.org/markup-compatibility/2006" xmlns:a14="http://schemas.microsoft.com/office/drawing/2010/main">
        <mc:Choice Requires="a14">
          <p:sp>
            <p:nvSpPr>
              <p:cNvPr id="44" name="TextovéPole 43"/>
              <p:cNvSpPr txBox="1"/>
              <p:nvPr/>
            </p:nvSpPr>
            <p:spPr>
              <a:xfrm>
                <a:off x="250396" y="4667532"/>
                <a:ext cx="11853531" cy="13299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𝑖𝑗</m:t>
                                  </m:r>
                                </m:sub>
                                <m:sup>
                                  <m:r>
                                    <a:rPr lang="en-US" b="0" i="1" smtClean="0">
                                      <a:latin typeface="Cambria Math" panose="02040503050406030204" pitchFamily="18" charset="0"/>
                                    </a:rPr>
                                    <m:t>2</m:t>
                                  </m:r>
                                </m:sup>
                              </m:sSubSup>
                            </m:num>
                            <m:den>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sym typeface="Symbol" panose="05050102010706020507" pitchFamily="18" charset="2"/>
                                    </a:rPr>
                                    <m:t>𝑡</m:t>
                                  </m:r>
                                </m:e>
                                <m:sub>
                                  <m:r>
                                    <a:rPr lang="en-US" b="0" i="1" smtClean="0">
                                      <a:latin typeface="Cambria Math" panose="02040503050406030204" pitchFamily="18" charset="0"/>
                                      <a:sym typeface="Symbol" panose="05050102010706020507" pitchFamily="18" charset="2"/>
                                    </a:rPr>
                                    <m:t>2</m:t>
                                  </m:r>
                                </m:sub>
                              </m:sSub>
                            </m:den>
                          </m:f>
                          <m:r>
                            <a:rPr lang="en-US" b="0" i="1" smtClean="0">
                              <a:latin typeface="Cambria Math" panose="02040503050406030204" pitchFamily="18" charset="0"/>
                            </a:rPr>
                            <m:t>−</m:t>
                          </m:r>
                          <m:r>
                            <a:rPr lang="en-US" i="1">
                              <a:latin typeface="Cambria Math" panose="02040503050406030204" pitchFamily="18" charset="0"/>
                              <a:sym typeface="Symbol" panose="05050102010706020507" pitchFamily="18" charset="2"/>
                            </a:rPr>
                            <m:t></m:t>
                          </m:r>
                          <m:r>
                            <a:rPr lang="en-US" b="0" i="1" baseline="30000" smtClean="0">
                              <a:latin typeface="Cambria Math" panose="02040503050406030204" pitchFamily="18" charset="0"/>
                              <a:sym typeface="Symbol" panose="05050102010706020507" pitchFamily="18" charset="2"/>
                            </a:rPr>
                            <m:t>2</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−1</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cs-CZ" i="1">
                                      <a:latin typeface="Cambria Math" panose="02040503050406030204" pitchFamily="18" charset="0"/>
                                    </a:rPr>
                                    <m:t>𝑔</m:t>
                                  </m:r>
                                </m:e>
                                <m:sub>
                                  <m:r>
                                    <a:rPr lang="en-US" i="1">
                                      <a:latin typeface="Cambria Math" panose="02040503050406030204" pitchFamily="18" charset="0"/>
                                    </a:rPr>
                                    <m:t>𝑦𝑦</m:t>
                                  </m:r>
                                </m:sub>
                              </m:sSub>
                            </m:num>
                            <m:den>
                              <m:sSubSup>
                                <m:sSubSupPr>
                                  <m:ctrlPr>
                                    <a:rPr lang="en-US" i="1">
                                      <a:latin typeface="Cambria Math" panose="02040503050406030204" pitchFamily="18" charset="0"/>
                                    </a:rPr>
                                  </m:ctrlPr>
                                </m:sSubSupPr>
                                <m:e>
                                  <m:r>
                                    <a:rPr lang="cs-CZ" i="1">
                                      <a:latin typeface="Cambria Math" panose="02040503050406030204" pitchFamily="18" charset="0"/>
                                    </a:rPr>
                                    <m:t>h</m:t>
                                  </m:r>
                                </m:e>
                                <m:sub>
                                  <m:r>
                                    <a:rPr lang="en-US" i="1">
                                      <a:latin typeface="Cambria Math" panose="02040503050406030204" pitchFamily="18" charset="0"/>
                                    </a:rPr>
                                    <m:t>𝑦</m:t>
                                  </m:r>
                                </m:sub>
                                <m:sup>
                                  <m:r>
                                    <a:rPr lang="en-US" i="1">
                                      <a:latin typeface="Cambria Math" panose="02040503050406030204" pitchFamily="18" charset="0"/>
                                    </a:rPr>
                                    <m:t>2</m:t>
                                  </m:r>
                                </m:sup>
                              </m:sSubSup>
                            </m:den>
                          </m:f>
                          <m:r>
                            <a:rPr lang="en-US" b="0" i="1" smtClean="0">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𝑥</m:t>
                                  </m:r>
                                </m:sub>
                              </m:sSub>
                            </m:num>
                            <m:den>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a:rPr>
                                    <m:t>𝑦</m:t>
                                  </m:r>
                                </m:sub>
                              </m:sSub>
                            </m:den>
                          </m:f>
                        </m:e>
                      </m:d>
                      <m:r>
                        <a:rPr lang="en-US" b="0" i="1" smtClean="0">
                          <a:latin typeface="Cambria Math" panose="02040503050406030204" pitchFamily="18" charset="0"/>
                        </a:rPr>
                        <m:t>+</m:t>
                      </m:r>
                      <m:r>
                        <a:rPr lang="en-US" i="1">
                          <a:latin typeface="Cambria Math" panose="02040503050406030204" pitchFamily="18" charset="0"/>
                        </a:rPr>
                        <m:t>2</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cs-CZ" i="1">
                                  <a:latin typeface="Cambria Math" panose="02040503050406030204" pitchFamily="18" charset="0"/>
                                </a:rPr>
                                <m:t>𝑔</m:t>
                              </m:r>
                            </m:e>
                            <m:sub>
                              <m:r>
                                <a:rPr lang="en-US" i="1">
                                  <a:latin typeface="Cambria Math" panose="02040503050406030204" pitchFamily="18" charset="0"/>
                                </a:rPr>
                                <m:t>𝑦𝑦</m:t>
                              </m:r>
                            </m:sub>
                          </m:sSub>
                        </m:num>
                        <m:den>
                          <m:sSubSup>
                            <m:sSubSupPr>
                              <m:ctrlPr>
                                <a:rPr lang="en-US" i="1">
                                  <a:latin typeface="Cambria Math" panose="02040503050406030204" pitchFamily="18" charset="0"/>
                                </a:rPr>
                              </m:ctrlPr>
                            </m:sSubSupPr>
                            <m:e>
                              <m:r>
                                <a:rPr lang="cs-CZ" i="1">
                                  <a:latin typeface="Cambria Math" panose="02040503050406030204" pitchFamily="18" charset="0"/>
                                </a:rPr>
                                <m:t>h</m:t>
                              </m:r>
                            </m:e>
                            <m:sub>
                              <m:r>
                                <a:rPr lang="en-US" i="1">
                                  <a:latin typeface="Cambria Math" panose="02040503050406030204" pitchFamily="18" charset="0"/>
                                </a:rPr>
                                <m:t>𝑦</m:t>
                              </m:r>
                            </m:sub>
                            <m:sup>
                              <m:r>
                                <a:rPr lang="en-US" i="1">
                                  <a:latin typeface="Cambria Math" panose="02040503050406030204" pitchFamily="18" charset="0"/>
                                </a:rPr>
                                <m:t>2</m:t>
                              </m:r>
                            </m:sup>
                          </m:sSubSup>
                        </m:den>
                      </m:f>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r>
                            <a:rPr lang="en-US" b="0" i="1" baseline="30000" smtClean="0">
                              <a:latin typeface="Cambria Math" panose="02040503050406030204" pitchFamily="18" charset="0"/>
                              <a:sym typeface="Symbol" panose="05050102010706020507" pitchFamily="18" charset="2"/>
                            </a:rPr>
                            <m:t>2</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r>
                        <a:rPr lang="en-US" b="0" i="1" smtClean="0">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cs-CZ" i="1">
                                      <a:latin typeface="Cambria Math" panose="02040503050406030204" pitchFamily="18" charset="0"/>
                                    </a:rPr>
                                    <m:t>𝑔</m:t>
                                  </m:r>
                                </m:e>
                                <m:sub>
                                  <m:r>
                                    <a:rPr lang="en-US" i="1">
                                      <a:latin typeface="Cambria Math" panose="02040503050406030204" pitchFamily="18" charset="0"/>
                                    </a:rPr>
                                    <m:t>𝑦𝑦</m:t>
                                  </m:r>
                                </m:sub>
                              </m:sSub>
                            </m:num>
                            <m:den>
                              <m:sSubSup>
                                <m:sSubSupPr>
                                  <m:ctrlPr>
                                    <a:rPr lang="en-US" i="1">
                                      <a:latin typeface="Cambria Math" panose="02040503050406030204" pitchFamily="18" charset="0"/>
                                    </a:rPr>
                                  </m:ctrlPr>
                                </m:sSubSupPr>
                                <m:e>
                                  <m:r>
                                    <a:rPr lang="cs-CZ" i="1">
                                      <a:latin typeface="Cambria Math" panose="02040503050406030204" pitchFamily="18" charset="0"/>
                                    </a:rPr>
                                    <m:t>h</m:t>
                                  </m:r>
                                </m:e>
                                <m:sub>
                                  <m:r>
                                    <a:rPr lang="en-US" i="1">
                                      <a:latin typeface="Cambria Math" panose="02040503050406030204" pitchFamily="18" charset="0"/>
                                    </a:rPr>
                                    <m:t>𝑦</m:t>
                                  </m:r>
                                </m:sub>
                                <m:sup>
                                  <m:r>
                                    <a:rPr lang="en-US" i="1">
                                      <a:latin typeface="Cambria Math" panose="02040503050406030204" pitchFamily="18" charset="0"/>
                                    </a:rPr>
                                    <m:t>2</m:t>
                                  </m:r>
                                </m:sup>
                              </m:sSubSup>
                            </m:den>
                          </m:f>
                          <m:r>
                            <a:rPr lang="en-US" b="0" i="1" smtClean="0">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𝑥</m:t>
                                  </m:r>
                                </m:sub>
                              </m:sSub>
                            </m:num>
                            <m:den>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a:rPr>
                                    <m:t>𝑦</m:t>
                                  </m:r>
                                </m:sub>
                              </m:sSub>
                            </m:den>
                          </m:f>
                        </m:e>
                      </m:d>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r>
                            <a:rPr lang="en-US" b="0" i="1" baseline="30000" smtClean="0">
                              <a:latin typeface="Cambria Math" panose="02040503050406030204" pitchFamily="18" charset="0"/>
                              <a:sym typeface="Symbol" panose="05050102010706020507" pitchFamily="18" charset="2"/>
                            </a:rPr>
                            <m:t>2</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+1</m:t>
                          </m:r>
                        </m:sub>
                      </m:sSub>
                      <m:r>
                        <a:rPr lang="en-US" b="0" i="1" smtClean="0">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𝑖𝑗</m:t>
                              </m:r>
                            </m:sub>
                            <m:sup>
                              <m:r>
                                <a:rPr lang="en-US" b="0" i="1" smtClean="0">
                                  <a:latin typeface="Cambria Math" panose="02040503050406030204" pitchFamily="18" charset="0"/>
                                </a:rPr>
                                <m:t>1</m:t>
                              </m:r>
                            </m:sup>
                          </m:sSubSup>
                        </m:num>
                        <m:den>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sym typeface="Symbol" panose="05050102010706020507" pitchFamily="18" charset="2"/>
                                </a:rPr>
                                <m:t>𝑡</m:t>
                              </m:r>
                            </m:e>
                            <m:sub>
                              <m:r>
                                <a:rPr lang="en-US" i="1">
                                  <a:latin typeface="Cambria Math" panose="02040503050406030204" pitchFamily="18" charset="0"/>
                                  <a:sym typeface="Symbol" panose="05050102010706020507" pitchFamily="18" charset="2"/>
                                </a:rPr>
                                <m:t>2</m:t>
                              </m:r>
                            </m:sub>
                          </m:sSub>
                        </m:den>
                      </m:f>
                      <m:r>
                        <a:rPr lang="en-US" b="0" i="1" smtClean="0">
                          <a:latin typeface="Cambria Math" panose="02040503050406030204" pitchFamily="18" charset="0"/>
                          <a:sym typeface="Symbol" panose="05050102010706020507" pitchFamily="18" charset="2"/>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cs-CZ" i="1">
                                  <a:latin typeface="Cambria Math" panose="02040503050406030204" pitchFamily="18" charset="0"/>
                                </a:rPr>
                                <m:t>𝑔</m:t>
                              </m:r>
                            </m:e>
                            <m:sub>
                              <m:r>
                                <a:rPr lang="cs-CZ" i="1">
                                  <a:latin typeface="Cambria Math" panose="02040503050406030204" pitchFamily="18" charset="0"/>
                                </a:rPr>
                                <m:t>𝑥𝑥</m:t>
                              </m:r>
                            </m:sub>
                          </m:sSub>
                        </m:num>
                        <m:den>
                          <m:sSubSup>
                            <m:sSubSupPr>
                              <m:ctrlPr>
                                <a:rPr lang="en-US" i="1">
                                  <a:latin typeface="Cambria Math" panose="02040503050406030204" pitchFamily="18" charset="0"/>
                                </a:rPr>
                              </m:ctrlPr>
                            </m:sSubSupPr>
                            <m:e>
                              <m:r>
                                <a:rPr lang="cs-CZ" i="1">
                                  <a:latin typeface="Cambria Math" panose="02040503050406030204" pitchFamily="18" charset="0"/>
                                </a:rPr>
                                <m:t>h</m:t>
                              </m:r>
                            </m:e>
                            <m:sub>
                              <m:r>
                                <a:rPr lang="cs-CZ" i="1">
                                  <a:latin typeface="Cambria Math" panose="02040503050406030204" pitchFamily="18" charset="0"/>
                                </a:rPr>
                                <m:t>𝑥</m:t>
                              </m:r>
                            </m:sub>
                            <m:sup>
                              <m:r>
                                <a:rPr lang="en-US" i="1">
                                  <a:latin typeface="Cambria Math" panose="02040503050406030204" pitchFamily="18" charset="0"/>
                                </a:rPr>
                                <m:t>2</m:t>
                              </m:r>
                            </m:sup>
                          </m:sSubSup>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r>
                                <a:rPr lang="en-US" b="0" i="1" baseline="30000" smtClean="0">
                                  <a:latin typeface="Cambria Math" panose="02040503050406030204" pitchFamily="18" charset="0"/>
                                  <a:sym typeface="Symbol" panose="05050102010706020507" pitchFamily="18" charset="2"/>
                                </a:rPr>
                                <m:t>1</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sub>
                          </m:sSub>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r>
                                <a:rPr lang="en-US" b="0" i="1" baseline="30000" smtClean="0">
                                  <a:latin typeface="Cambria Math" panose="02040503050406030204" pitchFamily="18" charset="0"/>
                                  <a:sym typeface="Symbol" panose="05050102010706020507" pitchFamily="18" charset="2"/>
                                </a:rPr>
                                <m:t>1</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r>
                                <a:rPr lang="en-US" b="0" i="1" baseline="30000" smtClean="0">
                                  <a:latin typeface="Cambria Math" panose="02040503050406030204" pitchFamily="18" charset="0"/>
                                  <a:sym typeface="Symbol" panose="05050102010706020507" pitchFamily="18" charset="2"/>
                                </a:rPr>
                                <m:t>1</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sub>
                          </m:sSub>
                        </m:e>
                      </m:d>
                      <m:r>
                        <a:rPr lang="en-US" b="0" i="1" smtClean="0">
                          <a:latin typeface="Cambria Math" panose="02040503050406030204" pitchFamily="18" charset="0"/>
                        </a:rPr>
                        <m:t> +</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𝑥𝑦</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4</m:t>
                              </m:r>
                              <m:r>
                                <a:rPr lang="en-US" b="0" i="1" smtClean="0">
                                  <a:latin typeface="Cambria Math" panose="02040503050406030204" pitchFamily="18" charset="0"/>
                                </a:rPr>
                                <m:t>h</m:t>
                              </m:r>
                            </m:e>
                            <m:sub>
                              <m:r>
                                <a:rPr lang="en-US" b="0" i="1" smtClean="0">
                                  <a:latin typeface="Cambria Math" panose="02040503050406030204" pitchFamily="18" charset="0"/>
                                </a:rPr>
                                <m:t>𝑥</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𝑦</m:t>
                              </m:r>
                            </m:sub>
                          </m:sSub>
                        </m:den>
                      </m:f>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r>
                                <a:rPr lang="en-US" b="0" i="1" baseline="30000" smtClean="0">
                                  <a:latin typeface="Cambria Math" panose="02040503050406030204" pitchFamily="18" charset="0"/>
                                  <a:sym typeface="Symbol" panose="05050102010706020507" pitchFamily="18" charset="2"/>
                                </a:rPr>
                                <m:t>1</m:t>
                              </m:r>
                            </m:e>
                            <m:sub>
                              <m:r>
                                <a:rPr lang="en-US" i="1">
                                  <a:latin typeface="Cambria Math" panose="02040503050406030204" pitchFamily="18" charset="0"/>
                                </a:rPr>
                                <m:t>𝑖</m:t>
                              </m:r>
                              <m:r>
                                <a:rPr lang="en-US" b="0" i="1" smtClean="0">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𝑖</m:t>
                              </m:r>
                              <m:r>
                                <a:rPr lang="en-US" b="0" i="1" smtClean="0">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m:t>
                              </m:r>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𝑖</m:t>
                              </m:r>
                              <m:r>
                                <a:rPr lang="en-US" b="0" i="1" smtClean="0">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𝑖</m:t>
                              </m:r>
                              <m:r>
                                <a:rPr lang="en-US" b="0" i="1" smtClean="0">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m:t>
                              </m:r>
                              <m:r>
                                <a:rPr lang="en-US" i="1">
                                  <a:latin typeface="Cambria Math" panose="02040503050406030204" pitchFamily="18" charset="0"/>
                                </a:rPr>
                                <m:t>1</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sym typeface="Symbol" panose="05050102010706020507" pitchFamily="18" charset="2"/>
                            </a:rPr>
                            <m:t></m:t>
                          </m:r>
                        </m:e>
                        <m:sub>
                          <m:r>
                            <a:rPr lang="en-US" b="0" i="1" smtClean="0">
                              <a:latin typeface="Cambria Math" panose="02040503050406030204" pitchFamily="18" charset="0"/>
                            </a:rPr>
                            <m:t>𝑖𝑗</m:t>
                          </m:r>
                        </m:sub>
                      </m:sSub>
                    </m:oMath>
                  </m:oMathPara>
                </a14:m>
                <a:endParaRPr lang="en-US" dirty="0"/>
              </a:p>
            </p:txBody>
          </p:sp>
        </mc:Choice>
        <mc:Fallback xmlns="">
          <p:sp>
            <p:nvSpPr>
              <p:cNvPr id="44" name="TextovéPole 43"/>
              <p:cNvSpPr txBox="1">
                <a:spLocks noRot="1" noChangeAspect="1" noMove="1" noResize="1" noEditPoints="1" noAdjustHandles="1" noChangeArrowheads="1" noChangeShapeType="1" noTextEdit="1"/>
              </p:cNvSpPr>
              <p:nvPr/>
            </p:nvSpPr>
            <p:spPr>
              <a:xfrm>
                <a:off x="250396" y="4667532"/>
                <a:ext cx="11853531" cy="1329979"/>
              </a:xfrm>
              <a:prstGeom prst="rect">
                <a:avLst/>
              </a:prstGeom>
              <a:blipFill rotWithShape="0">
                <a:blip r:embed="rId3"/>
                <a:stretch>
                  <a:fillRect/>
                </a:stretch>
              </a:blipFill>
            </p:spPr>
            <p:txBody>
              <a:bodyPr/>
              <a:lstStyle/>
              <a:p>
                <a:r>
                  <a:rPr lang="en-US">
                    <a:noFill/>
                  </a:rPr>
                  <a:t> </a:t>
                </a:r>
              </a:p>
            </p:txBody>
          </p:sp>
        </mc:Fallback>
      </mc:AlternateContent>
      <p:sp>
        <p:nvSpPr>
          <p:cNvPr id="37" name="Zástupný symbol pro číslo snímku 36"/>
          <p:cNvSpPr>
            <a:spLocks noGrp="1"/>
          </p:cNvSpPr>
          <p:nvPr>
            <p:ph type="sldNum" sz="quarter" idx="12"/>
          </p:nvPr>
        </p:nvSpPr>
        <p:spPr/>
        <p:txBody>
          <a:bodyPr/>
          <a:lstStyle/>
          <a:p>
            <a:pPr>
              <a:defRPr/>
            </a:pPr>
            <a:fld id="{B5B76BE2-068B-4195-97D5-A58FFC9B4249}" type="slidenum">
              <a:rPr lang="en-US" smtClean="0"/>
              <a:pPr>
                <a:defRPr/>
              </a:pPr>
              <a:t>32</a:t>
            </a:fld>
            <a:endParaRPr lang="en-US"/>
          </a:p>
        </p:txBody>
      </p:sp>
      <p:sp>
        <p:nvSpPr>
          <p:cNvPr id="48" name="TextovéPole 47"/>
          <p:cNvSpPr txBox="1"/>
          <p:nvPr/>
        </p:nvSpPr>
        <p:spPr>
          <a:xfrm>
            <a:off x="10391174" y="52090"/>
            <a:ext cx="1712753" cy="307777"/>
          </a:xfrm>
          <a:prstGeom prst="rect">
            <a:avLst/>
          </a:prstGeom>
          <a:solidFill>
            <a:schemeClr val="bg1"/>
          </a:solidFill>
          <a:ln w="38100">
            <a:solidFill>
              <a:srgbClr val="FF0000"/>
            </a:solidFill>
          </a:ln>
        </p:spPr>
        <p:txBody>
          <a:bodyPr wrap="square" rtlCol="0">
            <a:spAutoFit/>
          </a:bodyPr>
          <a:lstStyle/>
          <a:p>
            <a:r>
              <a:rPr lang="cs-CZ" sz="1400" dirty="0" smtClean="0"/>
              <a:t>Kontroloval: </a:t>
            </a:r>
            <a:r>
              <a:rPr lang="cs-CZ" sz="1400" dirty="0" err="1" smtClean="0"/>
              <a:t>xxxxxx</a:t>
            </a:r>
            <a:endParaRPr lang="cs-CZ" sz="1400" dirty="0"/>
          </a:p>
        </p:txBody>
      </p:sp>
      <mc:AlternateContent xmlns:mc="http://schemas.openxmlformats.org/markup-compatibility/2006" xmlns:a14="http://schemas.microsoft.com/office/drawing/2010/main">
        <mc:Choice Requires="a14">
          <p:sp>
            <p:nvSpPr>
              <p:cNvPr id="47" name="TextovéPole 46"/>
              <p:cNvSpPr txBox="1"/>
              <p:nvPr/>
            </p:nvSpPr>
            <p:spPr>
              <a:xfrm>
                <a:off x="5631341" y="552208"/>
                <a:ext cx="1235403" cy="526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0" i="1" smtClean="0">
                          <a:solidFill>
                            <a:prstClr val="black"/>
                          </a:solidFill>
                          <a:latin typeface="Cambria Math" panose="02040503050406030204" pitchFamily="18" charset="0"/>
                        </a:rPr>
                        <m:t>𝑔</m:t>
                      </m:r>
                      <m:r>
                        <a:rPr lang="cs-CZ" b="0" i="1" baseline="-25000" smtClean="0">
                          <a:solidFill>
                            <a:prstClr val="black"/>
                          </a:solidFill>
                          <a:latin typeface="Cambria Math" panose="02040503050406030204" pitchFamily="18" charset="0"/>
                        </a:rPr>
                        <m:t>𝑥𝑥</m:t>
                      </m:r>
                      <m:r>
                        <a:rPr lang="en-US" b="0" i="1" smtClean="0">
                          <a:solidFill>
                            <a:prstClr val="black"/>
                          </a:solidFill>
                          <a:latin typeface="Cambria Math" panose="02040503050406030204" pitchFamily="18" charset="0"/>
                        </a:rPr>
                        <m:t>=</m:t>
                      </m:r>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rPr>
                            <m:t>(</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r>
                            <a:rPr lang="en-US" i="1">
                              <a:solidFill>
                                <a:prstClr val="black"/>
                              </a:solidFill>
                              <a:latin typeface="Cambria Math" panose="02040503050406030204" pitchFamily="18" charset="0"/>
                            </a:rPr>
                            <m:t>)</m:t>
                          </m:r>
                        </m:e>
                        <m:sup>
                          <m:r>
                            <a:rPr lang="en-US" i="1">
                              <a:solidFill>
                                <a:prstClr val="black"/>
                              </a:solidFill>
                              <a:latin typeface="Cambria Math" panose="02040503050406030204" pitchFamily="18" charset="0"/>
                            </a:rPr>
                            <m:t>2</m:t>
                          </m:r>
                        </m:sup>
                      </m:sSup>
                    </m:oMath>
                  </m:oMathPara>
                </a14:m>
                <a:endParaRPr lang="en-US" dirty="0"/>
              </a:p>
            </p:txBody>
          </p:sp>
        </mc:Choice>
        <mc:Fallback xmlns="">
          <p:sp>
            <p:nvSpPr>
              <p:cNvPr id="47" name="TextovéPole 46"/>
              <p:cNvSpPr txBox="1">
                <a:spLocks noRot="1" noChangeAspect="1" noMove="1" noResize="1" noEditPoints="1" noAdjustHandles="1" noChangeArrowheads="1" noChangeShapeType="1" noTextEdit="1"/>
              </p:cNvSpPr>
              <p:nvPr/>
            </p:nvSpPr>
            <p:spPr>
              <a:xfrm>
                <a:off x="5631341" y="552208"/>
                <a:ext cx="1235403" cy="52668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ovéPole 48"/>
              <p:cNvSpPr txBox="1"/>
              <p:nvPr/>
            </p:nvSpPr>
            <p:spPr>
              <a:xfrm>
                <a:off x="6943682" y="485791"/>
                <a:ext cx="2239074" cy="6770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prstClr val="black"/>
                          </a:solidFill>
                          <a:latin typeface="Cambria Math" panose="02040503050406030204" pitchFamily="18" charset="0"/>
                        </a:rPr>
                        <m:t>𝑔</m:t>
                      </m:r>
                      <m:r>
                        <a:rPr lang="en-US" b="0" i="1" baseline="-25000" smtClean="0">
                          <a:solidFill>
                            <a:prstClr val="black"/>
                          </a:solidFill>
                          <a:latin typeface="Cambria Math" panose="02040503050406030204" pitchFamily="18" charset="0"/>
                        </a:rPr>
                        <m:t>𝑦𝑦</m:t>
                      </m:r>
                      <m:r>
                        <a:rPr lang="en-US" b="0" i="1" smtClean="0">
                          <a:solidFill>
                            <a:prstClr val="black"/>
                          </a:solidFill>
                          <a:latin typeface="Cambria Math" panose="02040503050406030204" pitchFamily="18" charset="0"/>
                        </a:rPr>
                        <m:t>=</m:t>
                      </m:r>
                      <m:sSup>
                        <m:sSupPr>
                          <m:ctrlPr>
                            <a:rPr lang="en-US" i="1">
                              <a:solidFill>
                                <a:prstClr val="black"/>
                              </a:solidFill>
                              <a:latin typeface="Cambria Math" panose="02040503050406030204" pitchFamily="18" charset="0"/>
                            </a:rPr>
                          </m:ctrlPr>
                        </m:sSupPr>
                        <m:e>
                          <m:d>
                            <m:dPr>
                              <m:ctrlPr>
                                <a:rPr lang="en-US" i="1">
                                  <a:solidFill>
                                    <a:prstClr val="black"/>
                                  </a:solidFill>
                                  <a:latin typeface="Cambria Math" panose="02040503050406030204" pitchFamily="18" charset="0"/>
                                </a:rPr>
                              </m:ctrlPr>
                            </m:dPr>
                            <m:e>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e>
                          </m:d>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rPr>
                        <m:t>+</m:t>
                      </m:r>
                      <m:sSup>
                        <m:sSupPr>
                          <m:ctrlPr>
                            <a:rPr lang="en-US" i="1">
                              <a:solidFill>
                                <a:prstClr val="black"/>
                              </a:solidFill>
                              <a:latin typeface="Cambria Math" panose="02040503050406030204" pitchFamily="18" charset="0"/>
                            </a:rPr>
                          </m:ctrlPr>
                        </m:sSupPr>
                        <m:e>
                          <m:d>
                            <m:dPr>
                              <m:ctrlPr>
                                <a:rPr lang="en-US" i="1">
                                  <a:solidFill>
                                    <a:prstClr val="black"/>
                                  </a:solidFill>
                                  <a:latin typeface="Cambria Math" panose="02040503050406030204" pitchFamily="18" charset="0"/>
                                </a:rPr>
                              </m:ctrlPr>
                            </m:dPr>
                            <m:e>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𝑦</m:t>
                                  </m:r>
                                </m:den>
                              </m:f>
                            </m:e>
                          </m:d>
                        </m:e>
                        <m:sup>
                          <m:r>
                            <a:rPr lang="en-US" i="1">
                              <a:solidFill>
                                <a:prstClr val="black"/>
                              </a:solidFill>
                              <a:latin typeface="Cambria Math" panose="02040503050406030204" pitchFamily="18" charset="0"/>
                            </a:rPr>
                            <m:t>2</m:t>
                          </m:r>
                        </m:sup>
                      </m:sSup>
                    </m:oMath>
                  </m:oMathPara>
                </a14:m>
                <a:endParaRPr lang="en-US" dirty="0"/>
              </a:p>
            </p:txBody>
          </p:sp>
        </mc:Choice>
        <mc:Fallback xmlns="">
          <p:sp>
            <p:nvSpPr>
              <p:cNvPr id="49" name="TextovéPole 48"/>
              <p:cNvSpPr txBox="1">
                <a:spLocks noRot="1" noChangeAspect="1" noMove="1" noResize="1" noEditPoints="1" noAdjustHandles="1" noChangeArrowheads="1" noChangeShapeType="1" noTextEdit="1"/>
              </p:cNvSpPr>
              <p:nvPr/>
            </p:nvSpPr>
            <p:spPr>
              <a:xfrm>
                <a:off x="6943682" y="485791"/>
                <a:ext cx="2239074" cy="67704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ovéPole 49"/>
              <p:cNvSpPr txBox="1"/>
              <p:nvPr/>
            </p:nvSpPr>
            <p:spPr>
              <a:xfrm>
                <a:off x="9182756" y="559397"/>
                <a:ext cx="1410386" cy="526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prstClr val="black"/>
                          </a:solidFill>
                          <a:latin typeface="Cambria Math" panose="02040503050406030204" pitchFamily="18" charset="0"/>
                        </a:rPr>
                        <m:t>𝑔</m:t>
                      </m:r>
                      <m:r>
                        <a:rPr lang="en-US" b="0" i="1" baseline="-25000" smtClean="0">
                          <a:solidFill>
                            <a:prstClr val="black"/>
                          </a:solidFill>
                          <a:latin typeface="Cambria Math" panose="02040503050406030204" pitchFamily="18" charset="0"/>
                        </a:rPr>
                        <m:t>𝑥𝑦</m:t>
                      </m:r>
                      <m:r>
                        <a:rPr lang="en-US" b="0" i="1" smtClean="0">
                          <a:solidFill>
                            <a:prstClr val="black"/>
                          </a:solidFill>
                          <a:latin typeface="Cambria Math" panose="02040503050406030204" pitchFamily="18" charset="0"/>
                        </a:rPr>
                        <m:t>=</m:t>
                      </m:r>
                      <m:r>
                        <a:rPr lang="en-US" i="1">
                          <a:solidFill>
                            <a:prstClr val="black"/>
                          </a:solidFill>
                          <a:latin typeface="Cambria Math" panose="02040503050406030204" pitchFamily="18" charset="0"/>
                        </a:rPr>
                        <m:t>2</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oMath>
                  </m:oMathPara>
                </a14:m>
                <a:endParaRPr lang="en-US" dirty="0"/>
              </a:p>
            </p:txBody>
          </p:sp>
        </mc:Choice>
        <mc:Fallback xmlns="">
          <p:sp>
            <p:nvSpPr>
              <p:cNvPr id="50" name="TextovéPole 49"/>
              <p:cNvSpPr txBox="1">
                <a:spLocks noRot="1" noChangeAspect="1" noMove="1" noResize="1" noEditPoints="1" noAdjustHandles="1" noChangeArrowheads="1" noChangeShapeType="1" noTextEdit="1"/>
              </p:cNvSpPr>
              <p:nvPr/>
            </p:nvSpPr>
            <p:spPr>
              <a:xfrm>
                <a:off x="9182756" y="559397"/>
                <a:ext cx="1410386" cy="526683"/>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ovéPole 50"/>
              <p:cNvSpPr txBox="1"/>
              <p:nvPr/>
            </p:nvSpPr>
            <p:spPr>
              <a:xfrm>
                <a:off x="10931503" y="510875"/>
                <a:ext cx="980653" cy="5557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prstClr val="black"/>
                          </a:solidFill>
                          <a:latin typeface="Cambria Math" panose="02040503050406030204" pitchFamily="18" charset="0"/>
                          <a:ea typeface="Cambria Math" panose="02040503050406030204" pitchFamily="18" charset="0"/>
                        </a:rPr>
                        <m:t>𝑔</m:t>
                      </m:r>
                      <m:r>
                        <a:rPr lang="en-US" b="0" i="1" baseline="-25000" smtClean="0">
                          <a:solidFill>
                            <a:prstClr val="black"/>
                          </a:solidFill>
                          <a:latin typeface="Cambria Math" panose="02040503050406030204" pitchFamily="18" charset="0"/>
                          <a:ea typeface="Cambria Math" panose="02040503050406030204" pitchFamily="18" charset="0"/>
                        </a:rPr>
                        <m:t>𝑥</m:t>
                      </m:r>
                      <m:r>
                        <a:rPr lang="en-US" b="0" i="1" smtClean="0">
                          <a:solidFill>
                            <a:prstClr val="black"/>
                          </a:solidFill>
                          <a:latin typeface="Cambria Math" panose="02040503050406030204" pitchFamily="18" charset="0"/>
                          <a:ea typeface="Cambria Math" panose="02040503050406030204" pitchFamily="18" charset="0"/>
                        </a:rPr>
                        <m:t>=</m:t>
                      </m:r>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𝑥</m:t>
                              </m:r>
                            </m:e>
                            <m:sup>
                              <m:r>
                                <a:rPr lang="en-US" i="1">
                                  <a:solidFill>
                                    <a:prstClr val="black"/>
                                  </a:solidFill>
                                  <a:latin typeface="Cambria Math" panose="02040503050406030204" pitchFamily="18" charset="0"/>
                                  <a:ea typeface="Cambria Math" panose="02040503050406030204" pitchFamily="18" charset="0"/>
                                </a:rPr>
                                <m:t>2</m:t>
                              </m:r>
                            </m:sup>
                          </m:sSup>
                        </m:den>
                      </m:f>
                    </m:oMath>
                  </m:oMathPara>
                </a14:m>
                <a:endParaRPr lang="en-US" dirty="0"/>
              </a:p>
            </p:txBody>
          </p:sp>
        </mc:Choice>
        <mc:Fallback xmlns="">
          <p:sp>
            <p:nvSpPr>
              <p:cNvPr id="51" name="TextovéPole 50"/>
              <p:cNvSpPr txBox="1">
                <a:spLocks noRot="1" noChangeAspect="1" noMove="1" noResize="1" noEditPoints="1" noAdjustHandles="1" noChangeArrowheads="1" noChangeShapeType="1" noTextEdit="1"/>
              </p:cNvSpPr>
              <p:nvPr/>
            </p:nvSpPr>
            <p:spPr>
              <a:xfrm>
                <a:off x="10931503" y="510875"/>
                <a:ext cx="980653" cy="555793"/>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ovéPole 1"/>
              <p:cNvSpPr txBox="1"/>
              <p:nvPr/>
            </p:nvSpPr>
            <p:spPr>
              <a:xfrm>
                <a:off x="1016995" y="2649918"/>
                <a:ext cx="8712770" cy="12541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f>
                            <m:fPr>
                              <m:ctrlPr>
                                <a:rPr lang="en-US" i="1" smtClean="0">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𝑖𝑗</m:t>
                                  </m:r>
                                </m:sub>
                                <m:sup>
                                  <m:r>
                                    <a:rPr lang="en-US" b="0" i="1" smtClean="0">
                                      <a:latin typeface="Cambria Math" panose="02040503050406030204" pitchFamily="18" charset="0"/>
                                    </a:rPr>
                                    <m:t>1</m:t>
                                  </m:r>
                                </m:sup>
                              </m:sSubSup>
                            </m:num>
                            <m:den>
                              <m:sSub>
                                <m:sSubPr>
                                  <m:ctrlPr>
                                    <a:rPr lang="en-US" i="1" smtClean="0">
                                      <a:latin typeface="Cambria Math" panose="02040503050406030204" pitchFamily="18" charset="0"/>
                                    </a:rPr>
                                  </m:ctrlPr>
                                </m:sSubPr>
                                <m:e>
                                  <m:r>
                                    <a:rPr lang="en-US"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𝑡</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r>
                            <a:rPr lang="en-US" i="1">
                              <a:latin typeface="Cambria Math" panose="02040503050406030204" pitchFamily="18" charset="0"/>
                              <a:sym typeface="Symbol" panose="05050102010706020507" pitchFamily="18" charset="2"/>
                            </a:rPr>
                            <m:t></m:t>
                          </m:r>
                          <m:r>
                            <a:rPr lang="en-US" b="0" i="1" baseline="30000" smtClean="0">
                              <a:latin typeface="Cambria Math" panose="02040503050406030204" pitchFamily="18" charset="0"/>
                              <a:sym typeface="Symbol" panose="05050102010706020507" pitchFamily="18" charset="2"/>
                            </a:rPr>
                            <m:t>1</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sub>
                      </m:sSub>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cs-CZ" i="1">
                                      <a:latin typeface="Cambria Math" panose="02040503050406030204" pitchFamily="18" charset="0"/>
                                    </a:rPr>
                                    <m:t>𝑔</m:t>
                                  </m:r>
                                </m:e>
                                <m:sub>
                                  <m:r>
                                    <a:rPr lang="cs-CZ" i="1">
                                      <a:latin typeface="Cambria Math" panose="02040503050406030204" pitchFamily="18" charset="0"/>
                                    </a:rPr>
                                    <m:t>𝑥𝑥</m:t>
                                  </m:r>
                                </m:sub>
                              </m:sSub>
                            </m:num>
                            <m:den>
                              <m:sSubSup>
                                <m:sSubSupPr>
                                  <m:ctrlPr>
                                    <a:rPr lang="en-US" i="1">
                                      <a:latin typeface="Cambria Math" panose="02040503050406030204" pitchFamily="18" charset="0"/>
                                    </a:rPr>
                                  </m:ctrlPr>
                                </m:sSubSupPr>
                                <m:e>
                                  <m:r>
                                    <a:rPr lang="cs-CZ" i="1">
                                      <a:latin typeface="Cambria Math" panose="02040503050406030204" pitchFamily="18" charset="0"/>
                                    </a:rPr>
                                    <m:t>h</m:t>
                                  </m:r>
                                </m:e>
                                <m:sub>
                                  <m:r>
                                    <a:rPr lang="cs-CZ" i="1">
                                      <a:latin typeface="Cambria Math" panose="02040503050406030204" pitchFamily="18" charset="0"/>
                                    </a:rPr>
                                    <m:t>𝑥</m:t>
                                  </m:r>
                                </m:sub>
                                <m:sup>
                                  <m:r>
                                    <a:rPr lang="en-US" i="1">
                                      <a:latin typeface="Cambria Math" panose="02040503050406030204" pitchFamily="18" charset="0"/>
                                    </a:rPr>
                                    <m:t>2</m:t>
                                  </m:r>
                                </m:sup>
                              </m:sSubSup>
                            </m:den>
                          </m:f>
                        </m:e>
                      </m:d>
                      <m:r>
                        <a:rPr lang="en-US" b="0" i="1" smtClean="0">
                          <a:latin typeface="Cambria Math" panose="02040503050406030204" pitchFamily="18" charset="0"/>
                        </a:rPr>
                        <m:t>+2</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cs-CZ" i="1">
                                  <a:latin typeface="Cambria Math" panose="02040503050406030204" pitchFamily="18" charset="0"/>
                                </a:rPr>
                                <m:t>𝑔</m:t>
                              </m:r>
                            </m:e>
                            <m:sub>
                              <m:r>
                                <a:rPr lang="cs-CZ" i="1">
                                  <a:latin typeface="Cambria Math" panose="02040503050406030204" pitchFamily="18" charset="0"/>
                                </a:rPr>
                                <m:t>𝑥𝑥</m:t>
                              </m:r>
                            </m:sub>
                          </m:sSub>
                        </m:num>
                        <m:den>
                          <m:sSubSup>
                            <m:sSubSupPr>
                              <m:ctrlPr>
                                <a:rPr lang="en-US" i="1">
                                  <a:latin typeface="Cambria Math" panose="02040503050406030204" pitchFamily="18" charset="0"/>
                                </a:rPr>
                              </m:ctrlPr>
                            </m:sSubSupPr>
                            <m:e>
                              <m:r>
                                <a:rPr lang="cs-CZ" i="1">
                                  <a:latin typeface="Cambria Math" panose="02040503050406030204" pitchFamily="18" charset="0"/>
                                </a:rPr>
                                <m:t>h</m:t>
                              </m:r>
                            </m:e>
                            <m:sub>
                              <m:r>
                                <a:rPr lang="cs-CZ" i="1">
                                  <a:latin typeface="Cambria Math" panose="02040503050406030204" pitchFamily="18" charset="0"/>
                                </a:rPr>
                                <m:t>𝑥</m:t>
                              </m:r>
                            </m:sub>
                            <m:sup>
                              <m:r>
                                <a:rPr lang="en-US" i="1">
                                  <a:latin typeface="Cambria Math" panose="02040503050406030204" pitchFamily="18" charset="0"/>
                                </a:rPr>
                                <m:t>2</m:t>
                              </m:r>
                            </m:sup>
                          </m:sSubSup>
                        </m:den>
                      </m:f>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r>
                            <a:rPr lang="en-US" b="0" i="1" baseline="30000" smtClean="0">
                              <a:latin typeface="Cambria Math" panose="02040503050406030204" pitchFamily="18" charset="0"/>
                              <a:sym typeface="Symbol" panose="05050102010706020507" pitchFamily="18" charset="2"/>
                            </a:rPr>
                            <m:t>1</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r>
                            <a:rPr lang="en-US" b="0" i="1" baseline="30000" smtClean="0">
                              <a:latin typeface="Cambria Math" panose="02040503050406030204" pitchFamily="18" charset="0"/>
                              <a:sym typeface="Symbol" panose="05050102010706020507" pitchFamily="18" charset="2"/>
                            </a:rPr>
                            <m:t>1</m:t>
                          </m:r>
                        </m:e>
                        <m:sub>
                          <m:r>
                            <a:rPr lang="en-US" i="1">
                              <a:latin typeface="Cambria Math" panose="02040503050406030204" pitchFamily="18" charset="0"/>
                            </a:rPr>
                            <m:t>𝑖</m:t>
                          </m:r>
                          <m:r>
                            <a:rPr lang="en-US" b="0" i="1" smtClean="0">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𝑗</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cs-CZ" i="1">
                                      <a:latin typeface="Cambria Math" panose="02040503050406030204" pitchFamily="18" charset="0"/>
                                    </a:rPr>
                                    <m:t>𝑔</m:t>
                                  </m:r>
                                </m:e>
                                <m:sub>
                                  <m:r>
                                    <a:rPr lang="cs-CZ" i="1">
                                      <a:latin typeface="Cambria Math" panose="02040503050406030204" pitchFamily="18" charset="0"/>
                                    </a:rPr>
                                    <m:t>𝑥𝑥</m:t>
                                  </m:r>
                                </m:sub>
                              </m:sSub>
                            </m:num>
                            <m:den>
                              <m:sSubSup>
                                <m:sSubSupPr>
                                  <m:ctrlPr>
                                    <a:rPr lang="en-US" i="1">
                                      <a:latin typeface="Cambria Math" panose="02040503050406030204" pitchFamily="18" charset="0"/>
                                    </a:rPr>
                                  </m:ctrlPr>
                                </m:sSubSupPr>
                                <m:e>
                                  <m:r>
                                    <a:rPr lang="cs-CZ" i="1">
                                      <a:latin typeface="Cambria Math" panose="02040503050406030204" pitchFamily="18" charset="0"/>
                                    </a:rPr>
                                    <m:t>h</m:t>
                                  </m:r>
                                </m:e>
                                <m:sub>
                                  <m:r>
                                    <a:rPr lang="cs-CZ" i="1">
                                      <a:latin typeface="Cambria Math" panose="02040503050406030204" pitchFamily="18" charset="0"/>
                                    </a:rPr>
                                    <m:t>𝑥</m:t>
                                  </m:r>
                                </m:sub>
                                <m:sup>
                                  <m:r>
                                    <a:rPr lang="en-US" i="1">
                                      <a:latin typeface="Cambria Math" panose="02040503050406030204" pitchFamily="18" charset="0"/>
                                    </a:rPr>
                                    <m:t>2</m:t>
                                  </m:r>
                                </m:sup>
                              </m:sSubSup>
                            </m:den>
                          </m:f>
                        </m:e>
                      </m:d>
                      <m:r>
                        <a:rPr lang="en-US" b="0" i="1" smtClean="0">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𝑖𝑗</m:t>
                              </m:r>
                            </m:sub>
                            <m:sup/>
                          </m:sSubSup>
                        </m:num>
                        <m:den>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sym typeface="Symbol" panose="05050102010706020507" pitchFamily="18" charset="2"/>
                                </a:rPr>
                                <m:t>𝑡</m:t>
                              </m:r>
                            </m:e>
                            <m:sub>
                              <m:r>
                                <a:rPr lang="en-US" i="1">
                                  <a:latin typeface="Cambria Math" panose="02040503050406030204" pitchFamily="18" charset="0"/>
                                </a:rPr>
                                <m:t>1</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cs-CZ" i="1">
                                  <a:latin typeface="Cambria Math" panose="02040503050406030204" pitchFamily="18" charset="0"/>
                                </a:rPr>
                                <m:t>𝑔</m:t>
                              </m:r>
                            </m:e>
                            <m:sub>
                              <m:r>
                                <a:rPr lang="en-US" i="1">
                                  <a:latin typeface="Cambria Math" panose="02040503050406030204" pitchFamily="18" charset="0"/>
                                </a:rPr>
                                <m:t>𝑦𝑦</m:t>
                              </m:r>
                            </m:sub>
                          </m:sSub>
                        </m:num>
                        <m:den>
                          <m:sSubSup>
                            <m:sSubSupPr>
                              <m:ctrlPr>
                                <a:rPr lang="en-US" i="1">
                                  <a:latin typeface="Cambria Math" panose="02040503050406030204" pitchFamily="18" charset="0"/>
                                </a:rPr>
                              </m:ctrlPr>
                            </m:sSubSupPr>
                            <m:e>
                              <m:r>
                                <a:rPr lang="cs-CZ" i="1">
                                  <a:latin typeface="Cambria Math" panose="02040503050406030204" pitchFamily="18" charset="0"/>
                                </a:rPr>
                                <m:t>h</m:t>
                              </m:r>
                            </m:e>
                            <m:sub>
                              <m:r>
                                <a:rPr lang="en-US" i="1">
                                  <a:latin typeface="Cambria Math" panose="02040503050406030204" pitchFamily="18" charset="0"/>
                                </a:rPr>
                                <m:t>𝑦</m:t>
                              </m:r>
                            </m:sub>
                            <m:sup>
                              <m:r>
                                <a:rPr lang="en-US" i="1">
                                  <a:latin typeface="Cambria Math" panose="02040503050406030204" pitchFamily="18" charset="0"/>
                                </a:rPr>
                                <m:t>2</m:t>
                              </m:r>
                            </m:sup>
                          </m:sSubSup>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−1</m:t>
                              </m:r>
                            </m:sub>
                          </m:sSub>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+1</m:t>
                              </m:r>
                            </m:sub>
                          </m:sSub>
                        </m:e>
                      </m:d>
                    </m:oMath>
                  </m:oMathPara>
                </a14:m>
                <a:endParaRPr lang="en-US"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𝑥𝑦</m:t>
                              </m:r>
                            </m:sub>
                          </m:sSub>
                        </m:num>
                        <m:den>
                          <m:sSub>
                            <m:sSubPr>
                              <m:ctrlPr>
                                <a:rPr lang="en-US" i="1">
                                  <a:latin typeface="Cambria Math" panose="02040503050406030204" pitchFamily="18" charset="0"/>
                                </a:rPr>
                              </m:ctrlPr>
                            </m:sSubPr>
                            <m:e>
                              <m:r>
                                <a:rPr lang="en-US" i="1">
                                  <a:latin typeface="Cambria Math" panose="02040503050406030204" pitchFamily="18" charset="0"/>
                                </a:rPr>
                                <m:t>4</m:t>
                              </m:r>
                              <m:r>
                                <a:rPr lang="en-US" i="1">
                                  <a:latin typeface="Cambria Math" panose="02040503050406030204" pitchFamily="18" charset="0"/>
                                </a:rPr>
                                <m:t>h</m:t>
                              </m:r>
                            </m:e>
                            <m:sub>
                              <m:r>
                                <a:rPr lang="en-US" i="1">
                                  <a:latin typeface="Cambria Math" panose="02040503050406030204" pitchFamily="18" charset="0"/>
                                </a:rPr>
                                <m:t>𝑥</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𝑦</m:t>
                              </m:r>
                            </m:sub>
                          </m:sSub>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r>
                                <a:rPr lang="en-US" i="1">
                                  <a:latin typeface="Cambria Math" panose="02040503050406030204" pitchFamily="18" charset="0"/>
                                </a:rPr>
                                <m:t>−1</m:t>
                              </m:r>
                            </m:sub>
                          </m:sSub>
                        </m:e>
                      </m:d>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𝑥</m:t>
                              </m:r>
                            </m:sub>
                          </m:sSub>
                        </m:num>
                        <m:den>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b="0" i="1" smtClean="0">
                                  <a:latin typeface="Cambria Math"/>
                                </a:rPr>
                                <m:t>𝑦</m:t>
                              </m:r>
                            </m:sub>
                          </m:sSub>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a:rPr>
                                <m:t>+</m:t>
                              </m:r>
                              <m:r>
                                <a:rPr lang="en-US" i="1">
                                  <a:latin typeface="Cambria Math" panose="02040503050406030204" pitchFamily="18" charset="0"/>
                                </a:rPr>
                                <m:t>1</m:t>
                              </m:r>
                            </m:sub>
                          </m:sSub>
                          <m:r>
                            <a:rPr lang="en-US" b="0" i="1" smtClean="0">
                              <a:latin typeface="Cambria Math"/>
                            </a:rPr>
                            <m:t>−</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a:rPr>
                                <m:t>−</m:t>
                              </m:r>
                              <m:r>
                                <a:rPr lang="en-US" i="1">
                                  <a:latin typeface="Cambria Math" panose="02040503050406030204" pitchFamily="18" charset="0"/>
                                </a:rPr>
                                <m:t>1</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𝑖𝑗</m:t>
                          </m:r>
                        </m:sub>
                      </m:sSub>
                    </m:oMath>
                  </m:oMathPara>
                </a14:m>
                <a:endParaRPr lang="en-US" dirty="0"/>
              </a:p>
            </p:txBody>
          </p:sp>
        </mc:Choice>
        <mc:Fallback xmlns="">
          <p:sp>
            <p:nvSpPr>
              <p:cNvPr id="2" name="TextovéPole 1"/>
              <p:cNvSpPr txBox="1">
                <a:spLocks noRot="1" noChangeAspect="1" noMove="1" noResize="1" noEditPoints="1" noAdjustHandles="1" noChangeArrowheads="1" noChangeShapeType="1" noTextEdit="1"/>
              </p:cNvSpPr>
              <p:nvPr/>
            </p:nvSpPr>
            <p:spPr>
              <a:xfrm>
                <a:off x="1016995" y="2649918"/>
                <a:ext cx="8712770" cy="1254189"/>
              </a:xfrm>
              <a:prstGeom prst="rect">
                <a:avLst/>
              </a:prstGeom>
              <a:blipFill rotWithShape="0">
                <a:blip r:embed="rId8"/>
                <a:stretch>
                  <a:fillRect/>
                </a:stretch>
              </a:blipFill>
            </p:spPr>
            <p:txBody>
              <a:bodyPr/>
              <a:lstStyle/>
              <a:p>
                <a:r>
                  <a:rPr lang="en-US">
                    <a:noFill/>
                  </a:rPr>
                  <a:t> </a:t>
                </a:r>
              </a:p>
            </p:txBody>
          </p:sp>
        </mc:Fallback>
      </mc:AlternateContent>
      <p:sp>
        <p:nvSpPr>
          <p:cNvPr id="3" name="TextovéPole 2"/>
          <p:cNvSpPr txBox="1"/>
          <p:nvPr/>
        </p:nvSpPr>
        <p:spPr>
          <a:xfrm>
            <a:off x="474453" y="2145449"/>
            <a:ext cx="7297948" cy="379562"/>
          </a:xfrm>
          <a:prstGeom prst="rect">
            <a:avLst/>
          </a:prstGeom>
          <a:solidFill>
            <a:schemeClr val="bg1">
              <a:lumMod val="95000"/>
            </a:schemeClr>
          </a:solidFill>
        </p:spPr>
        <p:txBody>
          <a:bodyPr wrap="square" rtlCol="0">
            <a:spAutoFit/>
          </a:bodyPr>
          <a:lstStyle/>
          <a:p>
            <a:r>
              <a:rPr lang="en-US" dirty="0" smtClean="0">
                <a:sym typeface="Symbol" panose="05050102010706020507" pitchFamily="18" charset="2"/>
              </a:rPr>
              <a:t>-implicit (horizontal lines)</a:t>
            </a:r>
            <a:endParaRPr lang="en-US" dirty="0"/>
          </a:p>
        </p:txBody>
      </p:sp>
      <p:sp>
        <p:nvSpPr>
          <p:cNvPr id="13" name="TextovéPole 12"/>
          <p:cNvSpPr txBox="1"/>
          <p:nvPr/>
        </p:nvSpPr>
        <p:spPr>
          <a:xfrm>
            <a:off x="520529" y="4158582"/>
            <a:ext cx="7297948" cy="379562"/>
          </a:xfrm>
          <a:prstGeom prst="rect">
            <a:avLst/>
          </a:prstGeom>
          <a:noFill/>
        </p:spPr>
        <p:txBody>
          <a:bodyPr wrap="square" rtlCol="0">
            <a:spAutoFit/>
          </a:bodyPr>
          <a:lstStyle/>
          <a:p>
            <a:r>
              <a:rPr lang="en-US" dirty="0" smtClean="0">
                <a:sym typeface="Symbol" panose="05050102010706020507" pitchFamily="18" charset="2"/>
              </a:rPr>
              <a:t>-implicit (vertical lines)</a:t>
            </a:r>
            <a:endParaRPr lang="en-US" dirty="0"/>
          </a:p>
        </p:txBody>
      </p:sp>
      <p:sp>
        <p:nvSpPr>
          <p:cNvPr id="4" name="TextovéPole 3"/>
          <p:cNvSpPr txBox="1"/>
          <p:nvPr/>
        </p:nvSpPr>
        <p:spPr>
          <a:xfrm>
            <a:off x="474452" y="691894"/>
            <a:ext cx="8997352" cy="383379"/>
          </a:xfrm>
          <a:prstGeom prst="rect">
            <a:avLst/>
          </a:prstGeom>
          <a:noFill/>
        </p:spPr>
        <p:txBody>
          <a:bodyPr wrap="square" rtlCol="0">
            <a:spAutoFit/>
          </a:bodyPr>
          <a:lstStyle/>
          <a:p>
            <a:r>
              <a:rPr lang="en-US" dirty="0" err="1" smtClean="0"/>
              <a:t>g</a:t>
            </a:r>
            <a:r>
              <a:rPr lang="en-US" baseline="-25000" dirty="0" err="1" smtClean="0"/>
              <a:t>xx</a:t>
            </a:r>
            <a:r>
              <a:rPr lang="en-US" dirty="0" smtClean="0"/>
              <a:t> … coefficients were calculated during </a:t>
            </a:r>
            <a:r>
              <a:rPr lang="en-US" dirty="0" err="1" smtClean="0"/>
              <a:t>INIT.m</a:t>
            </a:r>
            <a:endParaRPr lang="en-US" dirty="0"/>
          </a:p>
        </p:txBody>
      </p:sp>
      <mc:AlternateContent xmlns:mc="http://schemas.openxmlformats.org/markup-compatibility/2006" xmlns:a14="http://schemas.microsoft.com/office/drawing/2010/main">
        <mc:Choice Requires="a14">
          <p:sp>
            <p:nvSpPr>
              <p:cNvPr id="14" name="TextovéPole 13"/>
              <p:cNvSpPr txBox="1"/>
              <p:nvPr/>
            </p:nvSpPr>
            <p:spPr>
              <a:xfrm>
                <a:off x="1252268" y="1231121"/>
                <a:ext cx="2618474" cy="603114"/>
              </a:xfrm>
              <a:prstGeom prst="rect">
                <a:avLst/>
              </a:prstGeom>
              <a:solidFill>
                <a:schemeClr val="accent3">
                  <a:lumMod val="20000"/>
                  <a:lumOff val="8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sym typeface="Symbol" panose="05050102010706020507" pitchFamily="18" charset="2"/>
                            </a:rPr>
                          </m:ctrlPr>
                        </m:fPr>
                        <m:num>
                          <m:sSup>
                            <m:sSupPr>
                              <m:ctrlPr>
                                <a:rPr lang="en-US" b="0" i="1" smtClean="0">
                                  <a:latin typeface="Cambria Math" panose="02040503050406030204" pitchFamily="18" charset="0"/>
                                  <a:sym typeface="Symbol" panose="05050102010706020507" pitchFamily="18" charset="2"/>
                                </a:rPr>
                              </m:ctrlPr>
                            </m:sSupPr>
                            <m:e>
                              <m:r>
                                <a:rPr lang="en-US" b="0" i="1" smtClean="0">
                                  <a:latin typeface="Cambria Math" panose="02040503050406030204" pitchFamily="18" charset="0"/>
                                  <a:sym typeface="Symbol" panose="05050102010706020507" pitchFamily="18" charset="2"/>
                                </a:rPr>
                                <m:t></m:t>
                              </m:r>
                            </m:e>
                            <m:sup>
                              <m:r>
                                <a:rPr lang="en-US" b="0" i="1" smtClean="0">
                                  <a:latin typeface="Cambria Math" panose="02040503050406030204" pitchFamily="18" charset="0"/>
                                  <a:sym typeface="Symbol" panose="05050102010706020507" pitchFamily="18" charset="2"/>
                                </a:rPr>
                                <m:t>1</m:t>
                              </m:r>
                            </m:sup>
                          </m:sSup>
                          <m:r>
                            <a:rPr lang="en-US" b="0" i="1" smtClean="0">
                              <a:latin typeface="Cambria Math" panose="02040503050406030204" pitchFamily="18" charset="0"/>
                              <a:sym typeface="Symbol" panose="05050102010706020507" pitchFamily="18" charset="2"/>
                            </a:rPr>
                            <m:t>−</m:t>
                          </m:r>
                        </m:num>
                        <m:den>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𝑡</m:t>
                          </m:r>
                          <m:r>
                            <a:rPr lang="en-US" b="0" i="1" baseline="-25000" smtClean="0">
                              <a:latin typeface="Cambria Math" panose="02040503050406030204" pitchFamily="18" charset="0"/>
                              <a:sym typeface="Symbol" panose="05050102010706020507" pitchFamily="18" charset="2"/>
                            </a:rPr>
                            <m:t>1</m:t>
                          </m:r>
                        </m:den>
                      </m:f>
                      <m:r>
                        <a:rPr lang="en-US" b="0" i="1" smtClean="0">
                          <a:latin typeface="Cambria Math" panose="02040503050406030204" pitchFamily="18" charset="0"/>
                          <a:sym typeface="Symbol" panose="05050102010706020507" pitchFamily="18" charset="2"/>
                        </a:rPr>
                        <m:t>=</m:t>
                      </m:r>
                      <m:r>
                        <a:rPr lang="en-US" i="1">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sSup>
                            <m:sSupPr>
                              <m:ctrlPr>
                                <a:rPr lang="en-US" i="1">
                                  <a:latin typeface="Cambria Math" panose="02040503050406030204" pitchFamily="18" charset="0"/>
                                  <a:sym typeface="Symbol" panose="05050102010706020507" pitchFamily="18" charset="2"/>
                                </a:rPr>
                              </m:ctrlPr>
                            </m:sSupPr>
                            <m:e>
                              <m:r>
                                <a:rPr lang="en-US" i="1">
                                  <a:latin typeface="Cambria Math"/>
                                  <a:sym typeface="Symbol"/>
                                </a:rPr>
                                <m:t></m:t>
                              </m:r>
                            </m:e>
                            <m:sup>
                              <m:r>
                                <a:rPr lang="en-US" i="1">
                                  <a:latin typeface="Cambria Math"/>
                                  <a:sym typeface="Symbol" panose="05050102010706020507" pitchFamily="18" charset="2"/>
                                </a:rPr>
                                <m:t>2</m:t>
                              </m:r>
                            </m:sup>
                          </m:sSup>
                          <m:r>
                            <a:rPr lang="en-US" i="1">
                              <a:latin typeface="Cambria Math" panose="02040503050406030204" pitchFamily="18" charset="0"/>
                              <a:sym typeface="Symbol"/>
                            </a:rPr>
                            <m:t></m:t>
                          </m:r>
                          <m:r>
                            <a:rPr lang="en-US" b="0" i="1" baseline="30000" smtClean="0">
                              <a:latin typeface="Cambria Math" panose="02040503050406030204" pitchFamily="18" charset="0"/>
                              <a:sym typeface="Symbol"/>
                            </a:rPr>
                            <m:t>1</m:t>
                          </m:r>
                        </m:num>
                        <m:den>
                          <m:r>
                            <a:rPr lang="en-US" i="1">
                              <a:latin typeface="Cambria Math" panose="02040503050406030204" pitchFamily="18" charset="0"/>
                              <a:sym typeface="Symbol" panose="05050102010706020507" pitchFamily="18" charset="2"/>
                            </a:rPr>
                            <m:t>𝜕</m:t>
                          </m:r>
                          <m:sSup>
                            <m:sSupPr>
                              <m:ctrlPr>
                                <a:rPr lang="en-US" i="1">
                                  <a:latin typeface="Cambria Math" panose="02040503050406030204" pitchFamily="18" charset="0"/>
                                  <a:sym typeface="Symbol" panose="05050102010706020507" pitchFamily="18" charset="2"/>
                                </a:rPr>
                              </m:ctrlPr>
                            </m:sSupPr>
                            <m:e>
                              <m:r>
                                <a:rPr lang="en-US" i="1">
                                  <a:latin typeface="Cambria Math"/>
                                  <a:sym typeface="Symbol" panose="05050102010706020507" pitchFamily="18" charset="2"/>
                                </a:rPr>
                                <m:t>𝑥</m:t>
                              </m:r>
                            </m:e>
                            <m:sup>
                              <m:r>
                                <a:rPr lang="en-US" i="1">
                                  <a:latin typeface="Cambria Math"/>
                                  <a:sym typeface="Symbol" panose="05050102010706020507" pitchFamily="18" charset="2"/>
                                </a:rPr>
                                <m:t>2</m:t>
                              </m:r>
                            </m:sup>
                          </m:sSup>
                        </m:den>
                      </m:f>
                      <m:r>
                        <a:rPr lang="en-US" b="0" i="1" smtClean="0">
                          <a:latin typeface="Cambria Math" panose="02040503050406030204" pitchFamily="18" charset="0"/>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sSup>
                            <m:sSupPr>
                              <m:ctrlPr>
                                <a:rPr lang="en-US" i="1">
                                  <a:latin typeface="Cambria Math" panose="02040503050406030204" pitchFamily="18" charset="0"/>
                                  <a:sym typeface="Symbol" panose="05050102010706020507" pitchFamily="18" charset="2"/>
                                </a:rPr>
                              </m:ctrlPr>
                            </m:sSupPr>
                            <m:e>
                              <m:r>
                                <a:rPr lang="en-US" i="1">
                                  <a:latin typeface="Cambria Math"/>
                                  <a:sym typeface="Symbol"/>
                                </a:rPr>
                                <m:t></m:t>
                              </m:r>
                            </m:e>
                            <m:sup>
                              <m:r>
                                <a:rPr lang="en-US" i="1">
                                  <a:latin typeface="Cambria Math"/>
                                  <a:sym typeface="Symbol" panose="05050102010706020507" pitchFamily="18" charset="2"/>
                                </a:rPr>
                                <m:t>2</m:t>
                              </m:r>
                            </m:sup>
                          </m:sSup>
                          <m:r>
                            <a:rPr lang="en-US" i="1">
                              <a:latin typeface="Cambria Math" panose="02040503050406030204" pitchFamily="18" charset="0"/>
                              <a:sym typeface="Symbol"/>
                            </a:rPr>
                            <m:t></m:t>
                          </m:r>
                        </m:num>
                        <m:den>
                          <m:r>
                            <a:rPr lang="en-US" i="1">
                              <a:latin typeface="Cambria Math" panose="02040503050406030204" pitchFamily="18" charset="0"/>
                              <a:sym typeface="Symbol" panose="05050102010706020507" pitchFamily="18" charset="2"/>
                            </a:rPr>
                            <m:t>𝜕</m:t>
                          </m:r>
                          <m:sSup>
                            <m:sSupPr>
                              <m:ctrlPr>
                                <a:rPr lang="en-US" i="1">
                                  <a:latin typeface="Cambria Math" panose="02040503050406030204" pitchFamily="18" charset="0"/>
                                  <a:sym typeface="Symbol" panose="05050102010706020507" pitchFamily="18" charset="2"/>
                                </a:rPr>
                              </m:ctrlPr>
                            </m:sSupPr>
                            <m:e>
                              <m:r>
                                <a:rPr lang="en-US" i="1">
                                  <a:latin typeface="Cambria Math"/>
                                  <a:sym typeface="Symbol" panose="05050102010706020507" pitchFamily="18" charset="2"/>
                                </a:rPr>
                                <m:t>𝑦</m:t>
                              </m:r>
                            </m:e>
                            <m:sup>
                              <m:r>
                                <a:rPr lang="en-US" i="1">
                                  <a:latin typeface="Cambria Math"/>
                                  <a:sym typeface="Symbol" panose="05050102010706020507" pitchFamily="18" charset="2"/>
                                </a:rPr>
                                <m:t>2</m:t>
                              </m:r>
                            </m:sup>
                          </m:sSup>
                        </m:den>
                      </m:f>
                    </m:oMath>
                  </m:oMathPara>
                </a14:m>
                <a:endParaRPr lang="en-US" dirty="0"/>
              </a:p>
            </p:txBody>
          </p:sp>
        </mc:Choice>
        <mc:Fallback xmlns="">
          <p:sp>
            <p:nvSpPr>
              <p:cNvPr id="14" name="TextovéPole 13"/>
              <p:cNvSpPr txBox="1">
                <a:spLocks noRot="1" noChangeAspect="1" noMove="1" noResize="1" noEditPoints="1" noAdjustHandles="1" noChangeArrowheads="1" noChangeShapeType="1" noTextEdit="1"/>
              </p:cNvSpPr>
              <p:nvPr/>
            </p:nvSpPr>
            <p:spPr>
              <a:xfrm>
                <a:off x="1252268" y="1231121"/>
                <a:ext cx="2618474" cy="603114"/>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ovéPole 14"/>
              <p:cNvSpPr txBox="1"/>
              <p:nvPr/>
            </p:nvSpPr>
            <p:spPr>
              <a:xfrm>
                <a:off x="4758441" y="1228860"/>
                <a:ext cx="2808076" cy="603114"/>
              </a:xfrm>
              <a:prstGeom prst="rect">
                <a:avLst/>
              </a:prstGeom>
              <a:solidFill>
                <a:schemeClr val="accent3">
                  <a:lumMod val="20000"/>
                  <a:lumOff val="8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sym typeface="Symbol" panose="05050102010706020507" pitchFamily="18" charset="2"/>
                            </a:rPr>
                          </m:ctrlPr>
                        </m:fPr>
                        <m:num>
                          <m:sSup>
                            <m:sSupPr>
                              <m:ctrlPr>
                                <a:rPr lang="en-US" b="0" i="1" smtClean="0">
                                  <a:latin typeface="Cambria Math" panose="02040503050406030204" pitchFamily="18" charset="0"/>
                                  <a:sym typeface="Symbol" panose="05050102010706020507" pitchFamily="18" charset="2"/>
                                </a:rPr>
                              </m:ctrlPr>
                            </m:sSupPr>
                            <m:e>
                              <m:r>
                                <a:rPr lang="en-US" b="0" i="1" smtClean="0">
                                  <a:latin typeface="Cambria Math" panose="02040503050406030204" pitchFamily="18" charset="0"/>
                                  <a:sym typeface="Symbol" panose="05050102010706020507" pitchFamily="18" charset="2"/>
                                </a:rPr>
                                <m:t></m:t>
                              </m:r>
                            </m:e>
                            <m:sup>
                              <m:r>
                                <a:rPr lang="en-US" b="0" i="1" smtClean="0">
                                  <a:latin typeface="Cambria Math" panose="02040503050406030204" pitchFamily="18" charset="0"/>
                                  <a:sym typeface="Symbol" panose="05050102010706020507" pitchFamily="18" charset="2"/>
                                </a:rPr>
                                <m:t>2</m:t>
                              </m:r>
                            </m:sup>
                          </m:sSup>
                          <m:r>
                            <a:rPr lang="en-US" b="0" i="1" smtClean="0">
                              <a:latin typeface="Cambria Math" panose="02040503050406030204" pitchFamily="18" charset="0"/>
                              <a:sym typeface="Symbol" panose="05050102010706020507" pitchFamily="18" charset="2"/>
                            </a:rPr>
                            <m:t>−</m:t>
                          </m:r>
                          <m:sSup>
                            <m:sSupPr>
                              <m:ctrlPr>
                                <a:rPr lang="en-US" i="1">
                                  <a:latin typeface="Cambria Math" panose="02040503050406030204" pitchFamily="18" charset="0"/>
                                  <a:sym typeface="Symbol" panose="05050102010706020507" pitchFamily="18" charset="2"/>
                                </a:rPr>
                              </m:ctrlPr>
                            </m:sSupPr>
                            <m:e>
                              <m:r>
                                <a:rPr lang="en-US" i="1">
                                  <a:latin typeface="Cambria Math" panose="02040503050406030204" pitchFamily="18" charset="0"/>
                                  <a:sym typeface="Symbol" panose="05050102010706020507" pitchFamily="18" charset="2"/>
                                </a:rPr>
                                <m:t></m:t>
                              </m:r>
                            </m:e>
                            <m:sup>
                              <m:r>
                                <a:rPr lang="en-US" b="0" i="1" smtClean="0">
                                  <a:latin typeface="Cambria Math" panose="02040503050406030204" pitchFamily="18" charset="0"/>
                                  <a:sym typeface="Symbol" panose="05050102010706020507" pitchFamily="18" charset="2"/>
                                </a:rPr>
                                <m:t>1</m:t>
                              </m:r>
                            </m:sup>
                          </m:sSup>
                        </m:num>
                        <m:den>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𝑡</m:t>
                          </m:r>
                          <m:r>
                            <a:rPr lang="en-US" b="0" i="1" baseline="-25000" smtClean="0">
                              <a:latin typeface="Cambria Math" panose="02040503050406030204" pitchFamily="18" charset="0"/>
                              <a:sym typeface="Symbol" panose="05050102010706020507" pitchFamily="18" charset="2"/>
                            </a:rPr>
                            <m:t>2</m:t>
                          </m:r>
                        </m:den>
                      </m:f>
                      <m:r>
                        <a:rPr lang="en-US" b="0" i="1" smtClean="0">
                          <a:latin typeface="Cambria Math" panose="02040503050406030204" pitchFamily="18" charset="0"/>
                          <a:sym typeface="Symbol" panose="05050102010706020507" pitchFamily="18" charset="2"/>
                        </a:rPr>
                        <m:t>=</m:t>
                      </m:r>
                      <m:r>
                        <a:rPr lang="en-US" i="1">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sSup>
                            <m:sSupPr>
                              <m:ctrlPr>
                                <a:rPr lang="en-US" i="1">
                                  <a:latin typeface="Cambria Math" panose="02040503050406030204" pitchFamily="18" charset="0"/>
                                  <a:sym typeface="Symbol" panose="05050102010706020507" pitchFamily="18" charset="2"/>
                                </a:rPr>
                              </m:ctrlPr>
                            </m:sSupPr>
                            <m:e>
                              <m:r>
                                <a:rPr lang="en-US" i="1">
                                  <a:latin typeface="Cambria Math"/>
                                  <a:sym typeface="Symbol"/>
                                </a:rPr>
                                <m:t></m:t>
                              </m:r>
                            </m:e>
                            <m:sup>
                              <m:r>
                                <a:rPr lang="en-US" i="1">
                                  <a:latin typeface="Cambria Math"/>
                                  <a:sym typeface="Symbol" panose="05050102010706020507" pitchFamily="18" charset="2"/>
                                </a:rPr>
                                <m:t>2</m:t>
                              </m:r>
                            </m:sup>
                          </m:sSup>
                          <m:r>
                            <a:rPr lang="en-US" i="1">
                              <a:latin typeface="Cambria Math" panose="02040503050406030204" pitchFamily="18" charset="0"/>
                              <a:sym typeface="Symbol"/>
                            </a:rPr>
                            <m:t></m:t>
                          </m:r>
                          <m:r>
                            <a:rPr lang="en-US" b="0" i="1" baseline="30000" smtClean="0">
                              <a:latin typeface="Cambria Math" panose="02040503050406030204" pitchFamily="18" charset="0"/>
                              <a:sym typeface="Symbol"/>
                            </a:rPr>
                            <m:t>1</m:t>
                          </m:r>
                        </m:num>
                        <m:den>
                          <m:r>
                            <a:rPr lang="en-US" i="1">
                              <a:latin typeface="Cambria Math" panose="02040503050406030204" pitchFamily="18" charset="0"/>
                              <a:sym typeface="Symbol" panose="05050102010706020507" pitchFamily="18" charset="2"/>
                            </a:rPr>
                            <m:t>𝜕</m:t>
                          </m:r>
                          <m:sSup>
                            <m:sSupPr>
                              <m:ctrlPr>
                                <a:rPr lang="en-US" i="1">
                                  <a:latin typeface="Cambria Math" panose="02040503050406030204" pitchFamily="18" charset="0"/>
                                  <a:sym typeface="Symbol" panose="05050102010706020507" pitchFamily="18" charset="2"/>
                                </a:rPr>
                              </m:ctrlPr>
                            </m:sSupPr>
                            <m:e>
                              <m:r>
                                <a:rPr lang="en-US" i="1">
                                  <a:latin typeface="Cambria Math"/>
                                  <a:sym typeface="Symbol" panose="05050102010706020507" pitchFamily="18" charset="2"/>
                                </a:rPr>
                                <m:t>𝑥</m:t>
                              </m:r>
                            </m:e>
                            <m:sup>
                              <m:r>
                                <a:rPr lang="en-US" i="1">
                                  <a:latin typeface="Cambria Math"/>
                                  <a:sym typeface="Symbol" panose="05050102010706020507" pitchFamily="18" charset="2"/>
                                </a:rPr>
                                <m:t>2</m:t>
                              </m:r>
                            </m:sup>
                          </m:sSup>
                        </m:den>
                      </m:f>
                      <m:r>
                        <a:rPr lang="en-US" b="0" i="1" smtClean="0">
                          <a:latin typeface="Cambria Math" panose="02040503050406030204" pitchFamily="18" charset="0"/>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sSup>
                            <m:sSupPr>
                              <m:ctrlPr>
                                <a:rPr lang="en-US" i="1">
                                  <a:latin typeface="Cambria Math" panose="02040503050406030204" pitchFamily="18" charset="0"/>
                                  <a:sym typeface="Symbol" panose="05050102010706020507" pitchFamily="18" charset="2"/>
                                </a:rPr>
                              </m:ctrlPr>
                            </m:sSupPr>
                            <m:e>
                              <m:r>
                                <a:rPr lang="en-US" i="1">
                                  <a:latin typeface="Cambria Math"/>
                                  <a:sym typeface="Symbol"/>
                                </a:rPr>
                                <m:t></m:t>
                              </m:r>
                            </m:e>
                            <m:sup>
                              <m:r>
                                <a:rPr lang="en-US" i="1">
                                  <a:latin typeface="Cambria Math"/>
                                  <a:sym typeface="Symbol" panose="05050102010706020507" pitchFamily="18" charset="2"/>
                                </a:rPr>
                                <m:t>2</m:t>
                              </m:r>
                            </m:sup>
                          </m:sSup>
                          <m:r>
                            <a:rPr lang="en-US" i="1">
                              <a:latin typeface="Cambria Math" panose="02040503050406030204" pitchFamily="18" charset="0"/>
                              <a:sym typeface="Symbol"/>
                            </a:rPr>
                            <m:t></m:t>
                          </m:r>
                          <m:r>
                            <a:rPr lang="en-US" b="0" i="1" baseline="30000" smtClean="0">
                              <a:latin typeface="Cambria Math" panose="02040503050406030204" pitchFamily="18" charset="0"/>
                              <a:sym typeface="Symbol"/>
                            </a:rPr>
                            <m:t>2</m:t>
                          </m:r>
                        </m:num>
                        <m:den>
                          <m:r>
                            <a:rPr lang="en-US" i="1">
                              <a:latin typeface="Cambria Math" panose="02040503050406030204" pitchFamily="18" charset="0"/>
                              <a:sym typeface="Symbol" panose="05050102010706020507" pitchFamily="18" charset="2"/>
                            </a:rPr>
                            <m:t>𝜕</m:t>
                          </m:r>
                          <m:sSup>
                            <m:sSupPr>
                              <m:ctrlPr>
                                <a:rPr lang="en-US" i="1">
                                  <a:latin typeface="Cambria Math" panose="02040503050406030204" pitchFamily="18" charset="0"/>
                                  <a:sym typeface="Symbol" panose="05050102010706020507" pitchFamily="18" charset="2"/>
                                </a:rPr>
                              </m:ctrlPr>
                            </m:sSupPr>
                            <m:e>
                              <m:r>
                                <a:rPr lang="en-US" i="1">
                                  <a:latin typeface="Cambria Math"/>
                                  <a:sym typeface="Symbol" panose="05050102010706020507" pitchFamily="18" charset="2"/>
                                </a:rPr>
                                <m:t>𝑦</m:t>
                              </m:r>
                            </m:e>
                            <m:sup>
                              <m:r>
                                <a:rPr lang="en-US" i="1">
                                  <a:latin typeface="Cambria Math"/>
                                  <a:sym typeface="Symbol" panose="05050102010706020507" pitchFamily="18" charset="2"/>
                                </a:rPr>
                                <m:t>2</m:t>
                              </m:r>
                            </m:sup>
                          </m:sSup>
                        </m:den>
                      </m:f>
                    </m:oMath>
                  </m:oMathPara>
                </a14:m>
                <a:endParaRPr lang="en-US" dirty="0"/>
              </a:p>
            </p:txBody>
          </p:sp>
        </mc:Choice>
        <mc:Fallback xmlns="">
          <p:sp>
            <p:nvSpPr>
              <p:cNvPr id="15" name="TextovéPole 14"/>
              <p:cNvSpPr txBox="1">
                <a:spLocks noRot="1" noChangeAspect="1" noMove="1" noResize="1" noEditPoints="1" noAdjustHandles="1" noChangeArrowheads="1" noChangeShapeType="1" noTextEdit="1"/>
              </p:cNvSpPr>
              <p:nvPr/>
            </p:nvSpPr>
            <p:spPr>
              <a:xfrm>
                <a:off x="4758441" y="1228860"/>
                <a:ext cx="2808076" cy="603114"/>
              </a:xfrm>
              <a:prstGeom prst="rect">
                <a:avLst/>
              </a:prstGeom>
              <a:blipFill rotWithShape="0">
                <a:blip r:embed="rId10"/>
                <a:stretch>
                  <a:fillRect/>
                </a:stretch>
              </a:blipFill>
            </p:spPr>
            <p:txBody>
              <a:bodyPr/>
              <a:lstStyle/>
              <a:p>
                <a:r>
                  <a:rPr lang="en-US">
                    <a:noFill/>
                  </a:rPr>
                  <a:t> </a:t>
                </a:r>
              </a:p>
            </p:txBody>
          </p:sp>
        </mc:Fallback>
      </mc:AlternateContent>
      <p:sp>
        <p:nvSpPr>
          <p:cNvPr id="6" name="TextovéPole 5"/>
          <p:cNvSpPr txBox="1"/>
          <p:nvPr/>
        </p:nvSpPr>
        <p:spPr>
          <a:xfrm>
            <a:off x="3312544" y="2132023"/>
            <a:ext cx="5383950" cy="369332"/>
          </a:xfrm>
          <a:prstGeom prst="rect">
            <a:avLst/>
          </a:prstGeom>
          <a:noFill/>
        </p:spPr>
        <p:txBody>
          <a:bodyPr wrap="square" rtlCol="0">
            <a:spAutoFit/>
          </a:bodyPr>
          <a:lstStyle/>
          <a:p>
            <a:r>
              <a:rPr lang="en-US" dirty="0" smtClean="0"/>
              <a:t>This part  (</a:t>
            </a:r>
            <a:r>
              <a:rPr lang="en-US" dirty="0" smtClean="0">
                <a:sym typeface="Symbol" panose="05050102010706020507" pitchFamily="18" charset="2"/>
              </a:rPr>
              <a:t>-implicit step) does not work at tests </a:t>
            </a:r>
            <a:endParaRPr lang="en-US" dirty="0"/>
          </a:p>
        </p:txBody>
      </p:sp>
      <p:sp>
        <p:nvSpPr>
          <p:cNvPr id="7" name="TextovéPole 6"/>
          <p:cNvSpPr txBox="1"/>
          <p:nvPr/>
        </p:nvSpPr>
        <p:spPr>
          <a:xfrm>
            <a:off x="7566517" y="2501355"/>
            <a:ext cx="4467332" cy="276999"/>
          </a:xfrm>
          <a:prstGeom prst="rect">
            <a:avLst/>
          </a:prstGeom>
          <a:noFill/>
        </p:spPr>
        <p:txBody>
          <a:bodyPr wrap="square" rtlCol="0">
            <a:spAutoFit/>
          </a:bodyPr>
          <a:lstStyle/>
          <a:p>
            <a:r>
              <a:rPr lang="cs-CZ" sz="1200" dirty="0" err="1" smtClean="0"/>
              <a:t>It</a:t>
            </a:r>
            <a:r>
              <a:rPr lang="cs-CZ" sz="1200" dirty="0" smtClean="0"/>
              <a:t> </a:t>
            </a:r>
            <a:r>
              <a:rPr lang="cs-CZ" sz="1200" dirty="0" err="1" smtClean="0"/>
              <a:t>was</a:t>
            </a:r>
            <a:r>
              <a:rPr lang="cs-CZ" sz="1200" dirty="0" smtClean="0"/>
              <a:t> </a:t>
            </a:r>
            <a:r>
              <a:rPr lang="cs-CZ" sz="1200" dirty="0" err="1" smtClean="0"/>
              <a:t>substituted</a:t>
            </a:r>
            <a:r>
              <a:rPr lang="cs-CZ" sz="1200" dirty="0" smtClean="0"/>
              <a:t> by a </a:t>
            </a:r>
            <a:r>
              <a:rPr lang="cs-CZ" sz="1200" dirty="0" err="1" smtClean="0"/>
              <a:t>simple</a:t>
            </a:r>
            <a:r>
              <a:rPr lang="cs-CZ" sz="1200" dirty="0" smtClean="0"/>
              <a:t> </a:t>
            </a:r>
            <a:r>
              <a:rPr lang="cs-CZ" sz="1200" dirty="0" err="1" smtClean="0"/>
              <a:t>filter</a:t>
            </a:r>
            <a:r>
              <a:rPr lang="cs-CZ" sz="1200" dirty="0" smtClean="0"/>
              <a:t>, </a:t>
            </a:r>
            <a:r>
              <a:rPr lang="cs-CZ" sz="1200" dirty="0" err="1" smtClean="0"/>
              <a:t>see</a:t>
            </a:r>
            <a:r>
              <a:rPr lang="cs-CZ" sz="1200" dirty="0" smtClean="0"/>
              <a:t> </a:t>
            </a:r>
            <a:r>
              <a:rPr lang="cs-CZ" sz="1200" dirty="0" err="1" smtClean="0"/>
              <a:t>the</a:t>
            </a:r>
            <a:r>
              <a:rPr lang="cs-CZ" sz="1200" dirty="0" smtClean="0"/>
              <a:t> source </a:t>
            </a:r>
            <a:r>
              <a:rPr lang="cs-CZ" sz="1200" dirty="0" err="1" smtClean="0"/>
              <a:t>code</a:t>
            </a:r>
            <a:endParaRPr lang="en-US" sz="1200" dirty="0"/>
          </a:p>
        </p:txBody>
      </p:sp>
    </p:spTree>
    <p:extLst>
      <p:ext uri="{BB962C8B-B14F-4D97-AF65-F5344CB8AC3E}">
        <p14:creationId xmlns:p14="http://schemas.microsoft.com/office/powerpoint/2010/main" val="42144725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a:t>
            </a:r>
            <a:r>
              <a:rPr lang="en-US" sz="2400" b="1" dirty="0" smtClean="0">
                <a:sym typeface="Symbol" pitchFamily="18" charset="2"/>
              </a:rPr>
              <a:t>PSI </a:t>
            </a:r>
            <a:r>
              <a:rPr lang="cs-CZ" sz="2400" b="1" dirty="0" err="1" smtClean="0">
                <a:sym typeface="Symbol" pitchFamily="18" charset="2"/>
              </a:rPr>
              <a:t>Discretization</a:t>
            </a:r>
            <a:r>
              <a:rPr lang="cs-CZ" sz="2400" b="1" dirty="0" smtClean="0">
                <a:sym typeface="Symbol" pitchFamily="18" charset="2"/>
              </a:rPr>
              <a:t> </a:t>
            </a:r>
            <a:r>
              <a:rPr lang="cs-CZ" sz="2400" b="1" dirty="0" err="1" smtClean="0">
                <a:sym typeface="Symbol" pitchFamily="18" charset="2"/>
              </a:rPr>
              <a:t>of</a:t>
            </a:r>
            <a:r>
              <a:rPr lang="cs-CZ" sz="2400" b="1" dirty="0" smtClean="0">
                <a:sym typeface="Symbol" pitchFamily="18" charset="2"/>
              </a:rPr>
              <a:t> </a:t>
            </a:r>
            <a:r>
              <a:rPr lang="cs-CZ" sz="2400" b="1" dirty="0" err="1" smtClean="0">
                <a:sym typeface="Symbol" pitchFamily="18" charset="2"/>
              </a:rPr>
              <a:t>stream</a:t>
            </a:r>
            <a:r>
              <a:rPr lang="cs-CZ" sz="2400" b="1" dirty="0" smtClean="0">
                <a:sym typeface="Symbol" pitchFamily="18" charset="2"/>
              </a:rPr>
              <a:t> </a:t>
            </a:r>
            <a:r>
              <a:rPr lang="cs-CZ" sz="2400" b="1" dirty="0" err="1" smtClean="0">
                <a:sym typeface="Symbol" pitchFamily="18" charset="2"/>
              </a:rPr>
              <a:t>function</a:t>
            </a:r>
            <a:r>
              <a:rPr lang="en-US" sz="2400" b="1" dirty="0" smtClean="0">
                <a:sym typeface="Symbol" pitchFamily="18" charset="2"/>
              </a:rPr>
              <a:t> PSI</a:t>
            </a:r>
            <a:r>
              <a:rPr lang="cs-CZ" sz="2400" b="1" dirty="0" smtClean="0">
                <a:sym typeface="Symbol" pitchFamily="18" charset="2"/>
              </a:rPr>
              <a:t>E</a:t>
            </a:r>
            <a:r>
              <a:rPr lang="en-US" sz="2400" b="1" dirty="0" smtClean="0">
                <a:sym typeface="Symbol" pitchFamily="18" charset="2"/>
              </a:rPr>
              <a:t>.m (MATLAB)</a:t>
            </a:r>
            <a:endParaRPr lang="cs-CZ" sz="2400" b="1" dirty="0">
              <a:sym typeface="Symbol" pitchFamily="18" charset="2"/>
            </a:endParaRPr>
          </a:p>
        </p:txBody>
      </p:sp>
      <p:sp>
        <p:nvSpPr>
          <p:cNvPr id="37" name="Zástupný symbol pro číslo snímku 36"/>
          <p:cNvSpPr>
            <a:spLocks noGrp="1"/>
          </p:cNvSpPr>
          <p:nvPr>
            <p:ph type="sldNum" sz="quarter" idx="12"/>
          </p:nvPr>
        </p:nvSpPr>
        <p:spPr/>
        <p:txBody>
          <a:bodyPr/>
          <a:lstStyle/>
          <a:p>
            <a:pPr>
              <a:defRPr/>
            </a:pPr>
            <a:fld id="{B5B76BE2-068B-4195-97D5-A58FFC9B4249}" type="slidenum">
              <a:rPr lang="en-US" smtClean="0"/>
              <a:pPr>
                <a:defRPr/>
              </a:pPr>
              <a:t>33</a:t>
            </a:fld>
            <a:endParaRPr lang="en-US"/>
          </a:p>
        </p:txBody>
      </p:sp>
      <p:sp>
        <p:nvSpPr>
          <p:cNvPr id="48" name="TextovéPole 47"/>
          <p:cNvSpPr txBox="1"/>
          <p:nvPr/>
        </p:nvSpPr>
        <p:spPr>
          <a:xfrm>
            <a:off x="10391174" y="52090"/>
            <a:ext cx="1712753" cy="307777"/>
          </a:xfrm>
          <a:prstGeom prst="rect">
            <a:avLst/>
          </a:prstGeom>
          <a:solidFill>
            <a:schemeClr val="bg1"/>
          </a:solidFill>
          <a:ln w="38100">
            <a:solidFill>
              <a:srgbClr val="FF0000"/>
            </a:solidFill>
          </a:ln>
        </p:spPr>
        <p:txBody>
          <a:bodyPr wrap="square" rtlCol="0">
            <a:spAutoFit/>
          </a:bodyPr>
          <a:lstStyle/>
          <a:p>
            <a:r>
              <a:rPr lang="cs-CZ" sz="1400" dirty="0" smtClean="0"/>
              <a:t>Kontroloval: </a:t>
            </a:r>
            <a:r>
              <a:rPr lang="cs-CZ" sz="1400" dirty="0" err="1" smtClean="0"/>
              <a:t>xxxxxx</a:t>
            </a:r>
            <a:endParaRPr lang="cs-CZ" sz="1400" dirty="0"/>
          </a:p>
        </p:txBody>
      </p:sp>
      <p:sp>
        <p:nvSpPr>
          <p:cNvPr id="4" name="TextovéPole 3"/>
          <p:cNvSpPr txBox="1"/>
          <p:nvPr/>
        </p:nvSpPr>
        <p:spPr>
          <a:xfrm>
            <a:off x="246820" y="513755"/>
            <a:ext cx="11180775" cy="6370975"/>
          </a:xfrm>
          <a:prstGeom prst="rect">
            <a:avLst/>
          </a:prstGeom>
          <a:noFill/>
        </p:spPr>
        <p:txBody>
          <a:bodyPr wrap="square" rtlCol="0">
            <a:spAutoFit/>
          </a:bodyPr>
          <a:lstStyle/>
          <a:p>
            <a:r>
              <a:rPr lang="en-US" sz="1200" dirty="0"/>
              <a:t>dt2=(H/</a:t>
            </a:r>
            <a:r>
              <a:rPr lang="en-US" sz="1200" dirty="0" err="1"/>
              <a:t>ny</a:t>
            </a:r>
            <a:r>
              <a:rPr lang="en-US" sz="1200" dirty="0"/>
              <a:t>)^</a:t>
            </a:r>
            <a:r>
              <a:rPr lang="en-US" sz="1200" dirty="0" smtClean="0"/>
              <a:t>2*1e3;</a:t>
            </a:r>
            <a:r>
              <a:rPr lang="cs-CZ" sz="1200" dirty="0" smtClean="0"/>
              <a:t> </a:t>
            </a:r>
            <a:r>
              <a:rPr lang="en-US" sz="1200" dirty="0" smtClean="0"/>
              <a:t>dt1</a:t>
            </a:r>
            <a:r>
              <a:rPr lang="en-US" sz="1200" dirty="0"/>
              <a:t>=(Lk/</a:t>
            </a:r>
            <a:r>
              <a:rPr lang="en-US" sz="1200" dirty="0" err="1"/>
              <a:t>nx</a:t>
            </a:r>
            <a:r>
              <a:rPr lang="en-US" sz="1200" dirty="0"/>
              <a:t>)^2*1e3;</a:t>
            </a:r>
          </a:p>
          <a:p>
            <a:r>
              <a:rPr lang="en-US" sz="1200" dirty="0" err="1"/>
              <a:t>psiold</a:t>
            </a:r>
            <a:r>
              <a:rPr lang="en-US" sz="1200" dirty="0"/>
              <a:t>=psi</a:t>
            </a:r>
            <a:r>
              <a:rPr lang="en-US" sz="1200" dirty="0" smtClean="0"/>
              <a:t>;</a:t>
            </a:r>
            <a:endParaRPr lang="en-US" sz="1200" dirty="0"/>
          </a:p>
          <a:p>
            <a:r>
              <a:rPr lang="en-US" sz="1200" dirty="0"/>
              <a:t>for </a:t>
            </a:r>
            <a:r>
              <a:rPr lang="en-US" sz="1200" dirty="0" err="1" smtClean="0"/>
              <a:t>iter</a:t>
            </a:r>
            <a:r>
              <a:rPr lang="en-US" sz="1200" dirty="0" smtClean="0"/>
              <a:t>=1:20   </a:t>
            </a:r>
            <a:endParaRPr lang="en-US" sz="1200" dirty="0"/>
          </a:p>
          <a:p>
            <a:r>
              <a:rPr lang="en-US" sz="1200" dirty="0"/>
              <a:t>% horizontal lines (only smoothing)</a:t>
            </a:r>
          </a:p>
          <a:p>
            <a:r>
              <a:rPr lang="en-US" sz="1200" dirty="0"/>
              <a:t>  for j=2:ny-1</a:t>
            </a:r>
          </a:p>
          <a:p>
            <a:r>
              <a:rPr lang="en-US" sz="1200" dirty="0"/>
              <a:t>    aa(1)=0;bb(1)=1;cc(1)=0;dd(1)=psi(1,j</a:t>
            </a:r>
            <a:r>
              <a:rPr lang="en-US" sz="1200" dirty="0" smtClean="0"/>
              <a:t>);    </a:t>
            </a:r>
            <a:r>
              <a:rPr lang="en-US" sz="1200" dirty="0"/>
              <a:t>aa(</a:t>
            </a:r>
            <a:r>
              <a:rPr lang="en-US" sz="1200" dirty="0" err="1"/>
              <a:t>nx</a:t>
            </a:r>
            <a:r>
              <a:rPr lang="en-US" sz="1200" dirty="0"/>
              <a:t>)=0;bb(</a:t>
            </a:r>
            <a:r>
              <a:rPr lang="en-US" sz="1200" dirty="0" err="1"/>
              <a:t>nx</a:t>
            </a:r>
            <a:r>
              <a:rPr lang="en-US" sz="1200" dirty="0"/>
              <a:t>)=1;cc(</a:t>
            </a:r>
            <a:r>
              <a:rPr lang="en-US" sz="1200" dirty="0" err="1"/>
              <a:t>nx</a:t>
            </a:r>
            <a:r>
              <a:rPr lang="en-US" sz="1200" dirty="0"/>
              <a:t>)=0;dd(</a:t>
            </a:r>
            <a:r>
              <a:rPr lang="en-US" sz="1200" dirty="0" err="1"/>
              <a:t>nx</a:t>
            </a:r>
            <a:r>
              <a:rPr lang="en-US" sz="1200" dirty="0"/>
              <a:t>)=psi(</a:t>
            </a:r>
            <a:r>
              <a:rPr lang="en-US" sz="1200" dirty="0" err="1"/>
              <a:t>nx,j</a:t>
            </a:r>
            <a:r>
              <a:rPr lang="en-US" sz="1200" dirty="0"/>
              <a:t>);</a:t>
            </a:r>
          </a:p>
          <a:p>
            <a:r>
              <a:rPr lang="en-US" sz="1200" dirty="0"/>
              <a:t>    for </a:t>
            </a:r>
            <a:r>
              <a:rPr lang="en-US" sz="1200" dirty="0" err="1"/>
              <a:t>i</a:t>
            </a:r>
            <a:r>
              <a:rPr lang="en-US" sz="1200" dirty="0"/>
              <a:t>=2:nx-1</a:t>
            </a:r>
          </a:p>
          <a:p>
            <a:r>
              <a:rPr lang="en-US" sz="1200" dirty="0"/>
              <a:t>        aa(</a:t>
            </a:r>
            <a:r>
              <a:rPr lang="en-US" sz="1200" dirty="0" err="1"/>
              <a:t>i</a:t>
            </a:r>
            <a:r>
              <a:rPr lang="en-US" sz="1200" dirty="0"/>
              <a:t>)=-</a:t>
            </a:r>
            <a:r>
              <a:rPr lang="en-US" sz="1200" dirty="0" err="1"/>
              <a:t>gxx</a:t>
            </a:r>
            <a:r>
              <a:rPr lang="en-US" sz="1200" dirty="0"/>
              <a:t>(</a:t>
            </a:r>
            <a:r>
              <a:rPr lang="en-US" sz="1200" dirty="0" err="1"/>
              <a:t>i,j</a:t>
            </a:r>
            <a:r>
              <a:rPr lang="en-US" sz="1200" dirty="0"/>
              <a:t>)/hx^2</a:t>
            </a:r>
            <a:r>
              <a:rPr lang="en-US" sz="1200" dirty="0" smtClean="0"/>
              <a:t>;        </a:t>
            </a:r>
            <a:r>
              <a:rPr lang="en-US" sz="1200" dirty="0"/>
              <a:t>bb(</a:t>
            </a:r>
            <a:r>
              <a:rPr lang="en-US" sz="1200" dirty="0" err="1"/>
              <a:t>i</a:t>
            </a:r>
            <a:r>
              <a:rPr lang="en-US" sz="1200" dirty="0"/>
              <a:t>)=1/dt1+2*</a:t>
            </a:r>
            <a:r>
              <a:rPr lang="en-US" sz="1200" dirty="0" err="1"/>
              <a:t>gxx</a:t>
            </a:r>
            <a:r>
              <a:rPr lang="en-US" sz="1200" dirty="0"/>
              <a:t>(</a:t>
            </a:r>
            <a:r>
              <a:rPr lang="en-US" sz="1200" dirty="0" err="1"/>
              <a:t>i,j</a:t>
            </a:r>
            <a:r>
              <a:rPr lang="en-US" sz="1200" dirty="0"/>
              <a:t>)/hx^2</a:t>
            </a:r>
            <a:r>
              <a:rPr lang="en-US" sz="1200" dirty="0" smtClean="0"/>
              <a:t>;        </a:t>
            </a:r>
            <a:r>
              <a:rPr lang="en-US" sz="1200" dirty="0"/>
              <a:t>cc(</a:t>
            </a:r>
            <a:r>
              <a:rPr lang="en-US" sz="1200" dirty="0" err="1"/>
              <a:t>i</a:t>
            </a:r>
            <a:r>
              <a:rPr lang="en-US" sz="1200" dirty="0"/>
              <a:t>)=-</a:t>
            </a:r>
            <a:r>
              <a:rPr lang="en-US" sz="1200" dirty="0" err="1"/>
              <a:t>gxx</a:t>
            </a:r>
            <a:r>
              <a:rPr lang="en-US" sz="1200" dirty="0"/>
              <a:t>(</a:t>
            </a:r>
            <a:r>
              <a:rPr lang="en-US" sz="1200" dirty="0" err="1"/>
              <a:t>i,j</a:t>
            </a:r>
            <a:r>
              <a:rPr lang="en-US" sz="1200" dirty="0"/>
              <a:t>)/hx^2</a:t>
            </a:r>
            <a:r>
              <a:rPr lang="en-US" sz="1200" dirty="0" smtClean="0"/>
              <a:t>;        </a:t>
            </a:r>
            <a:r>
              <a:rPr lang="en-US" sz="1200" dirty="0" err="1"/>
              <a:t>dd</a:t>
            </a:r>
            <a:r>
              <a:rPr lang="en-US" sz="1200" dirty="0"/>
              <a:t>(</a:t>
            </a:r>
            <a:r>
              <a:rPr lang="en-US" sz="1200" dirty="0" err="1"/>
              <a:t>i</a:t>
            </a:r>
            <a:r>
              <a:rPr lang="en-US" sz="1200" dirty="0"/>
              <a:t>)=psi(</a:t>
            </a:r>
            <a:r>
              <a:rPr lang="en-US" sz="1200" dirty="0" err="1"/>
              <a:t>i,j</a:t>
            </a:r>
            <a:r>
              <a:rPr lang="en-US" sz="1200" dirty="0"/>
              <a:t>)/dt1;</a:t>
            </a:r>
          </a:p>
          <a:p>
            <a:r>
              <a:rPr lang="cs-CZ" sz="1200" dirty="0" smtClean="0"/>
              <a:t>    </a:t>
            </a:r>
            <a:r>
              <a:rPr lang="en-US" sz="1200" dirty="0" smtClean="0"/>
              <a:t>end</a:t>
            </a:r>
            <a:endParaRPr lang="en-US" sz="1200" dirty="0"/>
          </a:p>
          <a:p>
            <a:r>
              <a:rPr lang="en-US" sz="1200" dirty="0"/>
              <a:t>    psi(1:nx,j)=</a:t>
            </a:r>
            <a:r>
              <a:rPr lang="en-US" sz="1200" dirty="0" err="1"/>
              <a:t>tridag</a:t>
            </a:r>
            <a:r>
              <a:rPr lang="en-US" sz="1200" dirty="0"/>
              <a:t>(</a:t>
            </a:r>
            <a:r>
              <a:rPr lang="en-US" sz="1200" dirty="0" err="1"/>
              <a:t>aa,bb,cc,dd,nx</a:t>
            </a:r>
            <a:r>
              <a:rPr lang="en-US" sz="1200" dirty="0"/>
              <a:t>);</a:t>
            </a:r>
          </a:p>
          <a:p>
            <a:r>
              <a:rPr lang="en-US" sz="1200" dirty="0"/>
              <a:t>  </a:t>
            </a:r>
            <a:r>
              <a:rPr lang="en-US" sz="1200" dirty="0" smtClean="0"/>
              <a:t>end</a:t>
            </a:r>
            <a:endParaRPr lang="en-US" sz="1200" dirty="0"/>
          </a:p>
          <a:p>
            <a:r>
              <a:rPr lang="en-US" sz="1200" dirty="0"/>
              <a:t>% vertical lines</a:t>
            </a:r>
          </a:p>
          <a:p>
            <a:r>
              <a:rPr lang="en-US" sz="1200" dirty="0"/>
              <a:t>  for </a:t>
            </a:r>
            <a:r>
              <a:rPr lang="en-US" sz="1200" dirty="0" err="1"/>
              <a:t>i</a:t>
            </a:r>
            <a:r>
              <a:rPr lang="en-US" sz="1200" dirty="0"/>
              <a:t>=2:nx-1</a:t>
            </a:r>
          </a:p>
          <a:p>
            <a:r>
              <a:rPr lang="nn-NO" sz="1200" dirty="0"/>
              <a:t>    aa(1)=0;bb(1)=1;cc(1)=0;dd(1)=psi(i,1</a:t>
            </a:r>
            <a:r>
              <a:rPr lang="nn-NO" sz="1200" dirty="0" smtClean="0"/>
              <a:t>);</a:t>
            </a:r>
            <a:r>
              <a:rPr lang="en-US" sz="1200" dirty="0" smtClean="0"/>
              <a:t>    </a:t>
            </a:r>
            <a:r>
              <a:rPr lang="en-US" sz="1200" dirty="0"/>
              <a:t>aa(</a:t>
            </a:r>
            <a:r>
              <a:rPr lang="en-US" sz="1200" dirty="0" err="1"/>
              <a:t>ny</a:t>
            </a:r>
            <a:r>
              <a:rPr lang="en-US" sz="1200" dirty="0"/>
              <a:t>)=0;bb(</a:t>
            </a:r>
            <a:r>
              <a:rPr lang="en-US" sz="1200" dirty="0" err="1"/>
              <a:t>ny</a:t>
            </a:r>
            <a:r>
              <a:rPr lang="en-US" sz="1200" dirty="0"/>
              <a:t>)=1;cc(</a:t>
            </a:r>
            <a:r>
              <a:rPr lang="en-US" sz="1200" dirty="0" err="1"/>
              <a:t>ny</a:t>
            </a:r>
            <a:r>
              <a:rPr lang="en-US" sz="1200" dirty="0"/>
              <a:t>)=0;dd(</a:t>
            </a:r>
            <a:r>
              <a:rPr lang="en-US" sz="1200" dirty="0" err="1"/>
              <a:t>ny</a:t>
            </a:r>
            <a:r>
              <a:rPr lang="en-US" sz="1200" dirty="0"/>
              <a:t>)=psi(</a:t>
            </a:r>
            <a:r>
              <a:rPr lang="en-US" sz="1200" dirty="0" err="1"/>
              <a:t>i,ny</a:t>
            </a:r>
            <a:r>
              <a:rPr lang="en-US" sz="1200" dirty="0"/>
              <a:t>);</a:t>
            </a:r>
          </a:p>
          <a:p>
            <a:r>
              <a:rPr lang="en-US" sz="1200" dirty="0"/>
              <a:t>    for j=2:ny-1</a:t>
            </a:r>
          </a:p>
          <a:p>
            <a:r>
              <a:rPr lang="en-US" sz="1200" dirty="0"/>
              <a:t>        aa(j)=-</a:t>
            </a:r>
            <a:r>
              <a:rPr lang="en-US" sz="1200" dirty="0" err="1"/>
              <a:t>gyy</a:t>
            </a:r>
            <a:r>
              <a:rPr lang="en-US" sz="1200" dirty="0"/>
              <a:t>(</a:t>
            </a:r>
            <a:r>
              <a:rPr lang="en-US" sz="1200" dirty="0" err="1"/>
              <a:t>i,j</a:t>
            </a:r>
            <a:r>
              <a:rPr lang="en-US" sz="1200" dirty="0"/>
              <a:t>)/hy^2+gx(</a:t>
            </a:r>
            <a:r>
              <a:rPr lang="en-US" sz="1200" dirty="0" err="1"/>
              <a:t>i,j</a:t>
            </a:r>
            <a:r>
              <a:rPr lang="en-US" sz="1200" dirty="0"/>
              <a:t>)/(2*</a:t>
            </a:r>
            <a:r>
              <a:rPr lang="en-US" sz="1200" dirty="0" err="1"/>
              <a:t>hy</a:t>
            </a:r>
            <a:r>
              <a:rPr lang="en-US" sz="1200" dirty="0" smtClean="0"/>
              <a:t>);        </a:t>
            </a:r>
            <a:r>
              <a:rPr lang="en-US" sz="1200" dirty="0"/>
              <a:t>bb(j)=1/dt2+2*</a:t>
            </a:r>
            <a:r>
              <a:rPr lang="en-US" sz="1200" dirty="0" err="1"/>
              <a:t>gyy</a:t>
            </a:r>
            <a:r>
              <a:rPr lang="en-US" sz="1200" dirty="0"/>
              <a:t>(</a:t>
            </a:r>
            <a:r>
              <a:rPr lang="en-US" sz="1200" dirty="0" err="1"/>
              <a:t>i,j</a:t>
            </a:r>
            <a:r>
              <a:rPr lang="en-US" sz="1200" dirty="0"/>
              <a:t>)/hy^2</a:t>
            </a:r>
            <a:r>
              <a:rPr lang="en-US" sz="1200" dirty="0" smtClean="0"/>
              <a:t>;        </a:t>
            </a:r>
            <a:r>
              <a:rPr lang="en-US" sz="1200" dirty="0"/>
              <a:t>cc(j)=-</a:t>
            </a:r>
            <a:r>
              <a:rPr lang="en-US" sz="1200" dirty="0" err="1"/>
              <a:t>gyy</a:t>
            </a:r>
            <a:r>
              <a:rPr lang="en-US" sz="1200" dirty="0"/>
              <a:t>(</a:t>
            </a:r>
            <a:r>
              <a:rPr lang="en-US" sz="1200" dirty="0" err="1"/>
              <a:t>i,j</a:t>
            </a:r>
            <a:r>
              <a:rPr lang="en-US" sz="1200" dirty="0"/>
              <a:t>)/hy^2-gx(</a:t>
            </a:r>
            <a:r>
              <a:rPr lang="en-US" sz="1200" dirty="0" err="1"/>
              <a:t>i,j</a:t>
            </a:r>
            <a:r>
              <a:rPr lang="en-US" sz="1200" dirty="0"/>
              <a:t>)/(2*</a:t>
            </a:r>
            <a:r>
              <a:rPr lang="en-US" sz="1200" dirty="0" err="1"/>
              <a:t>hy</a:t>
            </a:r>
            <a:r>
              <a:rPr lang="en-US" sz="1200" dirty="0"/>
              <a:t>);</a:t>
            </a:r>
          </a:p>
          <a:p>
            <a:r>
              <a:rPr lang="en-US" sz="1200" dirty="0"/>
              <a:t>        </a:t>
            </a:r>
            <a:r>
              <a:rPr lang="en-US" sz="1200" dirty="0" err="1"/>
              <a:t>ddxx</a:t>
            </a:r>
            <a:r>
              <a:rPr lang="en-US" sz="1200" dirty="0"/>
              <a:t>=</a:t>
            </a:r>
            <a:r>
              <a:rPr lang="en-US" sz="1200" dirty="0" err="1"/>
              <a:t>gxx</a:t>
            </a:r>
            <a:r>
              <a:rPr lang="en-US" sz="1200" dirty="0"/>
              <a:t>(</a:t>
            </a:r>
            <a:r>
              <a:rPr lang="en-US" sz="1200" dirty="0" err="1"/>
              <a:t>i,j</a:t>
            </a:r>
            <a:r>
              <a:rPr lang="en-US" sz="1200" dirty="0"/>
              <a:t>)/hx^2*(psi(i-1,j)-2*psi(</a:t>
            </a:r>
            <a:r>
              <a:rPr lang="en-US" sz="1200" dirty="0" err="1"/>
              <a:t>i,j</a:t>
            </a:r>
            <a:r>
              <a:rPr lang="en-US" sz="1200" dirty="0"/>
              <a:t>)+psi(i+1,j</a:t>
            </a:r>
            <a:r>
              <a:rPr lang="en-US" sz="1200" dirty="0" smtClean="0"/>
              <a:t>));        </a:t>
            </a:r>
            <a:r>
              <a:rPr lang="en-US" sz="1200" dirty="0" err="1"/>
              <a:t>ddxy</a:t>
            </a:r>
            <a:r>
              <a:rPr lang="en-US" sz="1200" dirty="0"/>
              <a:t>=</a:t>
            </a:r>
            <a:r>
              <a:rPr lang="en-US" sz="1200" dirty="0" err="1"/>
              <a:t>gxy</a:t>
            </a:r>
            <a:r>
              <a:rPr lang="en-US" sz="1200" dirty="0"/>
              <a:t>(</a:t>
            </a:r>
            <a:r>
              <a:rPr lang="en-US" sz="1200" dirty="0" err="1"/>
              <a:t>i,j</a:t>
            </a:r>
            <a:r>
              <a:rPr lang="en-US" sz="1200" dirty="0"/>
              <a:t>)/(4*</a:t>
            </a:r>
            <a:r>
              <a:rPr lang="en-US" sz="1200" dirty="0" err="1"/>
              <a:t>hx</a:t>
            </a:r>
            <a:r>
              <a:rPr lang="en-US" sz="1200" dirty="0"/>
              <a:t>*</a:t>
            </a:r>
            <a:r>
              <a:rPr lang="en-US" sz="1200" dirty="0" err="1"/>
              <a:t>hy</a:t>
            </a:r>
            <a:r>
              <a:rPr lang="en-US" sz="1200" dirty="0"/>
              <a:t>)*(psi(i+1,j+1)+psi(i-1,j-1)-psi(i-1,j+1)-psi(i+1,j-1</a:t>
            </a:r>
            <a:r>
              <a:rPr lang="en-US" sz="1200" dirty="0" smtClean="0"/>
              <a:t>));        </a:t>
            </a:r>
            <a:r>
              <a:rPr lang="en-US" sz="1200" dirty="0" err="1"/>
              <a:t>ddomega</a:t>
            </a:r>
            <a:r>
              <a:rPr lang="en-US" sz="1200" dirty="0"/>
              <a:t>=omega(</a:t>
            </a:r>
            <a:r>
              <a:rPr lang="en-US" sz="1200" dirty="0" err="1"/>
              <a:t>i,j</a:t>
            </a:r>
            <a:r>
              <a:rPr lang="en-US" sz="1200" dirty="0"/>
              <a:t>);</a:t>
            </a:r>
          </a:p>
          <a:p>
            <a:r>
              <a:rPr lang="en-US" sz="1200" dirty="0"/>
              <a:t>        </a:t>
            </a:r>
            <a:r>
              <a:rPr lang="en-US" sz="1200" dirty="0" err="1"/>
              <a:t>dd</a:t>
            </a:r>
            <a:r>
              <a:rPr lang="en-US" sz="1200" dirty="0"/>
              <a:t>(j)=psi(</a:t>
            </a:r>
            <a:r>
              <a:rPr lang="en-US" sz="1200" dirty="0" err="1"/>
              <a:t>i,j</a:t>
            </a:r>
            <a:r>
              <a:rPr lang="en-US" sz="1200" dirty="0"/>
              <a:t>)/dt2+ddxx+ddxy+ddomega; </a:t>
            </a:r>
          </a:p>
          <a:p>
            <a:r>
              <a:rPr lang="cs-CZ" sz="1200" dirty="0" smtClean="0"/>
              <a:t>    </a:t>
            </a:r>
            <a:r>
              <a:rPr lang="en-US" sz="1200" dirty="0" smtClean="0"/>
              <a:t>end</a:t>
            </a:r>
            <a:endParaRPr lang="en-US" sz="1200" dirty="0"/>
          </a:p>
          <a:p>
            <a:r>
              <a:rPr lang="en-US" sz="1200" dirty="0"/>
              <a:t>    psi(</a:t>
            </a:r>
            <a:r>
              <a:rPr lang="en-US" sz="1200" dirty="0" err="1"/>
              <a:t>i</a:t>
            </a:r>
            <a:r>
              <a:rPr lang="en-US" sz="1200" dirty="0"/>
              <a:t>,:)=</a:t>
            </a:r>
            <a:r>
              <a:rPr lang="en-US" sz="1200" dirty="0" err="1"/>
              <a:t>tridag</a:t>
            </a:r>
            <a:r>
              <a:rPr lang="en-US" sz="1200" dirty="0"/>
              <a:t>(</a:t>
            </a:r>
            <a:r>
              <a:rPr lang="en-US" sz="1200" dirty="0" err="1"/>
              <a:t>aa,bb,cc,dd,ny</a:t>
            </a:r>
            <a:r>
              <a:rPr lang="en-US" sz="1200" dirty="0"/>
              <a:t>);</a:t>
            </a:r>
          </a:p>
          <a:p>
            <a:r>
              <a:rPr lang="en-US" sz="1200" dirty="0"/>
              <a:t>  end</a:t>
            </a:r>
          </a:p>
          <a:p>
            <a:r>
              <a:rPr lang="en-US" sz="1200" dirty="0"/>
              <a:t>% norm of differences</a:t>
            </a:r>
          </a:p>
          <a:p>
            <a:r>
              <a:rPr lang="en-US" sz="1200" dirty="0"/>
              <a:t>  sum=0;</a:t>
            </a:r>
          </a:p>
          <a:p>
            <a:r>
              <a:rPr lang="en-US" sz="1200" dirty="0"/>
              <a:t>  for </a:t>
            </a:r>
            <a:r>
              <a:rPr lang="en-US" sz="1200" dirty="0" err="1"/>
              <a:t>i</a:t>
            </a:r>
            <a:r>
              <a:rPr lang="en-US" sz="1200" dirty="0"/>
              <a:t>=1:nx</a:t>
            </a:r>
          </a:p>
          <a:p>
            <a:r>
              <a:rPr lang="en-US" sz="1200" dirty="0"/>
              <a:t>    for j=1:ny</a:t>
            </a:r>
          </a:p>
          <a:p>
            <a:r>
              <a:rPr lang="en-US" sz="1200" dirty="0"/>
              <a:t>        sum=</a:t>
            </a:r>
            <a:r>
              <a:rPr lang="en-US" sz="1200" dirty="0" err="1"/>
              <a:t>sum+abs</a:t>
            </a:r>
            <a:r>
              <a:rPr lang="en-US" sz="1200" dirty="0"/>
              <a:t>(psi(</a:t>
            </a:r>
            <a:r>
              <a:rPr lang="en-US" sz="1200" dirty="0" err="1"/>
              <a:t>i,j</a:t>
            </a:r>
            <a:r>
              <a:rPr lang="en-US" sz="1200" dirty="0"/>
              <a:t>)-</a:t>
            </a:r>
            <a:r>
              <a:rPr lang="en-US" sz="1200" dirty="0" err="1"/>
              <a:t>psiold</a:t>
            </a:r>
            <a:r>
              <a:rPr lang="en-US" sz="1200" dirty="0"/>
              <a:t>(</a:t>
            </a:r>
            <a:r>
              <a:rPr lang="en-US" sz="1200" dirty="0" err="1"/>
              <a:t>i,j</a:t>
            </a:r>
            <a:r>
              <a:rPr lang="en-US" sz="1200" dirty="0"/>
              <a:t>));</a:t>
            </a:r>
          </a:p>
          <a:p>
            <a:r>
              <a:rPr lang="en-US" sz="1200" dirty="0"/>
              <a:t>    end</a:t>
            </a:r>
          </a:p>
          <a:p>
            <a:r>
              <a:rPr lang="en-US" sz="1200" dirty="0"/>
              <a:t>  end</a:t>
            </a:r>
          </a:p>
          <a:p>
            <a:r>
              <a:rPr lang="en-US" sz="1200" dirty="0"/>
              <a:t>  </a:t>
            </a:r>
            <a:r>
              <a:rPr lang="en-US" sz="1200" dirty="0" err="1"/>
              <a:t>sdev</a:t>
            </a:r>
            <a:r>
              <a:rPr lang="en-US" sz="1200" dirty="0"/>
              <a:t>=sum/(</a:t>
            </a:r>
            <a:r>
              <a:rPr lang="en-US" sz="1200" dirty="0" err="1"/>
              <a:t>nx</a:t>
            </a:r>
            <a:r>
              <a:rPr lang="en-US" sz="1200" dirty="0"/>
              <a:t>*</a:t>
            </a:r>
            <a:r>
              <a:rPr lang="en-US" sz="1200" dirty="0" err="1"/>
              <a:t>ny</a:t>
            </a:r>
            <a:r>
              <a:rPr lang="en-US" sz="1200" dirty="0"/>
              <a:t>)/</a:t>
            </a:r>
            <a:r>
              <a:rPr lang="en-US" sz="1200" dirty="0" err="1"/>
              <a:t>psiw</a:t>
            </a:r>
            <a:r>
              <a:rPr lang="en-US" sz="1200" dirty="0"/>
              <a:t>;</a:t>
            </a:r>
          </a:p>
          <a:p>
            <a:r>
              <a:rPr lang="en-US" sz="1200" dirty="0"/>
              <a:t>  </a:t>
            </a:r>
            <a:r>
              <a:rPr lang="en-US" sz="1200" dirty="0" err="1"/>
              <a:t>disp</a:t>
            </a:r>
            <a:r>
              <a:rPr lang="en-US" sz="1200" dirty="0"/>
              <a:t>(</a:t>
            </a:r>
            <a:r>
              <a:rPr lang="en-US" sz="1200" dirty="0" err="1"/>
              <a:t>sprintf</a:t>
            </a:r>
            <a:r>
              <a:rPr lang="en-US" sz="1200" dirty="0"/>
              <a:t>(' </a:t>
            </a:r>
            <a:r>
              <a:rPr lang="en-US" sz="1200" dirty="0" err="1"/>
              <a:t>iter</a:t>
            </a:r>
            <a:r>
              <a:rPr lang="en-US" sz="1200" dirty="0"/>
              <a:t>=%d </a:t>
            </a:r>
            <a:r>
              <a:rPr lang="en-US" sz="1200" dirty="0" err="1"/>
              <a:t>relsum</a:t>
            </a:r>
            <a:r>
              <a:rPr lang="en-US" sz="1200" dirty="0"/>
              <a:t>=%.5g',iter,sdev))</a:t>
            </a:r>
          </a:p>
          <a:p>
            <a:r>
              <a:rPr lang="en-US" sz="1200" dirty="0"/>
              <a:t>  if </a:t>
            </a:r>
            <a:r>
              <a:rPr lang="en-US" sz="1200" dirty="0" err="1"/>
              <a:t>sdev</a:t>
            </a:r>
            <a:r>
              <a:rPr lang="en-US" sz="1200" dirty="0"/>
              <a:t>&lt;0.00001</a:t>
            </a:r>
          </a:p>
          <a:p>
            <a:r>
              <a:rPr lang="en-US" sz="1200" dirty="0"/>
              <a:t>      break</a:t>
            </a:r>
          </a:p>
          <a:p>
            <a:r>
              <a:rPr lang="en-US" sz="1200" dirty="0"/>
              <a:t>  end</a:t>
            </a:r>
          </a:p>
          <a:p>
            <a:r>
              <a:rPr lang="en-US" sz="1200" dirty="0" smtClean="0"/>
              <a:t>end</a:t>
            </a:r>
            <a:endParaRPr lang="en-US" sz="1200" dirty="0"/>
          </a:p>
        </p:txBody>
      </p:sp>
      <p:sp>
        <p:nvSpPr>
          <p:cNvPr id="2" name="TextovéPole 1"/>
          <p:cNvSpPr txBox="1"/>
          <p:nvPr/>
        </p:nvSpPr>
        <p:spPr>
          <a:xfrm>
            <a:off x="9571975" y="774032"/>
            <a:ext cx="2531952" cy="2123658"/>
          </a:xfrm>
          <a:prstGeom prst="rect">
            <a:avLst/>
          </a:prstGeom>
          <a:noFill/>
        </p:spPr>
        <p:txBody>
          <a:bodyPr wrap="square" rtlCol="0">
            <a:spAutoFit/>
          </a:bodyPr>
          <a:lstStyle/>
          <a:p>
            <a:r>
              <a:rPr lang="cs-CZ" sz="1200" dirty="0" err="1"/>
              <a:t>function</a:t>
            </a:r>
            <a:r>
              <a:rPr lang="cs-CZ" sz="1200" dirty="0"/>
              <a:t> u = </a:t>
            </a:r>
            <a:r>
              <a:rPr lang="cs-CZ" sz="1200" dirty="0" err="1"/>
              <a:t>tridag</a:t>
            </a:r>
            <a:r>
              <a:rPr lang="cs-CZ" sz="1200" dirty="0"/>
              <a:t>(</a:t>
            </a:r>
            <a:r>
              <a:rPr lang="cs-CZ" sz="1200" dirty="0" err="1"/>
              <a:t>a,b,c,r,n</a:t>
            </a:r>
            <a:r>
              <a:rPr lang="cs-CZ" sz="1200" dirty="0"/>
              <a:t>)</a:t>
            </a:r>
          </a:p>
          <a:p>
            <a:r>
              <a:rPr lang="cs-CZ" sz="1200" dirty="0"/>
              <a:t>      bet=b(1);</a:t>
            </a:r>
          </a:p>
          <a:p>
            <a:r>
              <a:rPr lang="cs-CZ" sz="1200" dirty="0"/>
              <a:t>      u(1)=r(1)/bet;</a:t>
            </a:r>
          </a:p>
          <a:p>
            <a:r>
              <a:rPr lang="cs-CZ" sz="1200" dirty="0"/>
              <a:t>      </a:t>
            </a:r>
            <a:r>
              <a:rPr lang="cs-CZ" sz="1200" dirty="0" err="1"/>
              <a:t>for</a:t>
            </a:r>
            <a:r>
              <a:rPr lang="cs-CZ" sz="1200" dirty="0"/>
              <a:t> j=2:n</a:t>
            </a:r>
          </a:p>
          <a:p>
            <a:r>
              <a:rPr lang="cs-CZ" sz="1200" dirty="0"/>
              <a:t>         gam(j)=c(j-1)/bet;</a:t>
            </a:r>
          </a:p>
          <a:p>
            <a:r>
              <a:rPr lang="cs-CZ" sz="1200" dirty="0"/>
              <a:t>         bet=b(j)-a(j)*gam(j);</a:t>
            </a:r>
          </a:p>
          <a:p>
            <a:r>
              <a:rPr lang="pl-PL" sz="1200" dirty="0"/>
              <a:t>         u(j)=(r(j)-a(j)*u(j-1))/bet;</a:t>
            </a:r>
          </a:p>
          <a:p>
            <a:r>
              <a:rPr lang="cs-CZ" sz="1200" dirty="0"/>
              <a:t>      end</a:t>
            </a:r>
          </a:p>
          <a:p>
            <a:r>
              <a:rPr lang="cs-CZ" sz="1200" dirty="0"/>
              <a:t>      </a:t>
            </a:r>
            <a:r>
              <a:rPr lang="cs-CZ" sz="1200" dirty="0" err="1"/>
              <a:t>for</a:t>
            </a:r>
            <a:r>
              <a:rPr lang="cs-CZ" sz="1200" dirty="0"/>
              <a:t> j=n-1:-1:1</a:t>
            </a:r>
          </a:p>
          <a:p>
            <a:r>
              <a:rPr lang="cs-CZ" sz="1200" dirty="0"/>
              <a:t>         u(j)=u(j)-gam(j+1)*u(j+1);</a:t>
            </a:r>
          </a:p>
          <a:p>
            <a:r>
              <a:rPr lang="cs-CZ" sz="1200" dirty="0"/>
              <a:t>      </a:t>
            </a:r>
            <a:r>
              <a:rPr lang="cs-CZ" sz="1200" dirty="0" smtClean="0"/>
              <a:t>end</a:t>
            </a:r>
            <a:endParaRPr lang="cs-CZ" sz="1200" dirty="0"/>
          </a:p>
        </p:txBody>
      </p:sp>
      <p:sp>
        <p:nvSpPr>
          <p:cNvPr id="3" name="Oválný popisek 2"/>
          <p:cNvSpPr/>
          <p:nvPr/>
        </p:nvSpPr>
        <p:spPr>
          <a:xfrm>
            <a:off x="6572631" y="2073825"/>
            <a:ext cx="2788467" cy="823865"/>
          </a:xfrm>
          <a:prstGeom prst="wedgeEllipseCallout">
            <a:avLst>
              <a:gd name="adj1" fmla="val 59655"/>
              <a:gd name="adj2" fmla="val -1827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Soution</a:t>
            </a:r>
            <a:r>
              <a:rPr lang="en-US" dirty="0" smtClean="0"/>
              <a:t> of </a:t>
            </a:r>
            <a:r>
              <a:rPr lang="en-US" dirty="0" err="1" smtClean="0"/>
              <a:t>tridiagonal</a:t>
            </a:r>
            <a:r>
              <a:rPr lang="en-US" dirty="0" smtClean="0"/>
              <a:t> system by factorization</a:t>
            </a:r>
            <a:endParaRPr lang="cs-CZ" dirty="0"/>
          </a:p>
        </p:txBody>
      </p:sp>
      <p:sp>
        <p:nvSpPr>
          <p:cNvPr id="8" name="Oválný popisek 2"/>
          <p:cNvSpPr/>
          <p:nvPr/>
        </p:nvSpPr>
        <p:spPr>
          <a:xfrm>
            <a:off x="3277278" y="401172"/>
            <a:ext cx="1838593" cy="560717"/>
          </a:xfrm>
          <a:prstGeom prst="wedgeEllipseCallout">
            <a:avLst>
              <a:gd name="adj1" fmla="val -72428"/>
              <a:gd name="adj2" fmla="val 303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Estimated</a:t>
            </a:r>
            <a:r>
              <a:rPr lang="cs-CZ" dirty="0" smtClean="0"/>
              <a:t> </a:t>
            </a:r>
            <a:r>
              <a:rPr lang="cs-CZ" dirty="0" err="1" smtClean="0"/>
              <a:t>time</a:t>
            </a:r>
            <a:r>
              <a:rPr lang="cs-CZ" dirty="0" smtClean="0"/>
              <a:t> step</a:t>
            </a:r>
            <a:endParaRPr lang="cs-CZ" dirty="0"/>
          </a:p>
        </p:txBody>
      </p:sp>
    </p:spTree>
    <p:extLst>
      <p:ext uri="{BB962C8B-B14F-4D97-AF65-F5344CB8AC3E}">
        <p14:creationId xmlns:p14="http://schemas.microsoft.com/office/powerpoint/2010/main" val="6593858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a:t>
            </a:r>
            <a:r>
              <a:rPr lang="en-US" sz="2400" b="1" dirty="0" smtClean="0">
                <a:sym typeface="Symbol" pitchFamily="18" charset="2"/>
              </a:rPr>
              <a:t>  Post processing (velocities, viscosities</a:t>
            </a:r>
            <a:r>
              <a:rPr lang="cs-CZ" sz="2400" b="1" dirty="0" smtClean="0">
                <a:sym typeface="Symbol" pitchFamily="18" charset="2"/>
              </a:rPr>
              <a:t>, BC </a:t>
            </a:r>
            <a:r>
              <a:rPr lang="cs-CZ" sz="2400" b="1" dirty="0" err="1" smtClean="0">
                <a:sym typeface="Symbol" pitchFamily="18" charset="2"/>
              </a:rPr>
              <a:t>for</a:t>
            </a:r>
            <a:r>
              <a:rPr lang="cs-CZ" sz="2400" b="1" dirty="0" smtClean="0">
                <a:sym typeface="Symbol" pitchFamily="18" charset="2"/>
              </a:rPr>
              <a:t> </a:t>
            </a:r>
            <a:r>
              <a:rPr lang="cs-CZ" sz="2400" b="1" dirty="0" err="1" smtClean="0">
                <a:sym typeface="Symbol" pitchFamily="18" charset="2"/>
              </a:rPr>
              <a:t>vorticity</a:t>
            </a:r>
            <a:r>
              <a:rPr lang="en-US" sz="2400" b="1" dirty="0" smtClean="0">
                <a:sym typeface="Symbol" pitchFamily="18" charset="2"/>
              </a:rPr>
              <a:t>) </a:t>
            </a:r>
            <a:r>
              <a:rPr lang="en-US" sz="2400" b="1" dirty="0" err="1" smtClean="0">
                <a:sym typeface="Symbol" pitchFamily="18" charset="2"/>
              </a:rPr>
              <a:t>UVMBC.m</a:t>
            </a:r>
            <a:endParaRPr lang="cs-CZ" sz="2400" b="1" dirty="0">
              <a:sym typeface="Symbol" pitchFamily="18" charset="2"/>
            </a:endParaRPr>
          </a:p>
        </p:txBody>
      </p:sp>
      <p:sp>
        <p:nvSpPr>
          <p:cNvPr id="2" name="Zástupný symbol pro číslo snímku 1"/>
          <p:cNvSpPr>
            <a:spLocks noGrp="1"/>
          </p:cNvSpPr>
          <p:nvPr>
            <p:ph type="sldNum" sz="quarter" idx="12"/>
          </p:nvPr>
        </p:nvSpPr>
        <p:spPr/>
        <p:txBody>
          <a:bodyPr/>
          <a:lstStyle/>
          <a:p>
            <a:pPr>
              <a:defRPr/>
            </a:pPr>
            <a:fld id="{B5B76BE2-068B-4195-97D5-A58FFC9B4249}" type="slidenum">
              <a:rPr lang="en-US" smtClean="0"/>
              <a:pPr>
                <a:defRPr/>
              </a:pPr>
              <a:t>34</a:t>
            </a:fld>
            <a:endParaRPr lang="en-US"/>
          </a:p>
        </p:txBody>
      </p:sp>
      <p:grpSp>
        <p:nvGrpSpPr>
          <p:cNvPr id="26" name="Skupina 25"/>
          <p:cNvGrpSpPr/>
          <p:nvPr/>
        </p:nvGrpSpPr>
        <p:grpSpPr>
          <a:xfrm>
            <a:off x="10184645" y="619168"/>
            <a:ext cx="1832474" cy="3078785"/>
            <a:chOff x="10187831" y="859027"/>
            <a:chExt cx="1832474" cy="3078785"/>
          </a:xfrm>
        </p:grpSpPr>
        <p:cxnSp>
          <p:nvCxnSpPr>
            <p:cNvPr id="27" name="Přímá spojnice se šipkou 26"/>
            <p:cNvCxnSpPr>
              <a:stCxn id="28" idx="2"/>
            </p:cNvCxnSpPr>
            <p:nvPr/>
          </p:nvCxnSpPr>
          <p:spPr>
            <a:xfrm>
              <a:off x="11016219" y="1082022"/>
              <a:ext cx="3185" cy="2855790"/>
            </a:xfrm>
            <a:prstGeom prst="straightConnector1">
              <a:avLst/>
            </a:prstGeom>
            <a:solidFill>
              <a:schemeClr val="bg1"/>
            </a:solidFill>
            <a:ln>
              <a:tailEnd type="arrow"/>
            </a:ln>
          </p:spPr>
          <p:style>
            <a:lnRef idx="1">
              <a:schemeClr val="accent1"/>
            </a:lnRef>
            <a:fillRef idx="0">
              <a:schemeClr val="accent1"/>
            </a:fillRef>
            <a:effectRef idx="0">
              <a:schemeClr val="accent1"/>
            </a:effectRef>
            <a:fontRef idx="minor">
              <a:schemeClr val="tx1"/>
            </a:fontRef>
          </p:style>
        </p:cxnSp>
        <p:sp>
          <p:nvSpPr>
            <p:cNvPr id="28" name="Vývojový diagram: alternativní postup 27"/>
            <p:cNvSpPr/>
            <p:nvPr/>
          </p:nvSpPr>
          <p:spPr>
            <a:xfrm>
              <a:off x="10566669" y="859027"/>
              <a:ext cx="899100" cy="22299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smtClean="0">
                  <a:solidFill>
                    <a:schemeClr val="tx1"/>
                  </a:solidFill>
                </a:rPr>
                <a:t>geometr</a:t>
              </a:r>
              <a:r>
                <a:rPr lang="en-US" sz="1000" dirty="0" smtClean="0">
                  <a:solidFill>
                    <a:schemeClr val="tx1"/>
                  </a:solidFill>
                </a:rPr>
                <a:t>y</a:t>
              </a:r>
              <a:endParaRPr lang="cs-CZ" sz="1000" dirty="0">
                <a:solidFill>
                  <a:schemeClr val="tx1"/>
                </a:solidFill>
              </a:endParaRPr>
            </a:p>
          </p:txBody>
        </p:sp>
        <p:sp>
          <p:nvSpPr>
            <p:cNvPr id="29" name="Vývojový diagram: postup 28"/>
            <p:cNvSpPr/>
            <p:nvPr/>
          </p:nvSpPr>
          <p:spPr>
            <a:xfrm>
              <a:off x="10194201" y="1166059"/>
              <a:ext cx="1822919"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Approximate profiles </a:t>
              </a:r>
              <a:r>
                <a:rPr lang="cs-CZ" sz="1000" dirty="0" err="1" smtClean="0">
                  <a:solidFill>
                    <a:schemeClr val="tx1"/>
                  </a:solidFill>
                </a:rPr>
                <a:t>u,v</a:t>
              </a:r>
              <a:r>
                <a:rPr lang="cs-CZ" sz="1000" dirty="0" smtClean="0">
                  <a:solidFill>
                    <a:schemeClr val="tx1"/>
                  </a:solidFill>
                </a:rPr>
                <a:t>, </a:t>
              </a:r>
              <a:r>
                <a:rPr lang="cs-CZ" sz="1000" dirty="0" smtClean="0">
                  <a:solidFill>
                    <a:schemeClr val="tx1"/>
                  </a:solidFill>
                  <a:sym typeface="Symbol" panose="05050102010706020507" pitchFamily="18" charset="2"/>
                </a:rPr>
                <a:t>,</a:t>
              </a:r>
              <a:r>
                <a:rPr lang="cs-CZ" sz="1000" dirty="0" smtClean="0">
                  <a:solidFill>
                    <a:schemeClr val="tx1"/>
                  </a:solidFill>
                </a:rPr>
                <a:t> </a:t>
              </a:r>
              <a:r>
                <a:rPr lang="cs-CZ" sz="1000" dirty="0" smtClean="0">
                  <a:solidFill>
                    <a:schemeClr val="tx1"/>
                  </a:solidFill>
                  <a:sym typeface="Symbol" panose="05050102010706020507" pitchFamily="18" charset="2"/>
                </a:rPr>
                <a:t> </a:t>
              </a:r>
              <a:r>
                <a:rPr lang="en-US" sz="1000" dirty="0" smtClean="0">
                  <a:solidFill>
                    <a:schemeClr val="tx1"/>
                  </a:solidFill>
                </a:rPr>
                <a:t>for power law fluid</a:t>
              </a:r>
              <a:endParaRPr lang="cs-CZ" sz="1000" dirty="0">
                <a:solidFill>
                  <a:schemeClr val="tx1"/>
                </a:solidFill>
              </a:endParaRPr>
            </a:p>
          </p:txBody>
        </p:sp>
        <p:sp>
          <p:nvSpPr>
            <p:cNvPr id="30" name="Vývojový diagram: příprava 29"/>
            <p:cNvSpPr/>
            <p:nvPr/>
          </p:nvSpPr>
          <p:spPr>
            <a:xfrm>
              <a:off x="10536484" y="1542807"/>
              <a:ext cx="1140542" cy="206270"/>
            </a:xfrm>
            <a:prstGeom prst="flowChartPrepa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itera</a:t>
              </a:r>
              <a:r>
                <a:rPr lang="en-US" sz="1000" dirty="0" err="1" smtClean="0">
                  <a:solidFill>
                    <a:schemeClr val="tx1"/>
                  </a:solidFill>
                </a:rPr>
                <a:t>tion</a:t>
              </a:r>
              <a:endParaRPr lang="cs-CZ" sz="1000" baseline="-25000" dirty="0">
                <a:solidFill>
                  <a:schemeClr val="tx1"/>
                </a:solidFill>
              </a:endParaRPr>
            </a:p>
          </p:txBody>
        </p:sp>
        <p:sp>
          <p:nvSpPr>
            <p:cNvPr id="31" name="Volný tvar 30"/>
            <p:cNvSpPr/>
            <p:nvPr/>
          </p:nvSpPr>
          <p:spPr>
            <a:xfrm>
              <a:off x="10194202" y="1645944"/>
              <a:ext cx="439802" cy="1697768"/>
            </a:xfrm>
            <a:custGeom>
              <a:avLst/>
              <a:gdLst>
                <a:gd name="connsiteX0" fmla="*/ 2190938 w 2190938"/>
                <a:gd name="connsiteY0" fmla="*/ 1973655 h 1973655"/>
                <a:gd name="connsiteX1" fmla="*/ 0 w 2190938"/>
                <a:gd name="connsiteY1" fmla="*/ 1964602 h 1973655"/>
                <a:gd name="connsiteX2" fmla="*/ 0 w 2190938"/>
                <a:gd name="connsiteY2" fmla="*/ 9053 h 1973655"/>
                <a:gd name="connsiteX3" fmla="*/ 2082297 w 2190938"/>
                <a:gd name="connsiteY3" fmla="*/ 0 h 1973655"/>
                <a:gd name="connsiteX4" fmla="*/ 2082297 w 2190938"/>
                <a:gd name="connsiteY4" fmla="*/ 0 h 197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938" h="1973655">
                  <a:moveTo>
                    <a:pt x="2190938" y="1973655"/>
                  </a:moveTo>
                  <a:lnTo>
                    <a:pt x="0" y="1964602"/>
                  </a:lnTo>
                  <a:lnTo>
                    <a:pt x="0" y="9053"/>
                  </a:lnTo>
                  <a:lnTo>
                    <a:pt x="2082297" y="0"/>
                  </a:lnTo>
                  <a:lnTo>
                    <a:pt x="2082297" y="0"/>
                  </a:lnTo>
                </a:path>
              </a:pathLst>
            </a:custGeom>
            <a:solidFill>
              <a:schemeClr val="bg1"/>
            </a:solid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solidFill>
                  <a:schemeClr val="tx1"/>
                </a:solidFill>
              </a:endParaRPr>
            </a:p>
          </p:txBody>
        </p:sp>
        <p:sp>
          <p:nvSpPr>
            <p:cNvPr id="32" name="Vývojový diagram: postup 31"/>
            <p:cNvSpPr/>
            <p:nvPr/>
          </p:nvSpPr>
          <p:spPr>
            <a:xfrm>
              <a:off x="10299660" y="1833366"/>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Elastic</a:t>
              </a:r>
              <a:r>
                <a:rPr lang="en-US" sz="1000" dirty="0" smtClean="0">
                  <a:solidFill>
                    <a:schemeClr val="tx1"/>
                  </a:solidFill>
                </a:rPr>
                <a:t> stress</a:t>
              </a:r>
              <a:r>
                <a:rPr lang="cs-CZ" sz="1000" dirty="0" smtClean="0">
                  <a:solidFill>
                    <a:schemeClr val="tx1"/>
                  </a:solidFill>
                </a:rPr>
                <a:t> </a:t>
              </a:r>
              <a:r>
                <a:rPr lang="cs-CZ" sz="1000" dirty="0" err="1" smtClean="0">
                  <a:solidFill>
                    <a:schemeClr val="tx1"/>
                  </a:solidFill>
                </a:rPr>
                <a:t>sxx</a:t>
              </a:r>
              <a:r>
                <a:rPr lang="cs-CZ" sz="1000" dirty="0" smtClean="0">
                  <a:solidFill>
                    <a:schemeClr val="tx1"/>
                  </a:solidFill>
                </a:rPr>
                <a:t>, </a:t>
              </a:r>
              <a:r>
                <a:rPr lang="cs-CZ" sz="1000" dirty="0" err="1" smtClean="0">
                  <a:solidFill>
                    <a:schemeClr val="tx1"/>
                  </a:solidFill>
                </a:rPr>
                <a:t>syy</a:t>
              </a:r>
              <a:r>
                <a:rPr lang="cs-CZ" sz="1000" dirty="0" smtClean="0">
                  <a:solidFill>
                    <a:schemeClr val="tx1"/>
                  </a:solidFill>
                </a:rPr>
                <a:t>, </a:t>
              </a:r>
              <a:r>
                <a:rPr lang="cs-CZ" sz="1000" dirty="0" err="1" smtClean="0">
                  <a:solidFill>
                    <a:schemeClr val="tx1"/>
                  </a:solidFill>
                </a:rPr>
                <a:t>sxy</a:t>
              </a:r>
              <a:r>
                <a:rPr lang="cs-CZ" sz="1000" dirty="0" smtClean="0">
                  <a:solidFill>
                    <a:schemeClr val="tx1"/>
                  </a:solidFill>
                </a:rPr>
                <a:t> (</a:t>
              </a:r>
              <a:r>
                <a:rPr lang="cs-CZ" sz="1000" dirty="0" err="1" smtClean="0">
                  <a:solidFill>
                    <a:schemeClr val="tx1"/>
                  </a:solidFill>
                </a:rPr>
                <a:t>hyperbolic</a:t>
              </a:r>
              <a:r>
                <a:rPr lang="cs-CZ" sz="1000" dirty="0" smtClean="0">
                  <a:solidFill>
                    <a:schemeClr val="tx1"/>
                  </a:solidFill>
                </a:rPr>
                <a:t> MW)</a:t>
              </a:r>
              <a:endParaRPr lang="cs-CZ" sz="1000" dirty="0">
                <a:solidFill>
                  <a:schemeClr val="tx1"/>
                </a:solidFill>
              </a:endParaRPr>
            </a:p>
          </p:txBody>
        </p:sp>
        <p:sp>
          <p:nvSpPr>
            <p:cNvPr id="33" name="Vývojový diagram: postup 32"/>
            <p:cNvSpPr/>
            <p:nvPr/>
          </p:nvSpPr>
          <p:spPr>
            <a:xfrm>
              <a:off x="10302844" y="2188326"/>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Poisson</a:t>
              </a:r>
              <a:r>
                <a:rPr lang="en-US" sz="1000" dirty="0" smtClean="0">
                  <a:solidFill>
                    <a:schemeClr val="tx1"/>
                  </a:solidFill>
                </a:rPr>
                <a:t> equation for</a:t>
              </a:r>
              <a:r>
                <a:rPr lang="cs-CZ" sz="1000" dirty="0" smtClean="0">
                  <a:solidFill>
                    <a:schemeClr val="tx1"/>
                  </a:solidFill>
                </a:rPr>
                <a:t> </a:t>
              </a:r>
              <a:r>
                <a:rPr lang="cs-CZ" sz="1000" dirty="0" smtClean="0">
                  <a:solidFill>
                    <a:schemeClr val="tx1"/>
                  </a:solidFill>
                  <a:sym typeface="Symbol" panose="05050102010706020507" pitchFamily="18" charset="2"/>
                </a:rPr>
                <a:t></a:t>
              </a:r>
              <a:endParaRPr lang="cs-CZ" sz="1000" dirty="0">
                <a:solidFill>
                  <a:schemeClr val="tx1"/>
                </a:solidFill>
              </a:endParaRPr>
            </a:p>
          </p:txBody>
        </p:sp>
        <p:sp>
          <p:nvSpPr>
            <p:cNvPr id="34" name="Vývojový diagram: postup 33"/>
            <p:cNvSpPr/>
            <p:nvPr/>
          </p:nvSpPr>
          <p:spPr>
            <a:xfrm>
              <a:off x="10299658" y="2908214"/>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a:solidFill>
                    <a:schemeClr val="tx1"/>
                  </a:solidFill>
                </a:rPr>
                <a:t>Poisson</a:t>
              </a:r>
              <a:r>
                <a:rPr lang="en-US" sz="1000" dirty="0">
                  <a:solidFill>
                    <a:schemeClr val="tx1"/>
                  </a:solidFill>
                </a:rPr>
                <a:t> equation for</a:t>
              </a:r>
              <a:r>
                <a:rPr lang="cs-CZ" sz="1000" dirty="0">
                  <a:solidFill>
                    <a:schemeClr val="tx1"/>
                  </a:solidFill>
                </a:rPr>
                <a:t> </a:t>
              </a:r>
              <a:r>
                <a:rPr lang="cs-CZ" sz="1000" dirty="0" smtClean="0">
                  <a:solidFill>
                    <a:schemeClr val="tx1"/>
                  </a:solidFill>
                  <a:sym typeface="Symbol" panose="05050102010706020507" pitchFamily="18" charset="2"/>
                </a:rPr>
                <a:t></a:t>
              </a:r>
              <a:endParaRPr lang="cs-CZ" sz="1000" dirty="0">
                <a:solidFill>
                  <a:schemeClr val="tx1"/>
                </a:solidFill>
              </a:endParaRPr>
            </a:p>
          </p:txBody>
        </p:sp>
        <p:sp>
          <p:nvSpPr>
            <p:cNvPr id="35" name="Vývojový diagram: postup 34"/>
            <p:cNvSpPr/>
            <p:nvPr/>
          </p:nvSpPr>
          <p:spPr>
            <a:xfrm>
              <a:off x="10187831" y="3509419"/>
              <a:ext cx="1829288"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a:solidFill>
                    <a:schemeClr val="tx1"/>
                  </a:solidFill>
                </a:rPr>
                <a:t>Poisson</a:t>
              </a:r>
              <a:r>
                <a:rPr lang="en-US" sz="1000" dirty="0">
                  <a:solidFill>
                    <a:schemeClr val="tx1"/>
                  </a:solidFill>
                </a:rPr>
                <a:t> equation for</a:t>
              </a:r>
              <a:r>
                <a:rPr lang="cs-CZ" sz="1000" dirty="0">
                  <a:solidFill>
                    <a:schemeClr val="tx1"/>
                  </a:solidFill>
                </a:rPr>
                <a:t> </a:t>
              </a:r>
              <a:r>
                <a:rPr lang="en-US" sz="1000" dirty="0" smtClean="0">
                  <a:solidFill>
                    <a:schemeClr val="tx1"/>
                  </a:solidFill>
                </a:rPr>
                <a:t>pressure</a:t>
              </a:r>
              <a:r>
                <a:rPr lang="cs-CZ" sz="1000" dirty="0" smtClean="0">
                  <a:solidFill>
                    <a:schemeClr val="tx1"/>
                  </a:solidFill>
                  <a:sym typeface="Symbol" panose="05050102010706020507" pitchFamily="18" charset="2"/>
                </a:rPr>
                <a:t> p</a:t>
              </a:r>
              <a:endParaRPr lang="cs-CZ" sz="1000" dirty="0">
                <a:solidFill>
                  <a:schemeClr val="tx1"/>
                </a:solidFill>
              </a:endParaRPr>
            </a:p>
          </p:txBody>
        </p:sp>
        <p:sp>
          <p:nvSpPr>
            <p:cNvPr id="36" name="Vývojový diagram: postup 35"/>
            <p:cNvSpPr/>
            <p:nvPr/>
          </p:nvSpPr>
          <p:spPr>
            <a:xfrm>
              <a:off x="10299658" y="2538900"/>
              <a:ext cx="1717461" cy="289894"/>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Velocities, µ</a:t>
              </a:r>
              <a:r>
                <a:rPr lang="cs-CZ" sz="1000" dirty="0" smtClean="0">
                  <a:solidFill>
                    <a:schemeClr val="tx1"/>
                  </a:solidFill>
                </a:rPr>
                <a:t> </a:t>
              </a:r>
              <a:r>
                <a:rPr lang="en-US" sz="1000" dirty="0" smtClean="0">
                  <a:solidFill>
                    <a:schemeClr val="tx1"/>
                  </a:solidFill>
                </a:rPr>
                <a:t>,</a:t>
              </a:r>
              <a:r>
                <a:rPr lang="cs-CZ" sz="1000" dirty="0" smtClean="0">
                  <a:solidFill>
                    <a:schemeClr val="tx1"/>
                  </a:solidFill>
                </a:rPr>
                <a:t> </a:t>
              </a:r>
              <a:r>
                <a:rPr lang="en-US" sz="1000" dirty="0" smtClean="0">
                  <a:solidFill>
                    <a:schemeClr val="tx1"/>
                  </a:solidFill>
                </a:rPr>
                <a:t>BC for </a:t>
              </a:r>
              <a:r>
                <a:rPr lang="en-US" sz="1000" dirty="0" smtClean="0">
                  <a:solidFill>
                    <a:schemeClr val="tx1"/>
                  </a:solidFill>
                  <a:sym typeface="Symbol"/>
                </a:rPr>
                <a:t></a:t>
              </a:r>
              <a:endParaRPr lang="cs-CZ" sz="1000" dirty="0">
                <a:solidFill>
                  <a:schemeClr val="tx1"/>
                </a:solidFill>
              </a:endParaRPr>
            </a:p>
          </p:txBody>
        </p:sp>
        <p:sp>
          <p:nvSpPr>
            <p:cNvPr id="37" name="Vývojový diagram: příprava 36"/>
            <p:cNvSpPr/>
            <p:nvPr/>
          </p:nvSpPr>
          <p:spPr>
            <a:xfrm>
              <a:off x="10566667" y="3248938"/>
              <a:ext cx="899101" cy="189546"/>
            </a:xfrm>
            <a:prstGeom prst="flowChartPrepa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solidFill>
                  <a:schemeClr val="tx1"/>
                </a:solidFill>
              </a:endParaRPr>
            </a:p>
          </p:txBody>
        </p:sp>
      </p:grpSp>
      <p:sp>
        <p:nvSpPr>
          <p:cNvPr id="3" name="TextovéPole 2"/>
          <p:cNvSpPr txBox="1"/>
          <p:nvPr/>
        </p:nvSpPr>
        <p:spPr>
          <a:xfrm>
            <a:off x="399548" y="505125"/>
            <a:ext cx="10538746" cy="6186309"/>
          </a:xfrm>
          <a:prstGeom prst="rect">
            <a:avLst/>
          </a:prstGeom>
          <a:noFill/>
        </p:spPr>
        <p:txBody>
          <a:bodyPr wrap="square" rtlCol="0">
            <a:spAutoFit/>
          </a:bodyPr>
          <a:lstStyle/>
          <a:p>
            <a:r>
              <a:rPr lang="cs-CZ" sz="1200" dirty="0" err="1" smtClean="0"/>
              <a:t>for</a:t>
            </a:r>
            <a:r>
              <a:rPr lang="cs-CZ" sz="1200" dirty="0" smtClean="0"/>
              <a:t> </a:t>
            </a:r>
            <a:r>
              <a:rPr lang="cs-CZ" sz="1200" dirty="0"/>
              <a:t>i=2:nx-1</a:t>
            </a:r>
          </a:p>
          <a:p>
            <a:r>
              <a:rPr lang="cs-CZ" sz="1200" dirty="0"/>
              <a:t>    </a:t>
            </a:r>
            <a:r>
              <a:rPr lang="cs-CZ" sz="1200" dirty="0" err="1"/>
              <a:t>for</a:t>
            </a:r>
            <a:r>
              <a:rPr lang="cs-CZ" sz="1200" dirty="0"/>
              <a:t> j=2:ny-1</a:t>
            </a:r>
          </a:p>
          <a:p>
            <a:r>
              <a:rPr lang="cs-CZ" sz="1200" dirty="0"/>
              <a:t>        v(</a:t>
            </a:r>
            <a:r>
              <a:rPr lang="cs-CZ" sz="1200" dirty="0" err="1"/>
              <a:t>i,j</a:t>
            </a:r>
            <a:r>
              <a:rPr lang="cs-CZ" sz="1200" dirty="0"/>
              <a:t>)=-(psi(i+1,j)-psi(i-1,j))/(2*</a:t>
            </a:r>
            <a:r>
              <a:rPr lang="cs-CZ" sz="1200" dirty="0" err="1"/>
              <a:t>hx</a:t>
            </a:r>
            <a:r>
              <a:rPr lang="cs-CZ" sz="1200" dirty="0"/>
              <a:t>)*</a:t>
            </a:r>
            <a:r>
              <a:rPr lang="cs-CZ" sz="1200" dirty="0" err="1"/>
              <a:t>dksidx</a:t>
            </a:r>
            <a:r>
              <a:rPr lang="cs-CZ" sz="1200" dirty="0"/>
              <a:t>(</a:t>
            </a:r>
            <a:r>
              <a:rPr lang="cs-CZ" sz="1200" dirty="0" err="1"/>
              <a:t>i,j</a:t>
            </a:r>
            <a:r>
              <a:rPr lang="cs-CZ" sz="1200" dirty="0"/>
              <a:t>)-(psi(i,j+1)-psi(i,j-1))/(2*</a:t>
            </a:r>
            <a:r>
              <a:rPr lang="cs-CZ" sz="1200" dirty="0" err="1"/>
              <a:t>hy</a:t>
            </a:r>
            <a:r>
              <a:rPr lang="cs-CZ" sz="1200" dirty="0"/>
              <a:t>)*</a:t>
            </a:r>
            <a:r>
              <a:rPr lang="cs-CZ" sz="1200" dirty="0" err="1"/>
              <a:t>detadx</a:t>
            </a:r>
            <a:r>
              <a:rPr lang="cs-CZ" sz="1200" dirty="0"/>
              <a:t>(</a:t>
            </a:r>
            <a:r>
              <a:rPr lang="cs-CZ" sz="1200" dirty="0" err="1"/>
              <a:t>i,j</a:t>
            </a:r>
            <a:r>
              <a:rPr lang="cs-CZ" sz="1200" dirty="0"/>
              <a:t>);</a:t>
            </a:r>
          </a:p>
          <a:p>
            <a:r>
              <a:rPr lang="pl-PL" sz="1200" dirty="0"/>
              <a:t>        u(i,j)=(psi(i,j+1)-psi(i,j-1))/(2*hy)*detady(i,j);</a:t>
            </a:r>
          </a:p>
          <a:p>
            <a:r>
              <a:rPr lang="cs-CZ" sz="1200" dirty="0"/>
              <a:t>    end</a:t>
            </a:r>
          </a:p>
          <a:p>
            <a:r>
              <a:rPr lang="cs-CZ" sz="1200" dirty="0"/>
              <a:t>end</a:t>
            </a:r>
          </a:p>
          <a:p>
            <a:r>
              <a:rPr lang="cs-CZ" sz="1200" dirty="0" err="1" smtClean="0"/>
              <a:t>for</a:t>
            </a:r>
            <a:r>
              <a:rPr lang="cs-CZ" sz="1200" dirty="0" smtClean="0"/>
              <a:t> </a:t>
            </a:r>
            <a:r>
              <a:rPr lang="cs-CZ" sz="1200" dirty="0"/>
              <a:t>i=2:nx-1</a:t>
            </a:r>
          </a:p>
          <a:p>
            <a:r>
              <a:rPr lang="cs-CZ" sz="1200" dirty="0"/>
              <a:t>    </a:t>
            </a:r>
            <a:r>
              <a:rPr lang="cs-CZ" sz="1200" dirty="0" err="1"/>
              <a:t>for</a:t>
            </a:r>
            <a:r>
              <a:rPr lang="cs-CZ" sz="1200" dirty="0"/>
              <a:t> j=2:ny-1</a:t>
            </a:r>
          </a:p>
          <a:p>
            <a:r>
              <a:rPr lang="pl-PL" sz="1200" dirty="0"/>
              <a:t>        dudx(i,j)=(u(i+1,j)-u(i-1,j))/(2*hx)*dksidx(i,j)+(u(i,j+1)-u(i,j-1))/(2*hy)*detadx(i,j</a:t>
            </a:r>
            <a:r>
              <a:rPr lang="pl-PL" sz="1200" dirty="0" smtClean="0"/>
              <a:t>);        </a:t>
            </a:r>
            <a:r>
              <a:rPr lang="pl-PL" sz="1200" dirty="0"/>
              <a:t>dudy(i,j)=(u(i,j+1)-u(i,j-1))/(2*hy)*detady(i,j);</a:t>
            </a:r>
          </a:p>
          <a:p>
            <a:r>
              <a:rPr lang="cs-CZ" sz="1200" dirty="0"/>
              <a:t>        </a:t>
            </a:r>
            <a:r>
              <a:rPr lang="cs-CZ" sz="1200" dirty="0" err="1"/>
              <a:t>dvdx</a:t>
            </a:r>
            <a:r>
              <a:rPr lang="cs-CZ" sz="1200" dirty="0"/>
              <a:t>(</a:t>
            </a:r>
            <a:r>
              <a:rPr lang="cs-CZ" sz="1200" dirty="0" err="1"/>
              <a:t>i,j</a:t>
            </a:r>
            <a:r>
              <a:rPr lang="cs-CZ" sz="1200" dirty="0"/>
              <a:t>)=(v(i+1,j)-v(i-1,j))/(2*</a:t>
            </a:r>
            <a:r>
              <a:rPr lang="cs-CZ" sz="1200" dirty="0" err="1"/>
              <a:t>hx</a:t>
            </a:r>
            <a:r>
              <a:rPr lang="cs-CZ" sz="1200" dirty="0"/>
              <a:t>)*</a:t>
            </a:r>
            <a:r>
              <a:rPr lang="cs-CZ" sz="1200" dirty="0" err="1"/>
              <a:t>dksidx</a:t>
            </a:r>
            <a:r>
              <a:rPr lang="cs-CZ" sz="1200" dirty="0"/>
              <a:t>(</a:t>
            </a:r>
            <a:r>
              <a:rPr lang="cs-CZ" sz="1200" dirty="0" err="1"/>
              <a:t>i,j</a:t>
            </a:r>
            <a:r>
              <a:rPr lang="cs-CZ" sz="1200" dirty="0"/>
              <a:t>)+(v(i,j+1)-v(i,j-1))/(2*</a:t>
            </a:r>
            <a:r>
              <a:rPr lang="cs-CZ" sz="1200" dirty="0" err="1"/>
              <a:t>hy</a:t>
            </a:r>
            <a:r>
              <a:rPr lang="cs-CZ" sz="1200" dirty="0"/>
              <a:t>)*</a:t>
            </a:r>
            <a:r>
              <a:rPr lang="cs-CZ" sz="1200" dirty="0" err="1"/>
              <a:t>detadx</a:t>
            </a:r>
            <a:r>
              <a:rPr lang="cs-CZ" sz="1200" dirty="0"/>
              <a:t>(</a:t>
            </a:r>
            <a:r>
              <a:rPr lang="cs-CZ" sz="1200" dirty="0" err="1"/>
              <a:t>i,j</a:t>
            </a:r>
            <a:r>
              <a:rPr lang="cs-CZ" sz="1200" dirty="0" smtClean="0"/>
              <a:t>);</a:t>
            </a:r>
            <a:r>
              <a:rPr lang="pl-PL" sz="1200" dirty="0" smtClean="0"/>
              <a:t>        </a:t>
            </a:r>
            <a:r>
              <a:rPr lang="pl-PL" sz="1200" dirty="0"/>
              <a:t>dvdy(i,j)=(v(i,j+1)-v(i,j-1))/(2*hy)*detady(i,j);</a:t>
            </a:r>
          </a:p>
          <a:p>
            <a:r>
              <a:rPr lang="cs-CZ" sz="1200" dirty="0"/>
              <a:t>    end</a:t>
            </a:r>
          </a:p>
          <a:p>
            <a:r>
              <a:rPr lang="cs-CZ" sz="1200" dirty="0"/>
              <a:t>end</a:t>
            </a:r>
          </a:p>
          <a:p>
            <a:r>
              <a:rPr lang="cs-CZ" sz="1200" dirty="0" err="1"/>
              <a:t>for</a:t>
            </a:r>
            <a:r>
              <a:rPr lang="cs-CZ" sz="1200" dirty="0"/>
              <a:t> i=2:nx-1</a:t>
            </a:r>
          </a:p>
          <a:p>
            <a:r>
              <a:rPr lang="cs-CZ" sz="1200" dirty="0"/>
              <a:t>    </a:t>
            </a:r>
            <a:r>
              <a:rPr lang="cs-CZ" sz="1200" dirty="0" err="1"/>
              <a:t>for</a:t>
            </a:r>
            <a:r>
              <a:rPr lang="cs-CZ" sz="1200" dirty="0"/>
              <a:t> j=2:ny-1</a:t>
            </a:r>
          </a:p>
          <a:p>
            <a:r>
              <a:rPr lang="cs-CZ" sz="1200" dirty="0"/>
              <a:t>       </a:t>
            </a:r>
            <a:r>
              <a:rPr lang="cs-CZ" sz="1200" dirty="0" err="1"/>
              <a:t>mju</a:t>
            </a:r>
            <a:r>
              <a:rPr lang="cs-CZ" sz="1200" dirty="0"/>
              <a:t>(</a:t>
            </a:r>
            <a:r>
              <a:rPr lang="cs-CZ" sz="1200" dirty="0" err="1"/>
              <a:t>i,j</a:t>
            </a:r>
            <a:r>
              <a:rPr lang="cs-CZ" sz="1200" dirty="0"/>
              <a:t>)=K*(2*</a:t>
            </a:r>
            <a:r>
              <a:rPr lang="cs-CZ" sz="1200" dirty="0" err="1"/>
              <a:t>dudx</a:t>
            </a:r>
            <a:r>
              <a:rPr lang="cs-CZ" sz="1200" dirty="0"/>
              <a:t>(</a:t>
            </a:r>
            <a:r>
              <a:rPr lang="cs-CZ" sz="1200" dirty="0" err="1"/>
              <a:t>i,j</a:t>
            </a:r>
            <a:r>
              <a:rPr lang="cs-CZ" sz="1200" dirty="0"/>
              <a:t>)^2+2*</a:t>
            </a:r>
            <a:r>
              <a:rPr lang="cs-CZ" sz="1200" dirty="0" err="1"/>
              <a:t>dvdy</a:t>
            </a:r>
            <a:r>
              <a:rPr lang="cs-CZ" sz="1200" dirty="0"/>
              <a:t>(</a:t>
            </a:r>
            <a:r>
              <a:rPr lang="cs-CZ" sz="1200" dirty="0" err="1"/>
              <a:t>i,j</a:t>
            </a:r>
            <a:r>
              <a:rPr lang="cs-CZ" sz="1200" dirty="0"/>
              <a:t>)^2+(dudy(</a:t>
            </a:r>
            <a:r>
              <a:rPr lang="cs-CZ" sz="1200" dirty="0" err="1"/>
              <a:t>i,j</a:t>
            </a:r>
            <a:r>
              <a:rPr lang="cs-CZ" sz="1200" dirty="0"/>
              <a:t>)+</a:t>
            </a:r>
            <a:r>
              <a:rPr lang="cs-CZ" sz="1200" dirty="0" err="1"/>
              <a:t>dvdx</a:t>
            </a:r>
            <a:r>
              <a:rPr lang="cs-CZ" sz="1200" dirty="0"/>
              <a:t>(</a:t>
            </a:r>
            <a:r>
              <a:rPr lang="cs-CZ" sz="1200" dirty="0" err="1"/>
              <a:t>i,j</a:t>
            </a:r>
            <a:r>
              <a:rPr lang="cs-CZ" sz="1200" dirty="0"/>
              <a:t>))^2)^((n-1)/2);</a:t>
            </a:r>
          </a:p>
          <a:p>
            <a:r>
              <a:rPr lang="cs-CZ" sz="1200" dirty="0"/>
              <a:t>    end</a:t>
            </a:r>
          </a:p>
          <a:p>
            <a:r>
              <a:rPr lang="cs-CZ" sz="1200" dirty="0"/>
              <a:t>end</a:t>
            </a:r>
          </a:p>
          <a:p>
            <a:r>
              <a:rPr lang="cs-CZ" sz="1200" dirty="0" err="1"/>
              <a:t>for</a:t>
            </a:r>
            <a:r>
              <a:rPr lang="cs-CZ" sz="1200" dirty="0"/>
              <a:t> i=2:nx-1</a:t>
            </a:r>
          </a:p>
          <a:p>
            <a:r>
              <a:rPr lang="cs-CZ" sz="1200" dirty="0"/>
              <a:t>    </a:t>
            </a:r>
            <a:r>
              <a:rPr lang="cs-CZ" sz="1200" dirty="0" err="1"/>
              <a:t>for</a:t>
            </a:r>
            <a:r>
              <a:rPr lang="cs-CZ" sz="1200" dirty="0"/>
              <a:t> j=2:ny-1</a:t>
            </a:r>
          </a:p>
          <a:p>
            <a:r>
              <a:rPr lang="cs-CZ" sz="1200" dirty="0"/>
              <a:t>        </a:t>
            </a:r>
            <a:r>
              <a:rPr lang="cs-CZ" sz="1200" dirty="0" err="1"/>
              <a:t>dmjudx</a:t>
            </a:r>
            <a:r>
              <a:rPr lang="cs-CZ" sz="1200" dirty="0"/>
              <a:t>(</a:t>
            </a:r>
            <a:r>
              <a:rPr lang="cs-CZ" sz="1200" dirty="0" err="1"/>
              <a:t>i,j</a:t>
            </a:r>
            <a:r>
              <a:rPr lang="cs-CZ" sz="1200" dirty="0"/>
              <a:t>)=(</a:t>
            </a:r>
            <a:r>
              <a:rPr lang="cs-CZ" sz="1200" dirty="0" err="1"/>
              <a:t>mju</a:t>
            </a:r>
            <a:r>
              <a:rPr lang="cs-CZ" sz="1200" dirty="0"/>
              <a:t>(i+1,j)-</a:t>
            </a:r>
            <a:r>
              <a:rPr lang="cs-CZ" sz="1200" dirty="0" err="1"/>
              <a:t>mju</a:t>
            </a:r>
            <a:r>
              <a:rPr lang="cs-CZ" sz="1200" dirty="0"/>
              <a:t>(i-1,j))/(2*</a:t>
            </a:r>
            <a:r>
              <a:rPr lang="cs-CZ" sz="1200" dirty="0" err="1"/>
              <a:t>hx</a:t>
            </a:r>
            <a:r>
              <a:rPr lang="cs-CZ" sz="1200" dirty="0"/>
              <a:t>)*</a:t>
            </a:r>
            <a:r>
              <a:rPr lang="cs-CZ" sz="1200" dirty="0" err="1"/>
              <a:t>dksidx</a:t>
            </a:r>
            <a:r>
              <a:rPr lang="cs-CZ" sz="1200" dirty="0"/>
              <a:t>(</a:t>
            </a:r>
            <a:r>
              <a:rPr lang="cs-CZ" sz="1200" dirty="0" err="1"/>
              <a:t>i,j</a:t>
            </a:r>
            <a:r>
              <a:rPr lang="cs-CZ" sz="1200" dirty="0"/>
              <a:t>)+(</a:t>
            </a:r>
            <a:r>
              <a:rPr lang="cs-CZ" sz="1200" dirty="0" err="1"/>
              <a:t>mju</a:t>
            </a:r>
            <a:r>
              <a:rPr lang="cs-CZ" sz="1200" dirty="0"/>
              <a:t>(i,j+1)-</a:t>
            </a:r>
            <a:r>
              <a:rPr lang="cs-CZ" sz="1200" dirty="0" err="1"/>
              <a:t>mju</a:t>
            </a:r>
            <a:r>
              <a:rPr lang="cs-CZ" sz="1200" dirty="0"/>
              <a:t>(i,j-1))/(2*</a:t>
            </a:r>
            <a:r>
              <a:rPr lang="cs-CZ" sz="1200" dirty="0" err="1"/>
              <a:t>hy</a:t>
            </a:r>
            <a:r>
              <a:rPr lang="cs-CZ" sz="1200" dirty="0"/>
              <a:t>)*</a:t>
            </a:r>
            <a:r>
              <a:rPr lang="cs-CZ" sz="1200" dirty="0" err="1"/>
              <a:t>detadx</a:t>
            </a:r>
            <a:r>
              <a:rPr lang="cs-CZ" sz="1200" dirty="0"/>
              <a:t>(</a:t>
            </a:r>
            <a:r>
              <a:rPr lang="cs-CZ" sz="1200" dirty="0" err="1"/>
              <a:t>i,j</a:t>
            </a:r>
            <a:r>
              <a:rPr lang="cs-CZ" sz="1200" dirty="0" smtClean="0"/>
              <a:t>);        </a:t>
            </a:r>
            <a:r>
              <a:rPr lang="cs-CZ" sz="1200" dirty="0" err="1"/>
              <a:t>dmjudy</a:t>
            </a:r>
            <a:r>
              <a:rPr lang="cs-CZ" sz="1200" dirty="0"/>
              <a:t>(</a:t>
            </a:r>
            <a:r>
              <a:rPr lang="cs-CZ" sz="1200" dirty="0" err="1"/>
              <a:t>i,j</a:t>
            </a:r>
            <a:r>
              <a:rPr lang="cs-CZ" sz="1200" dirty="0"/>
              <a:t>)=(</a:t>
            </a:r>
            <a:r>
              <a:rPr lang="cs-CZ" sz="1200" dirty="0" err="1"/>
              <a:t>mju</a:t>
            </a:r>
            <a:r>
              <a:rPr lang="cs-CZ" sz="1200" dirty="0"/>
              <a:t>(i,j+1)-</a:t>
            </a:r>
            <a:r>
              <a:rPr lang="cs-CZ" sz="1200" dirty="0" err="1"/>
              <a:t>mju</a:t>
            </a:r>
            <a:r>
              <a:rPr lang="cs-CZ" sz="1200" dirty="0"/>
              <a:t>(i,j-1))/(2*</a:t>
            </a:r>
            <a:r>
              <a:rPr lang="cs-CZ" sz="1200" dirty="0" err="1"/>
              <a:t>hy</a:t>
            </a:r>
            <a:r>
              <a:rPr lang="cs-CZ" sz="1200" dirty="0"/>
              <a:t>)*</a:t>
            </a:r>
            <a:r>
              <a:rPr lang="cs-CZ" sz="1200" dirty="0" err="1"/>
              <a:t>detady</a:t>
            </a:r>
            <a:r>
              <a:rPr lang="cs-CZ" sz="1200" dirty="0"/>
              <a:t>(</a:t>
            </a:r>
            <a:r>
              <a:rPr lang="cs-CZ" sz="1200" dirty="0" err="1"/>
              <a:t>i,j</a:t>
            </a:r>
            <a:r>
              <a:rPr lang="cs-CZ" sz="1200" dirty="0"/>
              <a:t>);</a:t>
            </a:r>
          </a:p>
          <a:p>
            <a:r>
              <a:rPr lang="cs-CZ" sz="1200" dirty="0"/>
              <a:t>    end</a:t>
            </a:r>
          </a:p>
          <a:p>
            <a:r>
              <a:rPr lang="cs-CZ" sz="1200" dirty="0"/>
              <a:t>end</a:t>
            </a:r>
          </a:p>
          <a:p>
            <a:r>
              <a:rPr lang="cs-CZ" sz="1200" dirty="0" err="1"/>
              <a:t>for</a:t>
            </a:r>
            <a:r>
              <a:rPr lang="cs-CZ" sz="1200" dirty="0"/>
              <a:t> i=1:nx</a:t>
            </a:r>
          </a:p>
          <a:p>
            <a:r>
              <a:rPr lang="cs-CZ" sz="1200" dirty="0"/>
              <a:t>    </a:t>
            </a:r>
            <a:r>
              <a:rPr lang="cs-CZ" sz="1200" dirty="0" err="1"/>
              <a:t>dmjudx</a:t>
            </a:r>
            <a:r>
              <a:rPr lang="cs-CZ" sz="1200" dirty="0"/>
              <a:t>(i,1)=</a:t>
            </a:r>
            <a:r>
              <a:rPr lang="cs-CZ" sz="1200" dirty="0" err="1"/>
              <a:t>dmjudx</a:t>
            </a:r>
            <a:r>
              <a:rPr lang="cs-CZ" sz="1200" dirty="0"/>
              <a:t>(i,2</a:t>
            </a:r>
            <a:r>
              <a:rPr lang="cs-CZ" sz="1200" dirty="0" smtClean="0"/>
              <a:t>);    </a:t>
            </a:r>
            <a:r>
              <a:rPr lang="cs-CZ" sz="1200" dirty="0" err="1"/>
              <a:t>dmjudx</a:t>
            </a:r>
            <a:r>
              <a:rPr lang="cs-CZ" sz="1200" dirty="0"/>
              <a:t>(</a:t>
            </a:r>
            <a:r>
              <a:rPr lang="cs-CZ" sz="1200" dirty="0" err="1"/>
              <a:t>i,ny</a:t>
            </a:r>
            <a:r>
              <a:rPr lang="cs-CZ" sz="1200" dirty="0"/>
              <a:t>)=</a:t>
            </a:r>
            <a:r>
              <a:rPr lang="cs-CZ" sz="1200" dirty="0" err="1"/>
              <a:t>dmjudx</a:t>
            </a:r>
            <a:r>
              <a:rPr lang="cs-CZ" sz="1200" dirty="0"/>
              <a:t>(i,ny-1);</a:t>
            </a:r>
          </a:p>
          <a:p>
            <a:r>
              <a:rPr lang="cs-CZ" sz="1200" dirty="0"/>
              <a:t>end</a:t>
            </a:r>
          </a:p>
          <a:p>
            <a:r>
              <a:rPr lang="cs-CZ" sz="1200" dirty="0" err="1"/>
              <a:t>for</a:t>
            </a:r>
            <a:r>
              <a:rPr lang="cs-CZ" sz="1200" dirty="0"/>
              <a:t> j=1:ny</a:t>
            </a:r>
          </a:p>
          <a:p>
            <a:r>
              <a:rPr lang="cs-CZ" sz="1200" dirty="0"/>
              <a:t>    </a:t>
            </a:r>
            <a:r>
              <a:rPr lang="cs-CZ" sz="1200" dirty="0" err="1"/>
              <a:t>dmjudx</a:t>
            </a:r>
            <a:r>
              <a:rPr lang="cs-CZ" sz="1200" dirty="0"/>
              <a:t>(1,j)=</a:t>
            </a:r>
            <a:r>
              <a:rPr lang="cs-CZ" sz="1200" dirty="0" err="1"/>
              <a:t>dmjudx</a:t>
            </a:r>
            <a:r>
              <a:rPr lang="cs-CZ" sz="1200" dirty="0"/>
              <a:t>(2,j</a:t>
            </a:r>
            <a:r>
              <a:rPr lang="cs-CZ" sz="1200" dirty="0" smtClean="0"/>
              <a:t>);    </a:t>
            </a:r>
            <a:r>
              <a:rPr lang="cs-CZ" sz="1200" dirty="0" err="1"/>
              <a:t>dmjudx</a:t>
            </a:r>
            <a:r>
              <a:rPr lang="cs-CZ" sz="1200" dirty="0"/>
              <a:t>(</a:t>
            </a:r>
            <a:r>
              <a:rPr lang="cs-CZ" sz="1200" dirty="0" err="1"/>
              <a:t>nx,j</a:t>
            </a:r>
            <a:r>
              <a:rPr lang="cs-CZ" sz="1200" dirty="0"/>
              <a:t>)=</a:t>
            </a:r>
            <a:r>
              <a:rPr lang="cs-CZ" sz="1200" dirty="0" err="1"/>
              <a:t>dmjudx</a:t>
            </a:r>
            <a:r>
              <a:rPr lang="cs-CZ" sz="1200" dirty="0"/>
              <a:t>(nx-1,j);</a:t>
            </a:r>
          </a:p>
          <a:p>
            <a:r>
              <a:rPr lang="cs-CZ" sz="1200" dirty="0" smtClean="0"/>
              <a:t>end</a:t>
            </a:r>
          </a:p>
          <a:p>
            <a:r>
              <a:rPr lang="en-US" sz="1200" dirty="0" err="1"/>
              <a:t>rlx</a:t>
            </a:r>
            <a:r>
              <a:rPr lang="en-US" sz="1200" dirty="0"/>
              <a:t>=0.5;</a:t>
            </a:r>
          </a:p>
          <a:p>
            <a:r>
              <a:rPr lang="en-US" sz="1200" dirty="0"/>
              <a:t>for </a:t>
            </a:r>
            <a:r>
              <a:rPr lang="en-US" sz="1200" dirty="0" err="1"/>
              <a:t>i</a:t>
            </a:r>
            <a:r>
              <a:rPr lang="en-US" sz="1200" dirty="0"/>
              <a:t>=1:nx</a:t>
            </a:r>
          </a:p>
          <a:p>
            <a:r>
              <a:rPr lang="nn-NO" sz="1200" dirty="0"/>
              <a:t>    omega(i,1)=omega(i,1)*(1-rlx)+rlx*2*psi(i,2)/hy^2*detady(i,1)^2;</a:t>
            </a:r>
          </a:p>
          <a:p>
            <a:r>
              <a:rPr lang="nn-NO" sz="1200" dirty="0"/>
              <a:t>    omega(i,ny)=omega(i,ny)*(1-rlx)+rlx*2*(psi(i,ny-1)-psiw)/hy^2*(detadx(i,ny)^2+detady(i,ny)^2;</a:t>
            </a:r>
          </a:p>
          <a:p>
            <a:r>
              <a:rPr lang="en-US" sz="1200" dirty="0" smtClean="0"/>
              <a:t>end   </a:t>
            </a:r>
            <a:endParaRPr lang="en-US" sz="1200" dirty="0"/>
          </a:p>
        </p:txBody>
      </p:sp>
    </p:spTree>
    <p:extLst>
      <p:ext uri="{BB962C8B-B14F-4D97-AF65-F5344CB8AC3E}">
        <p14:creationId xmlns:p14="http://schemas.microsoft.com/office/powerpoint/2010/main" val="23287279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a:t>
            </a:r>
            <a:r>
              <a:rPr lang="en-US" sz="2400" b="1" dirty="0"/>
              <a:t>Decomposition </a:t>
            </a:r>
            <a:r>
              <a:rPr lang="en-US" sz="2400" b="1" dirty="0" smtClean="0"/>
              <a:t>extra</a:t>
            </a:r>
            <a:r>
              <a:rPr lang="cs-CZ" sz="2400" b="1" dirty="0" smtClean="0"/>
              <a:t>stress</a:t>
            </a:r>
            <a:r>
              <a:rPr lang="en-US" sz="2400" b="1" dirty="0" smtClean="0"/>
              <a:t> </a:t>
            </a:r>
            <a:r>
              <a:rPr lang="en-US" sz="2400" b="1" dirty="0"/>
              <a:t>on the elastic and viscous component</a:t>
            </a:r>
            <a:endParaRPr lang="cs-CZ" sz="2400" b="1" dirty="0">
              <a:sym typeface="Symbol" pitchFamily="18" charset="2"/>
            </a:endParaRPr>
          </a:p>
        </p:txBody>
      </p:sp>
      <mc:AlternateContent xmlns:mc="http://schemas.openxmlformats.org/markup-compatibility/2006" xmlns:a14="http://schemas.microsoft.com/office/drawing/2010/main">
        <mc:Choice Requires="a14">
          <p:sp>
            <p:nvSpPr>
              <p:cNvPr id="21" name="TextovéPole 20"/>
              <p:cNvSpPr txBox="1"/>
              <p:nvPr/>
            </p:nvSpPr>
            <p:spPr>
              <a:xfrm>
                <a:off x="1238054" y="4360619"/>
                <a:ext cx="7734810" cy="720325"/>
              </a:xfrm>
              <a:prstGeom prst="rect">
                <a:avLst/>
              </a:prstGeom>
              <a:solidFill>
                <a:schemeClr val="accent3">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sym typeface="Symbol" panose="05050102010706020507" pitchFamily="18" charset="2"/>
                        </a:rPr>
                        <m:t></m:t>
                      </m:r>
                      <m:d>
                        <m:dPr>
                          <m:ctrlPr>
                            <a:rPr lang="en-US" b="0" i="1" smtClean="0">
                              <a:latin typeface="Cambria Math" panose="02040503050406030204" pitchFamily="18" charset="0"/>
                              <a:sym typeface="Symbol" panose="05050102010706020507" pitchFamily="18" charset="2"/>
                            </a:rPr>
                          </m:ctrlPr>
                        </m:dPr>
                        <m:e>
                          <m:r>
                            <a:rPr lang="en-US" b="0" i="1" smtClean="0">
                              <a:latin typeface="Cambria Math" panose="02040503050406030204" pitchFamily="18" charset="0"/>
                              <a:sym typeface="Symbol" panose="05050102010706020507" pitchFamily="18" charset="2"/>
                            </a:rPr>
                            <m:t>𝑢</m:t>
                          </m:r>
                          <m:f>
                            <m:fPr>
                              <m:ctrlPr>
                                <a:rPr lang="en-US" b="0" i="1" smtClean="0">
                                  <a:latin typeface="Cambria Math" panose="02040503050406030204" pitchFamily="18" charset="0"/>
                                  <a:sym typeface="Symbol" panose="05050102010706020507" pitchFamily="18" charset="2"/>
                                </a:rPr>
                              </m:ctrlPr>
                            </m:fPr>
                            <m:num>
                              <m:r>
                                <a:rPr lang="en-US" i="1" dirty="0" smtClean="0">
                                  <a:latin typeface="Cambria Math" panose="02040503050406030204" pitchFamily="18" charset="0"/>
                                </a:rPr>
                                <m:t>𝜕</m:t>
                              </m:r>
                              <m:r>
                                <a:rPr lang="en-US" i="1" dirty="0" smtClean="0">
                                  <a:latin typeface="Cambria Math" panose="02040503050406030204" pitchFamily="18" charset="0"/>
                                  <a:sym typeface="Symbol" panose="05050102010706020507" pitchFamily="18" charset="2"/>
                                </a:rPr>
                                <m:t></m:t>
                              </m:r>
                            </m:num>
                            <m:den>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𝑥</m:t>
                              </m:r>
                            </m:den>
                          </m:f>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𝑣</m:t>
                          </m:r>
                          <m:f>
                            <m:fPr>
                              <m:ctrlPr>
                                <a:rPr lang="en-US" b="0" i="1" smtClean="0">
                                  <a:latin typeface="Cambria Math" panose="02040503050406030204" pitchFamily="18" charset="0"/>
                                  <a:sym typeface="Symbol" panose="05050102010706020507" pitchFamily="18" charset="2"/>
                                </a:rPr>
                              </m:ctrlPr>
                            </m:fPr>
                            <m:num>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m:t>
                              </m:r>
                            </m:num>
                            <m:den>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𝑦</m:t>
                              </m:r>
                            </m:den>
                          </m:f>
                        </m:e>
                      </m:d>
                      <m:r>
                        <a:rPr lang="en-US" b="0" i="1" smtClean="0">
                          <a:latin typeface="Cambria Math"/>
                          <a:sym typeface="Symbol" panose="05050102010706020507" pitchFamily="18" charset="2"/>
                        </a:rPr>
                        <m:t>−µ</m:t>
                      </m:r>
                      <m:d>
                        <m:dPr>
                          <m:ctrlPr>
                            <a:rPr lang="en-US" i="1">
                              <a:latin typeface="Cambria Math" panose="02040503050406030204" pitchFamily="18" charset="0"/>
                              <a:ea typeface="Cambria Math"/>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sym typeface="Symbol" panose="05050102010706020507" pitchFamily="18" charset="2"/>
                                    </a:rPr>
                                    <m:t></m:t>
                                  </m:r>
                                </m:e>
                                <m:sup>
                                  <m:r>
                                    <a:rPr lang="en-US" i="1">
                                      <a:latin typeface="Cambria Math" panose="02040503050406030204" pitchFamily="18" charset="0"/>
                                    </a:rPr>
                                    <m:t>2</m:t>
                                  </m:r>
                                </m:sup>
                              </m:sSup>
                              <m:r>
                                <a:rPr lang="en-US" i="1" smtClean="0">
                                  <a:latin typeface="Cambria Math"/>
                                  <a:ea typeface="Cambria Math"/>
                                </a:rPr>
                                <m:t>𝜔</m:t>
                              </m:r>
                            </m:num>
                            <m:den>
                              <m:r>
                                <a:rPr lang="en-US" i="1">
                                  <a:latin typeface="Cambria Math"/>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den>
                          </m:f>
                          <m:r>
                            <a:rPr lang="en-US" b="0" i="1" smtClean="0">
                              <a:latin typeface="Cambria Math"/>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sym typeface="Symbol" panose="05050102010706020507" pitchFamily="18" charset="2"/>
                                    </a:rPr>
                                    <m:t></m:t>
                                  </m:r>
                                </m:e>
                                <m:sup>
                                  <m:r>
                                    <a:rPr lang="en-US" i="1">
                                      <a:latin typeface="Cambria Math" panose="02040503050406030204" pitchFamily="18" charset="0"/>
                                    </a:rPr>
                                    <m:t>2</m:t>
                                  </m:r>
                                </m:sup>
                              </m:sSup>
                              <m:r>
                                <a:rPr lang="en-US" i="1" smtClean="0">
                                  <a:latin typeface="Cambria Math"/>
                                  <a:ea typeface="Cambria Math"/>
                                </a:rPr>
                                <m:t>𝜔</m:t>
                              </m:r>
                            </m:num>
                            <m:den>
                              <m:r>
                                <a:rPr lang="en-US" i="1">
                                  <a:latin typeface="Cambria Math"/>
                                </a:rPr>
                                <m:t>𝜕</m:t>
                              </m:r>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2</m:t>
                                  </m:r>
                                </m:sup>
                              </m:sSup>
                            </m:den>
                          </m:f>
                        </m:e>
                      </m:d>
                      <m:r>
                        <a:rPr lang="en-US" b="0" i="1" smtClean="0">
                          <a:latin typeface="Cambria Math" panose="02040503050406030204" pitchFamily="18" charset="0"/>
                        </a:rPr>
                        <m:t>=</m:t>
                      </m:r>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i="1" smtClean="0">
                                  <a:latin typeface="Cambria Math" panose="02040503050406030204" pitchFamily="18" charset="0"/>
                                  <a:sym typeface="Symbol" panose="05050102010706020507" pitchFamily="18" charset="2"/>
                                </a:rPr>
                                <m:t></m:t>
                              </m:r>
                            </m:e>
                            <m:sup>
                              <m:r>
                                <a:rPr lang="en-US" i="1" smtClean="0">
                                  <a:latin typeface="Cambria Math" panose="02040503050406030204" pitchFamily="18" charset="0"/>
                                </a:rPr>
                                <m:t>2</m:t>
                              </m:r>
                            </m:sup>
                          </m:sSup>
                        </m:num>
                        <m:den>
                          <m:r>
                            <a:rPr lang="en-US" i="1" smtClean="0">
                              <a:latin typeface="Cambria Math"/>
                            </a:rPr>
                            <m:t>𝜕</m:t>
                          </m:r>
                          <m:r>
                            <a:rPr lang="en-US" b="0" i="1" smtClean="0">
                              <a:latin typeface="Cambria Math" panose="02040503050406030204" pitchFamily="18" charset="0"/>
                            </a:rPr>
                            <m:t>𝑥</m:t>
                          </m:r>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rPr>
                            <m:t>𝑦</m:t>
                          </m:r>
                        </m:den>
                      </m:f>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cs-CZ" b="0" i="1" smtClean="0">
                                  <a:latin typeface="Cambria Math"/>
                                </a:rPr>
                                <m:t>𝑠</m:t>
                              </m:r>
                            </m:e>
                            <m:sub>
                              <m:r>
                                <a:rPr lang="en-US" i="1">
                                  <a:latin typeface="Cambria Math" panose="02040503050406030204" pitchFamily="18" charset="0"/>
                                  <a:ea typeface="Cambria Math"/>
                                </a:rPr>
                                <m:t>𝑦</m:t>
                              </m:r>
                              <m:r>
                                <a:rPr lang="en-US" i="1">
                                  <a:latin typeface="Cambria Math"/>
                                </a:rPr>
                                <m:t>𝑦</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cs-CZ" b="0" i="1" smtClean="0">
                                  <a:latin typeface="Cambria Math" panose="02040503050406030204" pitchFamily="18" charset="0"/>
                                </a:rPr>
                                <m:t>𝑠</m:t>
                              </m:r>
                            </m:e>
                            <m:sub>
                              <m:r>
                                <a:rPr lang="en-US" b="0" i="1" smtClean="0">
                                  <a:latin typeface="Cambria Math" panose="02040503050406030204" pitchFamily="18" charset="0"/>
                                  <a:ea typeface="Cambria Math"/>
                                </a:rPr>
                                <m:t>𝑥𝑥</m:t>
                              </m:r>
                            </m:sub>
                          </m:sSub>
                        </m:e>
                      </m:d>
                      <m:r>
                        <a:rPr lang="en-US" b="0" i="1" smtClean="0">
                          <a:latin typeface="Cambria Math" panose="02040503050406030204" pitchFamily="18" charset="0"/>
                        </a:rPr>
                        <m:t>+</m:t>
                      </m:r>
                      <m:d>
                        <m:dPr>
                          <m:ctrlPr>
                            <a:rPr lang="en-US" b="0" i="1" smtClean="0">
                              <a:latin typeface="Cambria Math" panose="02040503050406030204" pitchFamily="18" charset="0"/>
                              <a:ea typeface="Cambria Math"/>
                            </a:rPr>
                          </m:ctrlPr>
                        </m:dPr>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sym typeface="Symbol" panose="05050102010706020507" pitchFamily="18" charset="2"/>
                                    </a:rPr>
                                    <m:t></m:t>
                                  </m:r>
                                </m:e>
                                <m:sup>
                                  <m:r>
                                    <a:rPr lang="en-US" b="0" i="1" smtClean="0">
                                      <a:latin typeface="Cambria Math" panose="02040503050406030204" pitchFamily="18" charset="0"/>
                                    </a:rPr>
                                    <m:t>2</m:t>
                                  </m:r>
                                </m:sup>
                              </m:sSup>
                            </m:num>
                            <m:den>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sym typeface="Symbol" panose="05050102010706020507" pitchFamily="18" charset="2"/>
                                    </a:rPr>
                                    <m:t></m:t>
                                  </m:r>
                                </m:e>
                                <m:sup>
                                  <m:r>
                                    <a:rPr lang="en-US" i="1">
                                      <a:latin typeface="Cambria Math" panose="02040503050406030204" pitchFamily="18" charset="0"/>
                                    </a:rPr>
                                    <m:t>2</m:t>
                                  </m:r>
                                </m:sup>
                              </m:sSup>
                            </m:num>
                            <m:den>
                              <m:r>
                                <a:rPr lang="en-US" i="1">
                                  <a:latin typeface="Cambria Math"/>
                                </a:rPr>
                                <m:t>𝜕</m:t>
                              </m:r>
                              <m:sSup>
                                <m:sSupPr>
                                  <m:ctrlPr>
                                    <a:rPr lang="en-US" i="1">
                                      <a:latin typeface="Cambria Math" panose="02040503050406030204" pitchFamily="18" charset="0"/>
                                    </a:rPr>
                                  </m:ctrlPr>
                                </m:sSupPr>
                                <m:e>
                                  <m:r>
                                    <a:rPr lang="en-US" b="0" i="1" smtClean="0">
                                      <a:latin typeface="Cambria Math" panose="02040503050406030204" pitchFamily="18" charset="0"/>
                                    </a:rPr>
                                    <m:t>𝑦</m:t>
                                  </m:r>
                                </m:e>
                                <m:sup>
                                  <m:r>
                                    <a:rPr lang="en-US" i="1">
                                      <a:latin typeface="Cambria Math" panose="02040503050406030204" pitchFamily="18" charset="0"/>
                                    </a:rPr>
                                    <m:t>2</m:t>
                                  </m:r>
                                </m:sup>
                              </m:sSup>
                            </m:den>
                          </m:f>
                        </m:e>
                      </m:d>
                      <m:sSub>
                        <m:sSubPr>
                          <m:ctrlPr>
                            <a:rPr lang="en-US" i="1">
                              <a:latin typeface="Cambria Math" panose="02040503050406030204" pitchFamily="18" charset="0"/>
                            </a:rPr>
                          </m:ctrlPr>
                        </m:sSubPr>
                        <m:e>
                          <m:r>
                            <a:rPr lang="cs-CZ" b="0" i="1" smtClean="0">
                              <a:latin typeface="Cambria Math"/>
                            </a:rPr>
                            <m:t>𝑠</m:t>
                          </m:r>
                        </m:e>
                        <m:sub>
                          <m:r>
                            <a:rPr lang="en-US" i="1">
                              <a:latin typeface="Cambria Math"/>
                            </a:rPr>
                            <m:t>𝑥</m:t>
                          </m:r>
                          <m:r>
                            <a:rPr lang="en-US" i="1">
                              <a:latin typeface="Cambria Math" panose="02040503050406030204" pitchFamily="18" charset="0"/>
                            </a:rPr>
                            <m:t>𝑦</m:t>
                          </m:r>
                        </m:sub>
                      </m:sSub>
                    </m:oMath>
                  </m:oMathPara>
                </a14:m>
                <a:endParaRPr lang="en-US" dirty="0"/>
              </a:p>
            </p:txBody>
          </p:sp>
        </mc:Choice>
        <mc:Fallback xmlns="">
          <p:sp>
            <p:nvSpPr>
              <p:cNvPr id="21" name="TextovéPole 20"/>
              <p:cNvSpPr txBox="1">
                <a:spLocks noRot="1" noChangeAspect="1" noMove="1" noResize="1" noEditPoints="1" noAdjustHandles="1" noChangeArrowheads="1" noChangeShapeType="1" noTextEdit="1"/>
              </p:cNvSpPr>
              <p:nvPr/>
            </p:nvSpPr>
            <p:spPr>
              <a:xfrm>
                <a:off x="1238054" y="4360619"/>
                <a:ext cx="7734810" cy="720325"/>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ovéPole 2"/>
              <p:cNvSpPr txBox="1"/>
              <p:nvPr/>
            </p:nvSpPr>
            <p:spPr>
              <a:xfrm>
                <a:off x="1463983" y="1295851"/>
                <a:ext cx="2021258" cy="6190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i="1" smtClean="0">
                              <a:latin typeface="Cambria Math"/>
                              <a:ea typeface="Cambria Math"/>
                            </a:rPr>
                            <m:t>𝜏</m:t>
                          </m:r>
                        </m:e>
                        <m:sub>
                          <m:r>
                            <a:rPr lang="cs-CZ" b="0" i="1" smtClean="0">
                              <a:latin typeface="Cambria Math"/>
                            </a:rPr>
                            <m:t>𝑥𝑥</m:t>
                          </m:r>
                        </m:sub>
                      </m:sSub>
                      <m:r>
                        <a:rPr lang="en-US" b="0" i="1" smtClean="0">
                          <a:latin typeface="Cambria Math"/>
                        </a:rPr>
                        <m:t>=</m:t>
                      </m:r>
                      <m:sSub>
                        <m:sSubPr>
                          <m:ctrlPr>
                            <a:rPr lang="cs-CZ" i="1">
                              <a:latin typeface="Cambria Math" panose="02040503050406030204" pitchFamily="18" charset="0"/>
                            </a:rPr>
                          </m:ctrlPr>
                        </m:sSubPr>
                        <m:e>
                          <m:r>
                            <a:rPr lang="en-US" b="0" i="1" smtClean="0">
                              <a:latin typeface="Cambria Math"/>
                            </a:rPr>
                            <m:t>𝑠</m:t>
                          </m:r>
                        </m:e>
                        <m:sub>
                          <m:r>
                            <a:rPr lang="cs-CZ" i="1">
                              <a:latin typeface="Cambria Math"/>
                            </a:rPr>
                            <m:t>𝑥𝑥</m:t>
                          </m:r>
                        </m:sub>
                      </m:sSub>
                      <m:r>
                        <a:rPr lang="en-US" b="0" i="1" smtClean="0">
                          <a:latin typeface="Cambria Math"/>
                        </a:rPr>
                        <m:t>+2</m:t>
                      </m:r>
                      <m:r>
                        <a:rPr lang="en-US" b="0" i="1" smtClean="0">
                          <a:latin typeface="Cambria Math"/>
                          <a:ea typeface="Cambria Math"/>
                        </a:rPr>
                        <m:t>𝜇</m:t>
                      </m:r>
                      <m:f>
                        <m:fPr>
                          <m:ctrlPr>
                            <a:rPr lang="en-US" b="0" i="1" smtClean="0">
                              <a:latin typeface="Cambria Math" panose="02040503050406030204" pitchFamily="18" charset="0"/>
                              <a:ea typeface="Cambria Math"/>
                            </a:rPr>
                          </m:ctrlPr>
                        </m:fPr>
                        <m:num>
                          <m:r>
                            <a:rPr lang="en-US" b="0" i="1" smtClean="0">
                              <a:latin typeface="Cambria Math"/>
                              <a:ea typeface="Cambria Math"/>
                            </a:rPr>
                            <m:t>𝜕</m:t>
                          </m:r>
                          <m:r>
                            <a:rPr lang="en-US" b="0" i="1" smtClean="0">
                              <a:latin typeface="Cambria Math"/>
                              <a:ea typeface="Cambria Math"/>
                            </a:rPr>
                            <m:t>𝑢</m:t>
                          </m:r>
                        </m:num>
                        <m:den>
                          <m:r>
                            <a:rPr lang="en-US" b="0" i="1" smtClean="0">
                              <a:latin typeface="Cambria Math"/>
                              <a:ea typeface="Cambria Math"/>
                            </a:rPr>
                            <m:t>𝜕</m:t>
                          </m:r>
                          <m:r>
                            <a:rPr lang="en-US" b="0" i="1" smtClean="0">
                              <a:latin typeface="Cambria Math"/>
                              <a:ea typeface="Cambria Math"/>
                            </a:rPr>
                            <m:t>𝑥</m:t>
                          </m:r>
                        </m:den>
                      </m:f>
                    </m:oMath>
                  </m:oMathPara>
                </a14:m>
                <a:endParaRPr lang="cs-CZ" dirty="0"/>
              </a:p>
            </p:txBody>
          </p:sp>
        </mc:Choice>
        <mc:Fallback xmlns="">
          <p:sp>
            <p:nvSpPr>
              <p:cNvPr id="3" name="TextovéPole 2"/>
              <p:cNvSpPr txBox="1">
                <a:spLocks noRot="1" noChangeAspect="1" noMove="1" noResize="1" noEditPoints="1" noAdjustHandles="1" noChangeArrowheads="1" noChangeShapeType="1" noTextEdit="1"/>
              </p:cNvSpPr>
              <p:nvPr/>
            </p:nvSpPr>
            <p:spPr>
              <a:xfrm>
                <a:off x="1463983" y="1295851"/>
                <a:ext cx="2021258" cy="619016"/>
              </a:xfrm>
              <a:prstGeom prst="rect">
                <a:avLst/>
              </a:prstGeom>
              <a:blipFill rotWithShape="1">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 name="TextovéPole 12"/>
              <p:cNvSpPr txBox="1"/>
              <p:nvPr/>
            </p:nvSpPr>
            <p:spPr>
              <a:xfrm>
                <a:off x="1369092" y="1914867"/>
                <a:ext cx="3642920" cy="6663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i="1" smtClean="0">
                              <a:latin typeface="Cambria Math"/>
                              <a:ea typeface="Cambria Math"/>
                            </a:rPr>
                            <m:t>𝜏</m:t>
                          </m:r>
                        </m:e>
                        <m:sub>
                          <m:r>
                            <a:rPr lang="en-US" b="0" i="1" smtClean="0">
                              <a:latin typeface="Cambria Math"/>
                            </a:rPr>
                            <m:t>𝑦𝑦</m:t>
                          </m:r>
                        </m:sub>
                      </m:sSub>
                      <m:r>
                        <a:rPr lang="en-US" b="0" i="1" smtClean="0">
                          <a:latin typeface="Cambria Math"/>
                        </a:rPr>
                        <m:t>=</m:t>
                      </m:r>
                      <m:sSub>
                        <m:sSubPr>
                          <m:ctrlPr>
                            <a:rPr lang="cs-CZ" i="1">
                              <a:latin typeface="Cambria Math" panose="02040503050406030204" pitchFamily="18" charset="0"/>
                            </a:rPr>
                          </m:ctrlPr>
                        </m:sSubPr>
                        <m:e>
                          <m:r>
                            <a:rPr lang="en-US" b="0" i="1" smtClean="0">
                              <a:latin typeface="Cambria Math"/>
                            </a:rPr>
                            <m:t>𝑠</m:t>
                          </m:r>
                        </m:e>
                        <m:sub>
                          <m:r>
                            <a:rPr lang="en-US" b="0" i="1" smtClean="0">
                              <a:latin typeface="Cambria Math"/>
                              <a:ea typeface="Cambria Math"/>
                            </a:rPr>
                            <m:t>𝑦𝑦</m:t>
                          </m:r>
                        </m:sub>
                      </m:sSub>
                      <m:r>
                        <a:rPr lang="en-US" b="0" i="1" smtClean="0">
                          <a:latin typeface="Cambria Math"/>
                        </a:rPr>
                        <m:t>+2</m:t>
                      </m:r>
                      <m:r>
                        <a:rPr lang="en-US" b="0" i="1" smtClean="0">
                          <a:latin typeface="Cambria Math"/>
                          <a:ea typeface="Cambria Math"/>
                        </a:rPr>
                        <m:t>𝜇</m:t>
                      </m:r>
                      <m:f>
                        <m:fPr>
                          <m:ctrlPr>
                            <a:rPr lang="en-US" b="0" i="1" smtClean="0">
                              <a:latin typeface="Cambria Math" panose="02040503050406030204" pitchFamily="18" charset="0"/>
                              <a:ea typeface="Cambria Math"/>
                            </a:rPr>
                          </m:ctrlPr>
                        </m:fPr>
                        <m:num>
                          <m:r>
                            <a:rPr lang="en-US" b="0" i="1" smtClean="0">
                              <a:latin typeface="Cambria Math"/>
                              <a:ea typeface="Cambria Math"/>
                            </a:rPr>
                            <m:t>𝜕</m:t>
                          </m:r>
                          <m:r>
                            <a:rPr lang="en-US" b="0" i="1" smtClean="0">
                              <a:latin typeface="Cambria Math"/>
                              <a:ea typeface="Cambria Math"/>
                            </a:rPr>
                            <m:t>𝑣</m:t>
                          </m:r>
                        </m:num>
                        <m:den>
                          <m:r>
                            <a:rPr lang="en-US" b="0" i="1" smtClean="0">
                              <a:latin typeface="Cambria Math"/>
                              <a:ea typeface="Cambria Math"/>
                            </a:rPr>
                            <m:t>𝜕</m:t>
                          </m:r>
                          <m:r>
                            <a:rPr lang="en-US" b="0" i="1" smtClean="0">
                              <a:latin typeface="Cambria Math"/>
                              <a:ea typeface="Cambria Math"/>
                            </a:rPr>
                            <m:t>𝑦</m:t>
                          </m:r>
                        </m:den>
                      </m:f>
                      <m:r>
                        <a:rPr lang="en-US" b="0" i="1" smtClean="0">
                          <a:latin typeface="Cambria Math" panose="02040503050406030204" pitchFamily="18" charset="0"/>
                          <a:ea typeface="Cambria Math"/>
                        </a:rPr>
                        <m:t>=</m:t>
                      </m:r>
                      <m:sSub>
                        <m:sSubPr>
                          <m:ctrlPr>
                            <a:rPr lang="cs-CZ" i="1">
                              <a:latin typeface="Cambria Math" panose="02040503050406030204" pitchFamily="18" charset="0"/>
                            </a:rPr>
                          </m:ctrlPr>
                        </m:sSubPr>
                        <m:e>
                          <m:r>
                            <a:rPr lang="en-US" i="1">
                              <a:latin typeface="Cambria Math"/>
                            </a:rPr>
                            <m:t>𝑠</m:t>
                          </m:r>
                        </m:e>
                        <m:sub>
                          <m:r>
                            <a:rPr lang="en-US" i="1">
                              <a:latin typeface="Cambria Math"/>
                              <a:ea typeface="Cambria Math"/>
                            </a:rPr>
                            <m:t>𝑦𝑦</m:t>
                          </m:r>
                        </m:sub>
                      </m:sSub>
                      <m:r>
                        <a:rPr lang="en-US" b="0" i="1" smtClean="0">
                          <a:latin typeface="Cambria Math" panose="02040503050406030204" pitchFamily="18" charset="0"/>
                          <a:ea typeface="Cambria Math"/>
                        </a:rPr>
                        <m:t>−</m:t>
                      </m:r>
                      <m:r>
                        <a:rPr lang="en-US" i="1">
                          <a:latin typeface="Cambria Math"/>
                        </a:rPr>
                        <m:t>2</m:t>
                      </m:r>
                      <m:r>
                        <a:rPr lang="en-US" i="1">
                          <a:latin typeface="Cambria Math"/>
                          <a:ea typeface="Cambria Math"/>
                        </a:rPr>
                        <m:t>𝜇</m:t>
                      </m:r>
                      <m:f>
                        <m:fPr>
                          <m:ctrlPr>
                            <a:rPr lang="en-US" i="1">
                              <a:latin typeface="Cambria Math" panose="02040503050406030204" pitchFamily="18" charset="0"/>
                              <a:ea typeface="Cambria Math"/>
                            </a:rPr>
                          </m:ctrlPr>
                        </m:fPr>
                        <m:num>
                          <m:r>
                            <a:rPr lang="en-US" i="1">
                              <a:latin typeface="Cambria Math"/>
                              <a:ea typeface="Cambria Math"/>
                            </a:rPr>
                            <m:t>𝜕</m:t>
                          </m:r>
                          <m:r>
                            <a:rPr lang="en-US" b="0" i="1" smtClean="0">
                              <a:latin typeface="Cambria Math" panose="02040503050406030204" pitchFamily="18" charset="0"/>
                              <a:ea typeface="Cambria Math"/>
                            </a:rPr>
                            <m:t>𝑢</m:t>
                          </m:r>
                        </m:num>
                        <m:den>
                          <m:r>
                            <a:rPr lang="en-US" i="1">
                              <a:latin typeface="Cambria Math"/>
                              <a:ea typeface="Cambria Math"/>
                            </a:rPr>
                            <m:t>𝜕</m:t>
                          </m:r>
                          <m:r>
                            <a:rPr lang="en-US" b="0" i="1" smtClean="0">
                              <a:latin typeface="Cambria Math" panose="02040503050406030204" pitchFamily="18" charset="0"/>
                              <a:ea typeface="Cambria Math"/>
                            </a:rPr>
                            <m:t>𝑥</m:t>
                          </m:r>
                        </m:den>
                      </m:f>
                    </m:oMath>
                  </m:oMathPara>
                </a14:m>
                <a:endParaRPr lang="cs-CZ" dirty="0"/>
              </a:p>
            </p:txBody>
          </p:sp>
        </mc:Choice>
        <mc:Fallback xmlns="">
          <p:sp>
            <p:nvSpPr>
              <p:cNvPr id="13" name="TextovéPole 12"/>
              <p:cNvSpPr txBox="1">
                <a:spLocks noRot="1" noChangeAspect="1" noMove="1" noResize="1" noEditPoints="1" noAdjustHandles="1" noChangeArrowheads="1" noChangeShapeType="1" noTextEdit="1"/>
              </p:cNvSpPr>
              <p:nvPr/>
            </p:nvSpPr>
            <p:spPr>
              <a:xfrm>
                <a:off x="1369092" y="1914867"/>
                <a:ext cx="3642920" cy="66633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ovéPole 13"/>
              <p:cNvSpPr txBox="1"/>
              <p:nvPr/>
            </p:nvSpPr>
            <p:spPr>
              <a:xfrm>
                <a:off x="1463982" y="2719513"/>
                <a:ext cx="2597891" cy="6663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i="1" smtClean="0">
                              <a:latin typeface="Cambria Math"/>
                              <a:ea typeface="Cambria Math"/>
                            </a:rPr>
                            <m:t>𝜏</m:t>
                          </m:r>
                        </m:e>
                        <m:sub>
                          <m:r>
                            <a:rPr lang="cs-CZ" b="0" i="1" smtClean="0">
                              <a:latin typeface="Cambria Math"/>
                            </a:rPr>
                            <m:t>𝑥</m:t>
                          </m:r>
                          <m:r>
                            <a:rPr lang="en-US" b="0" i="1" smtClean="0">
                              <a:latin typeface="Cambria Math"/>
                            </a:rPr>
                            <m:t>𝑦</m:t>
                          </m:r>
                        </m:sub>
                      </m:sSub>
                      <m:r>
                        <a:rPr lang="en-US" b="0" i="1" smtClean="0">
                          <a:latin typeface="Cambria Math"/>
                        </a:rPr>
                        <m:t>=</m:t>
                      </m:r>
                      <m:sSub>
                        <m:sSubPr>
                          <m:ctrlPr>
                            <a:rPr lang="cs-CZ" i="1">
                              <a:latin typeface="Cambria Math" panose="02040503050406030204" pitchFamily="18" charset="0"/>
                            </a:rPr>
                          </m:ctrlPr>
                        </m:sSubPr>
                        <m:e>
                          <m:r>
                            <a:rPr lang="en-US" b="0" i="1" smtClean="0">
                              <a:latin typeface="Cambria Math"/>
                            </a:rPr>
                            <m:t>𝑠</m:t>
                          </m:r>
                        </m:e>
                        <m:sub>
                          <m:r>
                            <a:rPr lang="cs-CZ" i="1">
                              <a:latin typeface="Cambria Math"/>
                            </a:rPr>
                            <m:t>𝑥</m:t>
                          </m:r>
                          <m:r>
                            <a:rPr lang="en-US" b="0" i="1" smtClean="0">
                              <a:latin typeface="Cambria Math"/>
                            </a:rPr>
                            <m:t>𝑦</m:t>
                          </m:r>
                        </m:sub>
                      </m:sSub>
                      <m:r>
                        <a:rPr lang="en-US" b="0" i="1" smtClean="0">
                          <a:latin typeface="Cambria Math"/>
                        </a:rPr>
                        <m:t>+</m:t>
                      </m:r>
                      <m:r>
                        <a:rPr lang="en-US" b="0" i="1" smtClean="0">
                          <a:latin typeface="Cambria Math"/>
                          <a:ea typeface="Cambria Math"/>
                        </a:rPr>
                        <m:t>𝜇</m:t>
                      </m:r>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m:t>
                          </m:r>
                          <m:r>
                            <a:rPr lang="en-US" b="0" i="1" smtClean="0">
                              <a:latin typeface="Cambria Math"/>
                              <a:ea typeface="Cambria Math"/>
                            </a:rPr>
                            <m:t>𝑢</m:t>
                          </m:r>
                        </m:num>
                        <m:den>
                          <m:r>
                            <a:rPr lang="en-US" b="0" i="1" smtClean="0">
                              <a:latin typeface="Cambria Math"/>
                              <a:ea typeface="Cambria Math"/>
                            </a:rPr>
                            <m:t>𝜕</m:t>
                          </m:r>
                          <m:r>
                            <a:rPr lang="en-US" b="0" i="1" smtClean="0">
                              <a:latin typeface="Cambria Math"/>
                              <a:ea typeface="Cambria Math"/>
                            </a:rPr>
                            <m:t>𝑦</m:t>
                          </m:r>
                        </m:den>
                      </m:f>
                      <m:r>
                        <a:rPr lang="en-US" b="0" i="1" smtClean="0">
                          <a:latin typeface="Cambria Math"/>
                          <a:ea typeface="Cambria Math"/>
                        </a:rPr>
                        <m:t>+</m:t>
                      </m:r>
                      <m:f>
                        <m:fPr>
                          <m:ctrlPr>
                            <a:rPr lang="en-US" i="1">
                              <a:latin typeface="Cambria Math" panose="02040503050406030204" pitchFamily="18" charset="0"/>
                              <a:ea typeface="Cambria Math"/>
                            </a:rPr>
                          </m:ctrlPr>
                        </m:fPr>
                        <m:num>
                          <m:r>
                            <a:rPr lang="en-US" i="1">
                              <a:latin typeface="Cambria Math"/>
                              <a:ea typeface="Cambria Math"/>
                            </a:rPr>
                            <m:t>𝜕</m:t>
                          </m:r>
                          <m:r>
                            <a:rPr lang="en-US" b="0" i="1" smtClean="0">
                              <a:latin typeface="Cambria Math"/>
                              <a:ea typeface="Cambria Math"/>
                            </a:rPr>
                            <m:t>𝑣</m:t>
                          </m:r>
                        </m:num>
                        <m:den>
                          <m:r>
                            <a:rPr lang="en-US" i="1">
                              <a:latin typeface="Cambria Math"/>
                              <a:ea typeface="Cambria Math"/>
                            </a:rPr>
                            <m:t>𝜕</m:t>
                          </m:r>
                          <m:r>
                            <a:rPr lang="en-US" b="0" i="1" smtClean="0">
                              <a:latin typeface="Cambria Math"/>
                              <a:ea typeface="Cambria Math"/>
                            </a:rPr>
                            <m:t>𝑥</m:t>
                          </m:r>
                        </m:den>
                      </m:f>
                      <m:r>
                        <a:rPr lang="en-US" b="0" i="1" smtClean="0">
                          <a:latin typeface="Cambria Math"/>
                          <a:ea typeface="Cambria Math"/>
                        </a:rPr>
                        <m:t>)</m:t>
                      </m:r>
                    </m:oMath>
                  </m:oMathPara>
                </a14:m>
                <a:endParaRPr lang="cs-CZ" dirty="0"/>
              </a:p>
            </p:txBody>
          </p:sp>
        </mc:Choice>
        <mc:Fallback xmlns="">
          <p:sp>
            <p:nvSpPr>
              <p:cNvPr id="14" name="TextovéPole 13"/>
              <p:cNvSpPr txBox="1">
                <a:spLocks noRot="1" noChangeAspect="1" noMove="1" noResize="1" noEditPoints="1" noAdjustHandles="1" noChangeArrowheads="1" noChangeShapeType="1" noTextEdit="1"/>
              </p:cNvSpPr>
              <p:nvPr/>
            </p:nvSpPr>
            <p:spPr>
              <a:xfrm>
                <a:off x="1463982" y="2719513"/>
                <a:ext cx="2597891" cy="66633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ovéPole 7"/>
              <p:cNvSpPr txBox="1"/>
              <p:nvPr/>
            </p:nvSpPr>
            <p:spPr>
              <a:xfrm>
                <a:off x="1238054" y="5428895"/>
                <a:ext cx="7661149" cy="7203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sym typeface="Symbol" panose="05050102010706020507" pitchFamily="18" charset="2"/>
                        </a:rPr>
                        <m:t></m:t>
                      </m:r>
                      <m:d>
                        <m:dPr>
                          <m:ctrlPr>
                            <a:rPr lang="en-US" b="0" i="1" smtClean="0">
                              <a:latin typeface="Cambria Math" panose="02040503050406030204" pitchFamily="18" charset="0"/>
                              <a:sym typeface="Symbol" panose="05050102010706020507" pitchFamily="18" charset="2"/>
                            </a:rPr>
                          </m:ctrlPr>
                        </m:dPr>
                        <m:e>
                          <m:r>
                            <a:rPr lang="en-US" b="0" i="1" smtClean="0">
                              <a:latin typeface="Cambria Math" panose="02040503050406030204" pitchFamily="18" charset="0"/>
                              <a:sym typeface="Symbol" panose="05050102010706020507" pitchFamily="18" charset="2"/>
                            </a:rPr>
                            <m:t>𝑢</m:t>
                          </m:r>
                          <m:f>
                            <m:fPr>
                              <m:ctrlPr>
                                <a:rPr lang="en-US" b="0" i="1" smtClean="0">
                                  <a:latin typeface="Cambria Math" panose="02040503050406030204" pitchFamily="18" charset="0"/>
                                  <a:sym typeface="Symbol" panose="05050102010706020507" pitchFamily="18" charset="2"/>
                                </a:rPr>
                              </m:ctrlPr>
                            </m:fPr>
                            <m:num>
                              <m:r>
                                <a:rPr lang="en-US" i="1" dirty="0" smtClean="0">
                                  <a:latin typeface="Cambria Math" panose="02040503050406030204" pitchFamily="18" charset="0"/>
                                </a:rPr>
                                <m:t>𝜕</m:t>
                              </m:r>
                              <m:r>
                                <a:rPr lang="en-US" i="1" dirty="0" smtClean="0">
                                  <a:latin typeface="Cambria Math" panose="02040503050406030204" pitchFamily="18" charset="0"/>
                                  <a:sym typeface="Symbol" panose="05050102010706020507" pitchFamily="18" charset="2"/>
                                </a:rPr>
                                <m:t></m:t>
                              </m:r>
                            </m:num>
                            <m:den>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𝑥</m:t>
                              </m:r>
                            </m:den>
                          </m:f>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𝑣</m:t>
                          </m:r>
                          <m:f>
                            <m:fPr>
                              <m:ctrlPr>
                                <a:rPr lang="en-US" b="0" i="1" smtClean="0">
                                  <a:latin typeface="Cambria Math" panose="02040503050406030204" pitchFamily="18" charset="0"/>
                                  <a:sym typeface="Symbol" panose="05050102010706020507" pitchFamily="18" charset="2"/>
                                </a:rPr>
                              </m:ctrlPr>
                            </m:fPr>
                            <m:num>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m:t>
                              </m:r>
                            </m:num>
                            <m:den>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𝑦</m:t>
                              </m:r>
                            </m:den>
                          </m:f>
                        </m:e>
                      </m:d>
                      <m:r>
                        <a:rPr lang="en-US" b="0" i="1" smtClean="0">
                          <a:latin typeface="Cambria Math"/>
                          <a:sym typeface="Symbol" panose="05050102010706020507" pitchFamily="18" charset="2"/>
                        </a:rPr>
                        <m:t>                                   </m:t>
                      </m:r>
                      <m:r>
                        <a:rPr lang="en-US" b="0" i="1" smtClean="0">
                          <a:latin typeface="Cambria Math" panose="02040503050406030204" pitchFamily="18" charset="0"/>
                        </a:rPr>
                        <m:t>=</m:t>
                      </m:r>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i="1" smtClean="0">
                                  <a:latin typeface="Cambria Math" panose="02040503050406030204" pitchFamily="18" charset="0"/>
                                  <a:sym typeface="Symbol" panose="05050102010706020507" pitchFamily="18" charset="2"/>
                                </a:rPr>
                                <m:t></m:t>
                              </m:r>
                            </m:e>
                            <m:sup>
                              <m:r>
                                <a:rPr lang="en-US" i="1" smtClean="0">
                                  <a:latin typeface="Cambria Math" panose="02040503050406030204" pitchFamily="18" charset="0"/>
                                </a:rPr>
                                <m:t>2</m:t>
                              </m:r>
                            </m:sup>
                          </m:sSup>
                        </m:num>
                        <m:den>
                          <m:r>
                            <a:rPr lang="en-US" i="1" smtClean="0">
                              <a:latin typeface="Cambria Math"/>
                            </a:rPr>
                            <m:t>𝜕</m:t>
                          </m:r>
                          <m:r>
                            <a:rPr lang="en-US" b="0" i="1" smtClean="0">
                              <a:latin typeface="Cambria Math" panose="02040503050406030204" pitchFamily="18" charset="0"/>
                            </a:rPr>
                            <m:t>𝑥</m:t>
                          </m:r>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rPr>
                            <m:t>𝑦</m:t>
                          </m:r>
                        </m:den>
                      </m:f>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ea typeface="Cambria Math"/>
                            </a:rPr>
                            <m:t>𝜏</m:t>
                          </m:r>
                        </m:e>
                        <m:sub>
                          <m:r>
                            <a:rPr lang="en-US" i="1">
                              <a:latin typeface="Cambria Math" panose="02040503050406030204" pitchFamily="18" charset="0"/>
                              <a:ea typeface="Cambria Math"/>
                            </a:rPr>
                            <m:t>𝑦</m:t>
                          </m:r>
                          <m:r>
                            <a:rPr lang="en-US" i="1">
                              <a:latin typeface="Cambria Math"/>
                            </a:rPr>
                            <m:t>𝑦</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ea typeface="Cambria Math"/>
                            </a:rPr>
                            <m:t>𝜏</m:t>
                          </m:r>
                        </m:e>
                        <m:sub>
                          <m:r>
                            <a:rPr lang="en-US" b="0" i="1" smtClean="0">
                              <a:latin typeface="Cambria Math" panose="02040503050406030204" pitchFamily="18" charset="0"/>
                              <a:ea typeface="Cambria Math"/>
                            </a:rPr>
                            <m:t>𝑥𝑥</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sym typeface="Symbol" panose="05050102010706020507" pitchFamily="18" charset="2"/>
                                </a:rPr>
                                <m:t></m:t>
                              </m:r>
                            </m:e>
                            <m:sup>
                              <m:r>
                                <a:rPr lang="en-US" b="0" i="1" smtClean="0">
                                  <a:latin typeface="Cambria Math" panose="02040503050406030204" pitchFamily="18" charset="0"/>
                                </a:rPr>
                                <m:t>2</m:t>
                              </m:r>
                            </m:sup>
                          </m:sSup>
                        </m:num>
                        <m:den>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sym typeface="Symbol" panose="05050102010706020507" pitchFamily="18" charset="2"/>
                                </a:rPr>
                                <m:t></m:t>
                              </m:r>
                            </m:e>
                            <m:sup>
                              <m:r>
                                <a:rPr lang="en-US" i="1">
                                  <a:latin typeface="Cambria Math" panose="02040503050406030204" pitchFamily="18" charset="0"/>
                                </a:rPr>
                                <m:t>2</m:t>
                              </m:r>
                            </m:sup>
                          </m:sSup>
                        </m:num>
                        <m:den>
                          <m:r>
                            <a:rPr lang="en-US" i="1">
                              <a:latin typeface="Cambria Math"/>
                            </a:rPr>
                            <m:t>𝜕</m:t>
                          </m:r>
                          <m:sSup>
                            <m:sSupPr>
                              <m:ctrlPr>
                                <a:rPr lang="en-US" i="1">
                                  <a:latin typeface="Cambria Math" panose="02040503050406030204" pitchFamily="18" charset="0"/>
                                </a:rPr>
                              </m:ctrlPr>
                            </m:sSupPr>
                            <m:e>
                              <m:r>
                                <a:rPr lang="en-US" b="0" i="1" smtClean="0">
                                  <a:latin typeface="Cambria Math" panose="02040503050406030204" pitchFamily="18" charset="0"/>
                                </a:rPr>
                                <m:t>𝑦</m:t>
                              </m:r>
                            </m:e>
                            <m:sup>
                              <m:r>
                                <a:rPr lang="en-US" i="1">
                                  <a:latin typeface="Cambria Math" panose="02040503050406030204" pitchFamily="18" charset="0"/>
                                </a:rPr>
                                <m:t>2</m:t>
                              </m:r>
                            </m:sup>
                          </m:sSup>
                        </m:den>
                      </m:f>
                      <m:r>
                        <a:rPr lang="en-US" b="0" i="1" smtClean="0">
                          <a:latin typeface="Cambria Math" panose="02040503050406030204" pitchFamily="18" charset="0"/>
                        </a:rPr>
                        <m:t>)</m:t>
                      </m:r>
                      <m:r>
                        <a:rPr lang="en-US" b="0" i="1" smtClean="0">
                          <a:latin typeface="Cambria Math"/>
                        </a:rPr>
                        <m:t> </m:t>
                      </m:r>
                      <m:sSub>
                        <m:sSubPr>
                          <m:ctrlPr>
                            <a:rPr lang="en-US" i="1">
                              <a:latin typeface="Cambria Math" panose="02040503050406030204" pitchFamily="18" charset="0"/>
                            </a:rPr>
                          </m:ctrlPr>
                        </m:sSubPr>
                        <m:e>
                          <m:r>
                            <a:rPr lang="en-US" i="1">
                              <a:latin typeface="Cambria Math"/>
                              <a:ea typeface="Cambria Math"/>
                            </a:rPr>
                            <m:t>𝜏</m:t>
                          </m:r>
                        </m:e>
                        <m:sub>
                          <m:r>
                            <a:rPr lang="en-US" i="1">
                              <a:latin typeface="Cambria Math"/>
                            </a:rPr>
                            <m:t>𝑥</m:t>
                          </m:r>
                          <m:r>
                            <a:rPr lang="en-US" i="1">
                              <a:latin typeface="Cambria Math" panose="02040503050406030204" pitchFamily="18" charset="0"/>
                            </a:rPr>
                            <m:t>𝑦</m:t>
                          </m:r>
                        </m:sub>
                      </m:sSub>
                    </m:oMath>
                  </m:oMathPara>
                </a14:m>
                <a:endParaRPr lang="en-US"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1238054" y="5428895"/>
                <a:ext cx="7661149" cy="720325"/>
              </a:xfrm>
              <a:prstGeom prst="rect">
                <a:avLst/>
              </a:prstGeom>
              <a:blipFill rotWithShape="1">
                <a:blip r:embed="rId6"/>
                <a:stretch>
                  <a:fillRect/>
                </a:stretch>
              </a:blipFill>
            </p:spPr>
            <p:txBody>
              <a:bodyPr/>
              <a:lstStyle/>
              <a:p>
                <a:r>
                  <a:rPr lang="cs-CZ">
                    <a:noFill/>
                  </a:rPr>
                  <a:t> </a:t>
                </a:r>
              </a:p>
            </p:txBody>
          </p:sp>
        </mc:Fallback>
      </mc:AlternateContent>
      <p:sp>
        <p:nvSpPr>
          <p:cNvPr id="2" name="TextovéPole 1"/>
          <p:cNvSpPr txBox="1"/>
          <p:nvPr/>
        </p:nvSpPr>
        <p:spPr>
          <a:xfrm>
            <a:off x="1162806" y="5084495"/>
            <a:ext cx="2413591" cy="369332"/>
          </a:xfrm>
          <a:prstGeom prst="rect">
            <a:avLst/>
          </a:prstGeom>
          <a:noFill/>
        </p:spPr>
        <p:txBody>
          <a:bodyPr wrap="square" rtlCol="0">
            <a:spAutoFit/>
          </a:bodyPr>
          <a:lstStyle/>
          <a:p>
            <a:r>
              <a:rPr lang="cs-CZ" dirty="0" err="1" smtClean="0"/>
              <a:t>For</a:t>
            </a:r>
            <a:r>
              <a:rPr lang="cs-CZ" dirty="0" smtClean="0"/>
              <a:t> </a:t>
            </a:r>
            <a:r>
              <a:rPr lang="cs-CZ" dirty="0" err="1" smtClean="0"/>
              <a:t>comparison</a:t>
            </a:r>
            <a:endParaRPr lang="cs-CZ" dirty="0"/>
          </a:p>
        </p:txBody>
      </p:sp>
      <p:sp>
        <p:nvSpPr>
          <p:cNvPr id="4" name="Oválný bublinový popisek 3"/>
          <p:cNvSpPr/>
          <p:nvPr/>
        </p:nvSpPr>
        <p:spPr>
          <a:xfrm>
            <a:off x="4278701" y="2562476"/>
            <a:ext cx="4032379" cy="965728"/>
          </a:xfrm>
          <a:prstGeom prst="wedgeEllipseCallout">
            <a:avLst>
              <a:gd name="adj1" fmla="val -48504"/>
              <a:gd name="adj2" fmla="val 13064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It is only an approximation of the corresponding constant viscosity</a:t>
            </a:r>
          </a:p>
        </p:txBody>
      </p:sp>
      <p:sp>
        <p:nvSpPr>
          <p:cNvPr id="5" name="TextovéPole 4"/>
          <p:cNvSpPr txBox="1"/>
          <p:nvPr/>
        </p:nvSpPr>
        <p:spPr>
          <a:xfrm>
            <a:off x="509047" y="3650030"/>
            <a:ext cx="11473043" cy="646331"/>
          </a:xfrm>
          <a:prstGeom prst="rect">
            <a:avLst/>
          </a:prstGeom>
          <a:noFill/>
        </p:spPr>
        <p:txBody>
          <a:bodyPr wrap="square" rtlCol="0">
            <a:spAutoFit/>
          </a:bodyPr>
          <a:lstStyle/>
          <a:p>
            <a:r>
              <a:rPr lang="en-US" dirty="0"/>
              <a:t>Transport equations for vorticity (right side of the resultant elastic strain). From a purely hyperbolic transport equation is zero Re turned out nice for elliptic equations </a:t>
            </a:r>
            <a:r>
              <a:rPr lang="cs-CZ" dirty="0" smtClean="0">
                <a:sym typeface="Symbol" panose="05050102010706020507" pitchFamily="18" charset="2"/>
              </a:rPr>
              <a:t> (LAD - </a:t>
            </a:r>
            <a:r>
              <a:rPr lang="cs-CZ" dirty="0" err="1" smtClean="0">
                <a:sym typeface="Symbol" panose="05050102010706020507" pitchFamily="18" charset="2"/>
              </a:rPr>
              <a:t>LAplacian</a:t>
            </a:r>
            <a:r>
              <a:rPr lang="cs-CZ" dirty="0" smtClean="0">
                <a:sym typeface="Symbol" panose="05050102010706020507" pitchFamily="18" charset="2"/>
              </a:rPr>
              <a:t> </a:t>
            </a:r>
            <a:r>
              <a:rPr lang="cs-CZ" dirty="0" err="1" smtClean="0">
                <a:sym typeface="Symbol" panose="05050102010706020507" pitchFamily="18" charset="2"/>
              </a:rPr>
              <a:t>Driven</a:t>
            </a:r>
            <a:r>
              <a:rPr lang="cs-CZ" dirty="0" smtClean="0">
                <a:sym typeface="Symbol" panose="05050102010706020507" pitchFamily="18" charset="2"/>
              </a:rPr>
              <a:t>)</a:t>
            </a:r>
            <a:endParaRPr lang="en-US" dirty="0"/>
          </a:p>
        </p:txBody>
      </p:sp>
      <p:sp>
        <p:nvSpPr>
          <p:cNvPr id="6" name="Zástupný symbol pro číslo snímku 5"/>
          <p:cNvSpPr>
            <a:spLocks noGrp="1"/>
          </p:cNvSpPr>
          <p:nvPr>
            <p:ph type="sldNum" sz="quarter" idx="12"/>
          </p:nvPr>
        </p:nvSpPr>
        <p:spPr/>
        <p:txBody>
          <a:bodyPr/>
          <a:lstStyle/>
          <a:p>
            <a:pPr>
              <a:defRPr/>
            </a:pPr>
            <a:fld id="{B5B76BE2-068B-4195-97D5-A58FFC9B4249}" type="slidenum">
              <a:rPr lang="en-US" smtClean="0"/>
              <a:pPr>
                <a:defRPr/>
              </a:pPr>
              <a:t>35</a:t>
            </a:fld>
            <a:endParaRPr lang="en-US"/>
          </a:p>
        </p:txBody>
      </p:sp>
      <p:sp>
        <p:nvSpPr>
          <p:cNvPr id="7" name="TextovéPole 6"/>
          <p:cNvSpPr txBox="1"/>
          <p:nvPr/>
        </p:nvSpPr>
        <p:spPr>
          <a:xfrm>
            <a:off x="595223" y="461665"/>
            <a:ext cx="11386867" cy="923330"/>
          </a:xfrm>
          <a:prstGeom prst="rect">
            <a:avLst/>
          </a:prstGeom>
          <a:noFill/>
        </p:spPr>
        <p:txBody>
          <a:bodyPr wrap="square" rtlCol="0">
            <a:spAutoFit/>
          </a:bodyPr>
          <a:lstStyle/>
          <a:p>
            <a:r>
              <a:rPr lang="en-US" dirty="0"/>
              <a:t>Decomposition viscous stress tensor for purely viscous component (described </a:t>
            </a:r>
            <a:r>
              <a:rPr lang="en-US" dirty="0" smtClean="0"/>
              <a:t>by model GNF - </a:t>
            </a:r>
            <a:r>
              <a:rPr lang="en-US" dirty="0" err="1" smtClean="0"/>
              <a:t>Generalised</a:t>
            </a:r>
            <a:r>
              <a:rPr lang="en-US" dirty="0" smtClean="0"/>
              <a:t> Newtonian Fluid) </a:t>
            </a:r>
            <a:r>
              <a:rPr lang="en-US" dirty="0"/>
              <a:t>and the elastic component </a:t>
            </a:r>
            <a:r>
              <a:rPr lang="en-US" dirty="0" err="1"/>
              <a:t>s</a:t>
            </a:r>
            <a:r>
              <a:rPr lang="en-US" baseline="-25000" dirty="0" err="1"/>
              <a:t>ij</a:t>
            </a:r>
            <a:r>
              <a:rPr lang="en-US" dirty="0"/>
              <a:t> is apparently purposeless, but has the advantage that it leads to an equation in which the vorticity </a:t>
            </a:r>
            <a:r>
              <a:rPr lang="en-US" dirty="0" smtClean="0">
                <a:sym typeface="Symbol"/>
              </a:rPr>
              <a:t></a:t>
            </a:r>
            <a:r>
              <a:rPr lang="en-US" dirty="0" smtClean="0"/>
              <a:t> </a:t>
            </a:r>
            <a:r>
              <a:rPr lang="en-US" dirty="0"/>
              <a:t>dominates even at zero Re.</a:t>
            </a:r>
          </a:p>
        </p:txBody>
      </p:sp>
      <p:sp>
        <p:nvSpPr>
          <p:cNvPr id="15" name="TextovéPole 14"/>
          <p:cNvSpPr txBox="1"/>
          <p:nvPr/>
        </p:nvSpPr>
        <p:spPr>
          <a:xfrm>
            <a:off x="10391174" y="52090"/>
            <a:ext cx="1712753" cy="307777"/>
          </a:xfrm>
          <a:prstGeom prst="rect">
            <a:avLst/>
          </a:prstGeom>
          <a:solidFill>
            <a:schemeClr val="bg1"/>
          </a:solidFill>
          <a:ln w="38100">
            <a:solidFill>
              <a:srgbClr val="FF0000"/>
            </a:solidFill>
          </a:ln>
        </p:spPr>
        <p:txBody>
          <a:bodyPr wrap="square" rtlCol="0">
            <a:spAutoFit/>
          </a:bodyPr>
          <a:lstStyle/>
          <a:p>
            <a:r>
              <a:rPr lang="cs-CZ" sz="1400" dirty="0" smtClean="0"/>
              <a:t>Kontroloval: </a:t>
            </a:r>
            <a:r>
              <a:rPr lang="cs-CZ" sz="1400" dirty="0" err="1" smtClean="0"/>
              <a:t>zitny</a:t>
            </a:r>
            <a:endParaRPr lang="cs-CZ" sz="1400" dirty="0"/>
          </a:p>
        </p:txBody>
      </p:sp>
    </p:spTree>
    <p:extLst>
      <p:ext uri="{BB962C8B-B14F-4D97-AF65-F5344CB8AC3E}">
        <p14:creationId xmlns:p14="http://schemas.microsoft.com/office/powerpoint/2010/main" val="1071375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a:t>
            </a:r>
            <a:r>
              <a:rPr lang="en-US" sz="2400" b="1" dirty="0"/>
              <a:t>Decomposition </a:t>
            </a:r>
            <a:r>
              <a:rPr lang="en-US" sz="2400" b="1" dirty="0" smtClean="0"/>
              <a:t>extra</a:t>
            </a:r>
            <a:r>
              <a:rPr lang="cs-CZ" sz="2400" b="1" dirty="0" smtClean="0"/>
              <a:t>stress </a:t>
            </a:r>
            <a:r>
              <a:rPr lang="en-US" sz="2400" b="1" dirty="0" smtClean="0"/>
              <a:t>on </a:t>
            </a:r>
            <a:r>
              <a:rPr lang="en-US" sz="2400" b="1" dirty="0"/>
              <a:t>the elastic and viscous component </a:t>
            </a:r>
            <a:r>
              <a:rPr lang="cs-CZ" sz="2400" dirty="0" smtClean="0"/>
              <a:t>(</a:t>
            </a:r>
            <a:r>
              <a:rPr lang="cs-CZ" sz="2400" dirty="0" err="1" smtClean="0"/>
              <a:t>variable</a:t>
            </a:r>
            <a:r>
              <a:rPr lang="cs-CZ" sz="2400" dirty="0" smtClean="0"/>
              <a:t> µ9</a:t>
            </a:r>
            <a:endParaRPr lang="cs-CZ" sz="2400" b="1" dirty="0">
              <a:sym typeface="Symbol" pitchFamily="18" charset="2"/>
            </a:endParaRPr>
          </a:p>
        </p:txBody>
      </p:sp>
      <p:sp>
        <p:nvSpPr>
          <p:cNvPr id="5" name="TextovéPole 4"/>
          <p:cNvSpPr txBox="1"/>
          <p:nvPr/>
        </p:nvSpPr>
        <p:spPr>
          <a:xfrm>
            <a:off x="425673" y="668795"/>
            <a:ext cx="11297625" cy="646331"/>
          </a:xfrm>
          <a:prstGeom prst="rect">
            <a:avLst/>
          </a:prstGeom>
          <a:noFill/>
        </p:spPr>
        <p:txBody>
          <a:bodyPr wrap="square" rtlCol="0">
            <a:spAutoFit/>
          </a:bodyPr>
          <a:lstStyle/>
          <a:p>
            <a:r>
              <a:rPr lang="en-US" dirty="0"/>
              <a:t>The variable viscosity (non-zero first and second derivatives of viscosity). In addition Laplacian vorticity there appears a number of </a:t>
            </a:r>
            <a:r>
              <a:rPr lang="cs-CZ" dirty="0" err="1" smtClean="0"/>
              <a:t>terms</a:t>
            </a:r>
            <a:r>
              <a:rPr lang="en-US" dirty="0" smtClean="0"/>
              <a:t> (</a:t>
            </a:r>
            <a:r>
              <a:rPr lang="cs-CZ" dirty="0" err="1" smtClean="0"/>
              <a:t>partial</a:t>
            </a:r>
            <a:r>
              <a:rPr lang="cs-CZ" dirty="0" smtClean="0"/>
              <a:t> </a:t>
            </a:r>
            <a:r>
              <a:rPr lang="en-US" dirty="0" err="1" smtClean="0"/>
              <a:t>derivati</a:t>
            </a:r>
            <a:r>
              <a:rPr lang="cs-CZ" dirty="0" smtClean="0"/>
              <a:t>ves</a:t>
            </a:r>
            <a:r>
              <a:rPr lang="en-US" dirty="0" smtClean="0"/>
              <a:t> </a:t>
            </a:r>
            <a:r>
              <a:rPr lang="cs-CZ" dirty="0" err="1" smtClean="0"/>
              <a:t>of</a:t>
            </a:r>
            <a:r>
              <a:rPr lang="cs-CZ" dirty="0" smtClean="0"/>
              <a:t> </a:t>
            </a:r>
            <a:r>
              <a:rPr lang="cs-CZ" dirty="0" err="1" smtClean="0"/>
              <a:t>velocity</a:t>
            </a:r>
            <a:r>
              <a:rPr lang="en-US" dirty="0" smtClean="0"/>
              <a:t>)</a:t>
            </a:r>
            <a:endParaRPr lang="en-US" dirty="0"/>
          </a:p>
        </p:txBody>
      </p:sp>
      <p:sp>
        <p:nvSpPr>
          <p:cNvPr id="6" name="Zástupný symbol pro číslo snímku 5"/>
          <p:cNvSpPr>
            <a:spLocks noGrp="1"/>
          </p:cNvSpPr>
          <p:nvPr>
            <p:ph type="sldNum" sz="quarter" idx="12"/>
          </p:nvPr>
        </p:nvSpPr>
        <p:spPr/>
        <p:txBody>
          <a:bodyPr/>
          <a:lstStyle/>
          <a:p>
            <a:pPr>
              <a:defRPr/>
            </a:pPr>
            <a:fld id="{B5B76BE2-068B-4195-97D5-A58FFC9B4249}" type="slidenum">
              <a:rPr lang="en-US" smtClean="0"/>
              <a:pPr>
                <a:defRPr/>
              </a:pPr>
              <a:t>36</a:t>
            </a:fld>
            <a:endParaRPr lang="en-US"/>
          </a:p>
        </p:txBody>
      </p:sp>
      <mc:AlternateContent xmlns:mc="http://schemas.openxmlformats.org/markup-compatibility/2006" xmlns:a14="http://schemas.microsoft.com/office/drawing/2010/main">
        <mc:Choice Requires="a14">
          <p:sp>
            <p:nvSpPr>
              <p:cNvPr id="7" name="TextovéPole 6"/>
              <p:cNvSpPr txBox="1"/>
              <p:nvPr/>
            </p:nvSpPr>
            <p:spPr>
              <a:xfrm>
                <a:off x="708805" y="1315126"/>
                <a:ext cx="6839309" cy="22533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i="1" smtClean="0">
                                  <a:latin typeface="Cambria Math" panose="02040503050406030204" pitchFamily="18" charset="0"/>
                                  <a:sym typeface="Symbol" panose="05050102010706020507" pitchFamily="18" charset="2"/>
                                </a:rPr>
                                <m:t></m:t>
                              </m:r>
                            </m:e>
                            <m:sup>
                              <m:r>
                                <a:rPr lang="en-US" i="1" smtClean="0">
                                  <a:latin typeface="Cambria Math" panose="02040503050406030204" pitchFamily="18" charset="0"/>
                                </a:rPr>
                                <m:t>2</m:t>
                              </m:r>
                            </m:sup>
                          </m:sSup>
                        </m:num>
                        <m:den>
                          <m:r>
                            <a:rPr lang="en-US" i="1" smtClean="0">
                              <a:latin typeface="Cambria Math"/>
                            </a:rPr>
                            <m:t>𝜕</m:t>
                          </m:r>
                          <m:r>
                            <a:rPr lang="en-US" b="0" i="1" smtClean="0">
                              <a:latin typeface="Cambria Math" panose="02040503050406030204" pitchFamily="18" charset="0"/>
                            </a:rPr>
                            <m:t>𝑥</m:t>
                          </m:r>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rPr>
                            <m:t>𝑦</m:t>
                          </m:r>
                        </m:den>
                      </m:f>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ea typeface="Cambria Math"/>
                                </a:rPr>
                                <m:t>𝜏</m:t>
                              </m:r>
                            </m:e>
                            <m:sub>
                              <m:r>
                                <a:rPr lang="en-US" i="1">
                                  <a:latin typeface="Cambria Math" panose="02040503050406030204" pitchFamily="18" charset="0"/>
                                  <a:ea typeface="Cambria Math"/>
                                </a:rPr>
                                <m:t>𝑦</m:t>
                              </m:r>
                              <m:r>
                                <a:rPr lang="en-US" i="1">
                                  <a:latin typeface="Cambria Math"/>
                                </a:rPr>
                                <m:t>𝑦</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ea typeface="Cambria Math"/>
                                </a:rPr>
                                <m:t>𝜏</m:t>
                              </m:r>
                            </m:e>
                            <m:sub>
                              <m:r>
                                <a:rPr lang="en-US" b="0" i="1" smtClean="0">
                                  <a:latin typeface="Cambria Math" panose="02040503050406030204" pitchFamily="18" charset="0"/>
                                  <a:ea typeface="Cambria Math"/>
                                </a:rPr>
                                <m:t>𝑥𝑥</m:t>
                              </m:r>
                            </m:sub>
                          </m:sSub>
                        </m:e>
                      </m:d>
                      <m:r>
                        <a:rPr lang="en-US" b="0" i="1" smtClean="0">
                          <a:latin typeface="Cambria Math" panose="02040503050406030204" pitchFamily="18" charset="0"/>
                        </a:rPr>
                        <m:t>+</m:t>
                      </m:r>
                      <m:d>
                        <m:dPr>
                          <m:ctrlPr>
                            <a:rPr lang="en-US" b="0" i="1" smtClean="0">
                              <a:latin typeface="Cambria Math" panose="02040503050406030204" pitchFamily="18" charset="0"/>
                              <a:ea typeface="Cambria Math"/>
                            </a:rPr>
                          </m:ctrlPr>
                        </m:dPr>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sym typeface="Symbol" panose="05050102010706020507" pitchFamily="18" charset="2"/>
                                    </a:rPr>
                                    <m:t></m:t>
                                  </m:r>
                                </m:e>
                                <m:sup>
                                  <m:r>
                                    <a:rPr lang="en-US" b="0" i="1" smtClean="0">
                                      <a:latin typeface="Cambria Math" panose="02040503050406030204" pitchFamily="18" charset="0"/>
                                    </a:rPr>
                                    <m:t>2</m:t>
                                  </m:r>
                                </m:sup>
                              </m:sSup>
                            </m:num>
                            <m:den>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sym typeface="Symbol" panose="05050102010706020507" pitchFamily="18" charset="2"/>
                                    </a:rPr>
                                    <m:t></m:t>
                                  </m:r>
                                </m:e>
                                <m:sup>
                                  <m:r>
                                    <a:rPr lang="en-US" i="1">
                                      <a:latin typeface="Cambria Math" panose="02040503050406030204" pitchFamily="18" charset="0"/>
                                    </a:rPr>
                                    <m:t>2</m:t>
                                  </m:r>
                                </m:sup>
                              </m:sSup>
                            </m:num>
                            <m:den>
                              <m:r>
                                <a:rPr lang="en-US" i="1">
                                  <a:latin typeface="Cambria Math"/>
                                </a:rPr>
                                <m:t>𝜕</m:t>
                              </m:r>
                              <m:sSup>
                                <m:sSupPr>
                                  <m:ctrlPr>
                                    <a:rPr lang="en-US" i="1">
                                      <a:latin typeface="Cambria Math" panose="02040503050406030204" pitchFamily="18" charset="0"/>
                                    </a:rPr>
                                  </m:ctrlPr>
                                </m:sSupPr>
                                <m:e>
                                  <m:r>
                                    <a:rPr lang="en-US" b="0" i="1" smtClean="0">
                                      <a:latin typeface="Cambria Math" panose="02040503050406030204" pitchFamily="18" charset="0"/>
                                    </a:rPr>
                                    <m:t>𝑦</m:t>
                                  </m:r>
                                </m:e>
                                <m:sup>
                                  <m:r>
                                    <a:rPr lang="en-US" i="1">
                                      <a:latin typeface="Cambria Math" panose="02040503050406030204" pitchFamily="18" charset="0"/>
                                    </a:rPr>
                                    <m:t>2</m:t>
                                  </m:r>
                                </m:sup>
                              </m:sSup>
                            </m:den>
                          </m:f>
                        </m:e>
                      </m:d>
                      <m:sSub>
                        <m:sSubPr>
                          <m:ctrlPr>
                            <a:rPr lang="en-US" i="1">
                              <a:latin typeface="Cambria Math" panose="02040503050406030204" pitchFamily="18" charset="0"/>
                            </a:rPr>
                          </m:ctrlPr>
                        </m:sSubPr>
                        <m:e>
                          <m:r>
                            <a:rPr lang="en-US" i="1">
                              <a:latin typeface="Cambria Math"/>
                              <a:ea typeface="Cambria Math"/>
                            </a:rPr>
                            <m:t>𝜏</m:t>
                          </m:r>
                        </m:e>
                        <m:sub>
                          <m:r>
                            <a:rPr lang="en-US" i="1">
                              <a:latin typeface="Cambria Math"/>
                            </a:rPr>
                            <m:t>𝑥</m:t>
                          </m:r>
                          <m:r>
                            <a:rPr lang="en-US" i="1">
                              <a:latin typeface="Cambria Math" panose="02040503050406030204" pitchFamily="18" charset="0"/>
                            </a:rPr>
                            <m:t>𝑦</m:t>
                          </m:r>
                        </m:sub>
                      </m:sSub>
                      <m:r>
                        <a:rPr lang="en-US" b="0" i="1" smtClean="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sym typeface="Symbol" panose="05050102010706020507" pitchFamily="18" charset="2"/>
                                </a:rPr>
                                <m:t></m:t>
                              </m:r>
                            </m:e>
                            <m:sup>
                              <m:r>
                                <a:rPr lang="en-US" i="1">
                                  <a:latin typeface="Cambria Math" panose="02040503050406030204" pitchFamily="18" charset="0"/>
                                </a:rPr>
                                <m:t>2</m:t>
                              </m:r>
                            </m:sup>
                          </m:sSup>
                        </m:num>
                        <m:den>
                          <m:r>
                            <a:rPr lang="en-US" i="1">
                              <a:latin typeface="Cambria Math"/>
                            </a:rPr>
                            <m:t>𝜕</m:t>
                          </m:r>
                          <m:r>
                            <a:rPr lang="en-US" i="1">
                              <a:latin typeface="Cambria Math" panose="02040503050406030204" pitchFamily="18" charset="0"/>
                            </a:rPr>
                            <m:t>𝑥</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𝑦</m:t>
                          </m:r>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𝑠</m:t>
                              </m:r>
                            </m:e>
                            <m:sub>
                              <m:r>
                                <a:rPr lang="en-US" i="1">
                                  <a:latin typeface="Cambria Math" panose="02040503050406030204" pitchFamily="18" charset="0"/>
                                  <a:ea typeface="Cambria Math"/>
                                </a:rPr>
                                <m:t>𝑦</m:t>
                              </m:r>
                              <m:r>
                                <a:rPr lang="en-US" i="1">
                                  <a:latin typeface="Cambria Math"/>
                                </a:rPr>
                                <m:t>𝑦</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𝑠</m:t>
                              </m:r>
                            </m:e>
                            <m:sub>
                              <m:r>
                                <a:rPr lang="en-US" i="1">
                                  <a:latin typeface="Cambria Math" panose="02040503050406030204" pitchFamily="18" charset="0"/>
                                  <a:ea typeface="Cambria Math"/>
                                </a:rPr>
                                <m:t>𝑥𝑥</m:t>
                              </m:r>
                            </m:sub>
                          </m:sSub>
                        </m:e>
                      </m:d>
                      <m:r>
                        <a:rPr lang="en-US" i="1">
                          <a:latin typeface="Cambria Math" panose="02040503050406030204" pitchFamily="18" charset="0"/>
                        </a:rPr>
                        <m:t>+</m:t>
                      </m:r>
                      <m:d>
                        <m:dPr>
                          <m:ctrlPr>
                            <a:rPr lang="en-US" i="1">
                              <a:latin typeface="Cambria Math" panose="02040503050406030204" pitchFamily="18" charset="0"/>
                              <a:ea typeface="Cambria Math"/>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sym typeface="Symbol" panose="05050102010706020507" pitchFamily="18" charset="2"/>
                                    </a:rPr>
                                    <m:t></m:t>
                                  </m:r>
                                </m:e>
                                <m:sup>
                                  <m:r>
                                    <a:rPr lang="en-US" i="1">
                                      <a:latin typeface="Cambria Math" panose="02040503050406030204" pitchFamily="18" charset="0"/>
                                    </a:rPr>
                                    <m:t>2</m:t>
                                  </m:r>
                                </m:sup>
                              </m:sSup>
                            </m:num>
                            <m:den>
                              <m:r>
                                <a:rPr lang="en-US" i="1">
                                  <a:latin typeface="Cambria Math"/>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den>
                          </m:f>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sym typeface="Symbol" panose="05050102010706020507" pitchFamily="18" charset="2"/>
                                    </a:rPr>
                                    <m:t></m:t>
                                  </m:r>
                                </m:e>
                                <m:sup>
                                  <m:r>
                                    <a:rPr lang="en-US" i="1">
                                      <a:latin typeface="Cambria Math" panose="02040503050406030204" pitchFamily="18" charset="0"/>
                                    </a:rPr>
                                    <m:t>2</m:t>
                                  </m:r>
                                </m:sup>
                              </m:sSup>
                            </m:num>
                            <m:den>
                              <m:r>
                                <a:rPr lang="en-US" i="1">
                                  <a:latin typeface="Cambria Math"/>
                                </a:rPr>
                                <m:t>𝜕</m:t>
                              </m:r>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2</m:t>
                                  </m:r>
                                </m:sup>
                              </m:sSup>
                            </m:den>
                          </m:f>
                        </m:e>
                      </m:d>
                      <m:sSub>
                        <m:sSubPr>
                          <m:ctrlPr>
                            <a:rPr lang="en-US" i="1">
                              <a:latin typeface="Cambria Math" panose="02040503050406030204" pitchFamily="18" charset="0"/>
                            </a:rPr>
                          </m:ctrlPr>
                        </m:sSubPr>
                        <m:e>
                          <m:r>
                            <a:rPr lang="cs-CZ" i="1">
                              <a:latin typeface="Cambria Math"/>
                            </a:rPr>
                            <m:t>𝑠</m:t>
                          </m:r>
                        </m:e>
                        <m:sub>
                          <m:r>
                            <a:rPr lang="en-US" i="1">
                              <a:latin typeface="Cambria Math"/>
                            </a:rPr>
                            <m:t>𝑥</m:t>
                          </m:r>
                          <m:r>
                            <a:rPr lang="en-US" i="1">
                              <a:latin typeface="Cambria Math" panose="02040503050406030204" pitchFamily="18" charset="0"/>
                            </a:rPr>
                            <m:t>𝑦</m:t>
                          </m:r>
                        </m:sub>
                      </m:sSub>
                      <m:r>
                        <a:rPr lang="en-US" b="0" i="1" smtClean="0">
                          <a:latin typeface="Cambria Math" panose="02040503050406030204" pitchFamily="18" charset="0"/>
                        </a:rPr>
                        <m:t>+</m:t>
                      </m:r>
                      <m:r>
                        <a:rPr lang="en-US" b="0" i="1" smtClean="0">
                          <a:latin typeface="Cambria Math" panose="02040503050406030204" pitchFamily="18" charset="0"/>
                          <a:sym typeface="Symbol" panose="05050102010706020507" pitchFamily="18" charset="2"/>
                        </a:rPr>
                        <m:t></m:t>
                      </m:r>
                      <m:d>
                        <m:dPr>
                          <m:ctrlPr>
                            <a:rPr lang="en-US" b="0" i="1" smtClean="0">
                              <a:latin typeface="Cambria Math" panose="02040503050406030204" pitchFamily="18" charset="0"/>
                              <a:sym typeface="Symbol" panose="05050102010706020507" pitchFamily="18" charset="2"/>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sym typeface="Symbol" panose="05050102010706020507" pitchFamily="18" charset="2"/>
                                    </a:rPr>
                                    <m:t></m:t>
                                  </m:r>
                                </m:e>
                                <m:sup>
                                  <m:r>
                                    <a:rPr lang="en-US" i="1">
                                      <a:latin typeface="Cambria Math" panose="02040503050406030204" pitchFamily="18" charset="0"/>
                                    </a:rPr>
                                    <m:t>2</m:t>
                                  </m:r>
                                </m:sup>
                              </m:sSup>
                              <m:r>
                                <a:rPr lang="en-US" i="1" smtClean="0">
                                  <a:latin typeface="Cambria Math" panose="02040503050406030204" pitchFamily="18" charset="0"/>
                                  <a:sym typeface="Symbol" panose="05050102010706020507" pitchFamily="18" charset="2"/>
                                </a:rPr>
                                <m:t></m:t>
                              </m:r>
                            </m:num>
                            <m:den>
                              <m:r>
                                <a:rPr lang="en-US" i="1">
                                  <a:latin typeface="Cambria Math"/>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den>
                          </m:f>
                          <m:r>
                            <a:rPr lang="cs-CZ" b="0" i="1" smtClean="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sym typeface="Symbol" panose="05050102010706020507" pitchFamily="18" charset="2"/>
                                    </a:rPr>
                                    <m:t></m:t>
                                  </m:r>
                                </m:e>
                                <m:sup>
                                  <m:r>
                                    <a:rPr lang="en-US" i="1">
                                      <a:latin typeface="Cambria Math" panose="02040503050406030204" pitchFamily="18" charset="0"/>
                                    </a:rPr>
                                    <m:t>2</m:t>
                                  </m:r>
                                </m:sup>
                              </m:sSup>
                              <m:r>
                                <a:rPr lang="en-US" i="1" smtClean="0">
                                  <a:latin typeface="Cambria Math" panose="02040503050406030204" pitchFamily="18" charset="0"/>
                                  <a:sym typeface="Symbol" panose="05050102010706020507" pitchFamily="18" charset="2"/>
                                </a:rPr>
                                <m:t></m:t>
                              </m:r>
                            </m:num>
                            <m:den>
                              <m:r>
                                <a:rPr lang="en-US" i="1">
                                  <a:latin typeface="Cambria Math"/>
                                </a:rPr>
                                <m:t>𝜕</m:t>
                              </m:r>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2</m:t>
                                  </m:r>
                                </m:sup>
                              </m:sSup>
                            </m:den>
                          </m:f>
                        </m:e>
                      </m:d>
                    </m:oMath>
                  </m:oMathPara>
                </a14:m>
                <a:endParaRPr lang="en-US" i="1" dirty="0" smtClean="0">
                  <a:latin typeface="Cambria Math" panose="02040503050406030204" pitchFamily="18" charset="0"/>
                </a:endParaRPr>
              </a:p>
              <a:p>
                <a:endParaRPr lang="en-US"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solidFill>
                            <a:srgbClr val="FF0000"/>
                          </a:solidFill>
                          <a:latin typeface="Cambria Math" panose="02040503050406030204" pitchFamily="18" charset="0"/>
                        </a:rPr>
                        <m:t>2</m:t>
                      </m:r>
                      <m:f>
                        <m:fPr>
                          <m:ctrlPr>
                            <a:rPr lang="en-US" i="1">
                              <a:solidFill>
                                <a:srgbClr val="FF0000"/>
                              </a:solidFill>
                              <a:latin typeface="Cambria Math" panose="02040503050406030204" pitchFamily="18" charset="0"/>
                              <a:sym typeface="Symbol" panose="05050102010706020507" pitchFamily="18" charset="2"/>
                            </a:rPr>
                          </m:ctrlPr>
                        </m:fPr>
                        <m:num>
                          <m:r>
                            <a:rPr lang="en-US" i="1">
                              <a:solidFill>
                                <a:srgbClr val="FF0000"/>
                              </a:solidFill>
                              <a:latin typeface="Cambria Math" panose="02040503050406030204" pitchFamily="18" charset="0"/>
                              <a:sym typeface="Symbol" panose="05050102010706020507" pitchFamily="18" charset="2"/>
                            </a:rPr>
                            <m:t>𝜕</m:t>
                          </m:r>
                          <m:r>
                            <a:rPr lang="en-US" i="1">
                              <a:solidFill>
                                <a:srgbClr val="FF0000"/>
                              </a:solidFill>
                              <a:latin typeface="Cambria Math" panose="02040503050406030204" pitchFamily="18" charset="0"/>
                              <a:sym typeface="Symbol" panose="05050102010706020507" pitchFamily="18" charset="2"/>
                            </a:rPr>
                            <m:t></m:t>
                          </m:r>
                        </m:num>
                        <m:den>
                          <m:r>
                            <a:rPr lang="en-US" i="1">
                              <a:solidFill>
                                <a:srgbClr val="FF0000"/>
                              </a:solidFill>
                              <a:latin typeface="Cambria Math" panose="02040503050406030204" pitchFamily="18" charset="0"/>
                              <a:sym typeface="Symbol" panose="05050102010706020507" pitchFamily="18" charset="2"/>
                            </a:rPr>
                            <m:t>𝜕</m:t>
                          </m:r>
                          <m:r>
                            <a:rPr lang="en-US" i="1">
                              <a:solidFill>
                                <a:srgbClr val="FF0000"/>
                              </a:solidFill>
                              <a:latin typeface="Cambria Math" panose="02040503050406030204" pitchFamily="18" charset="0"/>
                              <a:sym typeface="Symbol" panose="05050102010706020507" pitchFamily="18" charset="2"/>
                            </a:rPr>
                            <m:t>𝑥</m:t>
                          </m:r>
                        </m:den>
                      </m:f>
                      <m:f>
                        <m:fPr>
                          <m:ctrlPr>
                            <a:rPr lang="en-US" i="1">
                              <a:solidFill>
                                <a:srgbClr val="FF0000"/>
                              </a:solidFill>
                              <a:latin typeface="Cambria Math" panose="02040503050406030204" pitchFamily="18" charset="0"/>
                              <a:sym typeface="Symbol" panose="05050102010706020507" pitchFamily="18" charset="2"/>
                            </a:rPr>
                          </m:ctrlPr>
                        </m:fPr>
                        <m:num>
                          <m:r>
                            <a:rPr lang="en-US" i="1">
                              <a:solidFill>
                                <a:srgbClr val="FF0000"/>
                              </a:solidFill>
                              <a:latin typeface="Cambria Math" panose="02040503050406030204" pitchFamily="18" charset="0"/>
                              <a:sym typeface="Symbol" panose="05050102010706020507" pitchFamily="18" charset="2"/>
                            </a:rPr>
                            <m:t>𝜕</m:t>
                          </m:r>
                          <m:r>
                            <a:rPr lang="en-US" i="1" smtClean="0">
                              <a:solidFill>
                                <a:srgbClr val="FF0000"/>
                              </a:solidFill>
                              <a:latin typeface="Cambria Math" panose="02040503050406030204" pitchFamily="18" charset="0"/>
                              <a:sym typeface="Symbol" panose="05050102010706020507" pitchFamily="18" charset="2"/>
                            </a:rPr>
                            <m:t></m:t>
                          </m:r>
                        </m:num>
                        <m:den>
                          <m:r>
                            <a:rPr lang="en-US" i="1">
                              <a:solidFill>
                                <a:srgbClr val="FF0000"/>
                              </a:solidFill>
                              <a:latin typeface="Cambria Math" panose="02040503050406030204" pitchFamily="18" charset="0"/>
                              <a:sym typeface="Symbol" panose="05050102010706020507" pitchFamily="18" charset="2"/>
                            </a:rPr>
                            <m:t>𝜕</m:t>
                          </m:r>
                          <m:r>
                            <a:rPr lang="en-US" i="1">
                              <a:solidFill>
                                <a:srgbClr val="FF0000"/>
                              </a:solidFill>
                              <a:latin typeface="Cambria Math" panose="02040503050406030204" pitchFamily="18" charset="0"/>
                              <a:sym typeface="Symbol" panose="05050102010706020507" pitchFamily="18" charset="2"/>
                            </a:rPr>
                            <m:t>𝑥</m:t>
                          </m:r>
                        </m:den>
                      </m:f>
                      <m:r>
                        <a:rPr lang="en-US" b="0" i="1" smtClean="0">
                          <a:solidFill>
                            <a:srgbClr val="FF0000"/>
                          </a:solidFill>
                          <a:latin typeface="Cambria Math" panose="02040503050406030204" pitchFamily="18" charset="0"/>
                          <a:sym typeface="Symbol" panose="05050102010706020507" pitchFamily="18" charset="2"/>
                        </a:rPr>
                        <m:t>+</m:t>
                      </m:r>
                      <m:r>
                        <a:rPr lang="en-US" i="1">
                          <a:solidFill>
                            <a:srgbClr val="FF0000"/>
                          </a:solidFill>
                          <a:latin typeface="Cambria Math" panose="02040503050406030204" pitchFamily="18" charset="0"/>
                        </a:rPr>
                        <m:t>2</m:t>
                      </m:r>
                      <m:f>
                        <m:fPr>
                          <m:ctrlPr>
                            <a:rPr lang="en-US" i="1">
                              <a:solidFill>
                                <a:srgbClr val="FF0000"/>
                              </a:solidFill>
                              <a:latin typeface="Cambria Math" panose="02040503050406030204" pitchFamily="18" charset="0"/>
                              <a:sym typeface="Symbol" panose="05050102010706020507" pitchFamily="18" charset="2"/>
                            </a:rPr>
                          </m:ctrlPr>
                        </m:fPr>
                        <m:num>
                          <m:r>
                            <a:rPr lang="en-US" i="1">
                              <a:solidFill>
                                <a:srgbClr val="FF0000"/>
                              </a:solidFill>
                              <a:latin typeface="Cambria Math" panose="02040503050406030204" pitchFamily="18" charset="0"/>
                              <a:sym typeface="Symbol" panose="05050102010706020507" pitchFamily="18" charset="2"/>
                            </a:rPr>
                            <m:t>𝜕</m:t>
                          </m:r>
                          <m:r>
                            <a:rPr lang="en-US" i="1">
                              <a:solidFill>
                                <a:srgbClr val="FF0000"/>
                              </a:solidFill>
                              <a:latin typeface="Cambria Math" panose="02040503050406030204" pitchFamily="18" charset="0"/>
                              <a:sym typeface="Symbol" panose="05050102010706020507" pitchFamily="18" charset="2"/>
                            </a:rPr>
                            <m:t></m:t>
                          </m:r>
                        </m:num>
                        <m:den>
                          <m:r>
                            <a:rPr lang="en-US" i="1">
                              <a:solidFill>
                                <a:srgbClr val="FF0000"/>
                              </a:solidFill>
                              <a:latin typeface="Cambria Math" panose="02040503050406030204" pitchFamily="18" charset="0"/>
                              <a:sym typeface="Symbol" panose="05050102010706020507" pitchFamily="18" charset="2"/>
                            </a:rPr>
                            <m:t>𝜕</m:t>
                          </m:r>
                          <m:r>
                            <a:rPr lang="en-US" b="0" i="1" smtClean="0">
                              <a:solidFill>
                                <a:srgbClr val="FF0000"/>
                              </a:solidFill>
                              <a:latin typeface="Cambria Math" panose="02040503050406030204" pitchFamily="18" charset="0"/>
                              <a:sym typeface="Symbol" panose="05050102010706020507" pitchFamily="18" charset="2"/>
                            </a:rPr>
                            <m:t>𝑦</m:t>
                          </m:r>
                        </m:den>
                      </m:f>
                      <m:f>
                        <m:fPr>
                          <m:ctrlPr>
                            <a:rPr lang="en-US" i="1">
                              <a:solidFill>
                                <a:srgbClr val="FF0000"/>
                              </a:solidFill>
                              <a:latin typeface="Cambria Math" panose="02040503050406030204" pitchFamily="18" charset="0"/>
                              <a:sym typeface="Symbol" panose="05050102010706020507" pitchFamily="18" charset="2"/>
                            </a:rPr>
                          </m:ctrlPr>
                        </m:fPr>
                        <m:num>
                          <m:r>
                            <a:rPr lang="en-US" i="1">
                              <a:solidFill>
                                <a:srgbClr val="FF0000"/>
                              </a:solidFill>
                              <a:latin typeface="Cambria Math" panose="02040503050406030204" pitchFamily="18" charset="0"/>
                              <a:sym typeface="Symbol" panose="05050102010706020507" pitchFamily="18" charset="2"/>
                            </a:rPr>
                            <m:t>𝜕</m:t>
                          </m:r>
                          <m:r>
                            <a:rPr lang="en-US" i="1">
                              <a:solidFill>
                                <a:srgbClr val="FF0000"/>
                              </a:solidFill>
                              <a:latin typeface="Cambria Math" panose="02040503050406030204" pitchFamily="18" charset="0"/>
                              <a:sym typeface="Symbol" panose="05050102010706020507" pitchFamily="18" charset="2"/>
                            </a:rPr>
                            <m:t></m:t>
                          </m:r>
                        </m:num>
                        <m:den>
                          <m:r>
                            <a:rPr lang="en-US" i="1">
                              <a:solidFill>
                                <a:srgbClr val="FF0000"/>
                              </a:solidFill>
                              <a:latin typeface="Cambria Math" panose="02040503050406030204" pitchFamily="18" charset="0"/>
                              <a:sym typeface="Symbol" panose="05050102010706020507" pitchFamily="18" charset="2"/>
                            </a:rPr>
                            <m:t>𝜕</m:t>
                          </m:r>
                          <m:r>
                            <a:rPr lang="en-US" b="0" i="1" smtClean="0">
                              <a:solidFill>
                                <a:srgbClr val="FF0000"/>
                              </a:solidFill>
                              <a:latin typeface="Cambria Math" panose="02040503050406030204" pitchFamily="18" charset="0"/>
                              <a:sym typeface="Symbol" panose="05050102010706020507" pitchFamily="18" charset="2"/>
                            </a:rPr>
                            <m:t>𝑦</m:t>
                          </m:r>
                        </m:den>
                      </m:f>
                      <m:r>
                        <a:rPr lang="en-US" b="0" i="1" smtClean="0">
                          <a:solidFill>
                            <a:srgbClr val="FF0000"/>
                          </a:solidFill>
                          <a:latin typeface="Cambria Math" panose="02040503050406030204" pitchFamily="18" charset="0"/>
                          <a:sym typeface="Symbol" panose="05050102010706020507" pitchFamily="18" charset="2"/>
                        </a:rPr>
                        <m:t>+</m:t>
                      </m:r>
                      <m:r>
                        <a:rPr lang="en-US" i="1">
                          <a:solidFill>
                            <a:srgbClr val="FF0000"/>
                          </a:solidFill>
                          <a:latin typeface="Cambria Math" panose="02040503050406030204" pitchFamily="18" charset="0"/>
                        </a:rPr>
                        <m:t>4</m:t>
                      </m:r>
                      <m:f>
                        <m:fPr>
                          <m:ctrlPr>
                            <a:rPr lang="en-US" i="1">
                              <a:solidFill>
                                <a:srgbClr val="FF0000"/>
                              </a:solidFill>
                              <a:latin typeface="Cambria Math" panose="02040503050406030204" pitchFamily="18" charset="0"/>
                            </a:rPr>
                          </m:ctrlPr>
                        </m:fPr>
                        <m:num>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sym typeface="Symbol" panose="05050102010706020507" pitchFamily="18" charset="2"/>
                                </a:rPr>
                                <m:t></m:t>
                              </m:r>
                            </m:e>
                            <m:sup>
                              <m:r>
                                <a:rPr lang="en-US" i="1">
                                  <a:solidFill>
                                    <a:srgbClr val="FF0000"/>
                                  </a:solidFill>
                                  <a:latin typeface="Cambria Math" panose="02040503050406030204" pitchFamily="18" charset="0"/>
                                </a:rPr>
                                <m:t>2</m:t>
                              </m:r>
                            </m:sup>
                          </m:sSup>
                          <m:r>
                            <a:rPr lang="en-US" i="1" smtClean="0">
                              <a:solidFill>
                                <a:srgbClr val="FF0000"/>
                              </a:solidFill>
                              <a:latin typeface="Cambria Math" panose="02040503050406030204" pitchFamily="18" charset="0"/>
                              <a:sym typeface="Symbol" panose="05050102010706020507" pitchFamily="18" charset="2"/>
                            </a:rPr>
                            <m:t></m:t>
                          </m:r>
                        </m:num>
                        <m:den>
                          <m:r>
                            <a:rPr lang="en-US" i="1">
                              <a:solidFill>
                                <a:srgbClr val="FF0000"/>
                              </a:solidFill>
                              <a:latin typeface="Cambria Math"/>
                            </a:rPr>
                            <m:t>𝜕</m:t>
                          </m:r>
                          <m:r>
                            <a:rPr lang="en-US" i="1">
                              <a:solidFill>
                                <a:srgbClr val="FF0000"/>
                              </a:solidFill>
                              <a:latin typeface="Cambria Math" panose="02040503050406030204" pitchFamily="18" charset="0"/>
                            </a:rPr>
                            <m:t>𝑥</m:t>
                          </m:r>
                          <m:r>
                            <a:rPr lang="en-US" i="1">
                              <a:solidFill>
                                <a:srgbClr val="FF0000"/>
                              </a:solidFill>
                              <a:latin typeface="Cambria Math" panose="02040503050406030204" pitchFamily="18" charset="0"/>
                              <a:sym typeface="Symbol" panose="05050102010706020507" pitchFamily="18" charset="2"/>
                            </a:rPr>
                            <m:t></m:t>
                          </m:r>
                          <m:r>
                            <a:rPr lang="en-US" i="1">
                              <a:solidFill>
                                <a:srgbClr val="FF0000"/>
                              </a:solidFill>
                              <a:latin typeface="Cambria Math" panose="02040503050406030204" pitchFamily="18" charset="0"/>
                            </a:rPr>
                            <m:t>𝑦</m:t>
                          </m:r>
                        </m:den>
                      </m:f>
                      <m:f>
                        <m:fPr>
                          <m:ctrlPr>
                            <a:rPr lang="en-US" i="1">
                              <a:solidFill>
                                <a:srgbClr val="FF0000"/>
                              </a:solidFill>
                              <a:latin typeface="Cambria Math" panose="02040503050406030204" pitchFamily="18" charset="0"/>
                              <a:sym typeface="Symbol" panose="05050102010706020507" pitchFamily="18" charset="2"/>
                            </a:rPr>
                          </m:ctrlPr>
                        </m:fPr>
                        <m:num>
                          <m:r>
                            <a:rPr lang="en-US" i="1">
                              <a:solidFill>
                                <a:srgbClr val="FF0000"/>
                              </a:solidFill>
                              <a:latin typeface="Cambria Math" panose="02040503050406030204" pitchFamily="18" charset="0"/>
                              <a:sym typeface="Symbol" panose="05050102010706020507" pitchFamily="18" charset="2"/>
                            </a:rPr>
                            <m:t>𝜕</m:t>
                          </m:r>
                          <m:r>
                            <a:rPr lang="en-US" b="0" i="1" smtClean="0">
                              <a:solidFill>
                                <a:srgbClr val="FF0000"/>
                              </a:solidFill>
                              <a:latin typeface="Cambria Math" panose="02040503050406030204" pitchFamily="18" charset="0"/>
                              <a:sym typeface="Symbol" panose="05050102010706020507" pitchFamily="18" charset="2"/>
                            </a:rPr>
                            <m:t>𝑣</m:t>
                          </m:r>
                        </m:num>
                        <m:den>
                          <m:r>
                            <a:rPr lang="en-US" i="1">
                              <a:solidFill>
                                <a:srgbClr val="FF0000"/>
                              </a:solidFill>
                              <a:latin typeface="Cambria Math" panose="02040503050406030204" pitchFamily="18" charset="0"/>
                              <a:sym typeface="Symbol" panose="05050102010706020507" pitchFamily="18" charset="2"/>
                            </a:rPr>
                            <m:t>𝜕</m:t>
                          </m:r>
                          <m:r>
                            <a:rPr lang="en-US" i="1">
                              <a:solidFill>
                                <a:srgbClr val="FF0000"/>
                              </a:solidFill>
                              <a:latin typeface="Cambria Math" panose="02040503050406030204" pitchFamily="18" charset="0"/>
                              <a:sym typeface="Symbol" panose="05050102010706020507" pitchFamily="18" charset="2"/>
                            </a:rPr>
                            <m:t>𝑦</m:t>
                          </m:r>
                        </m:den>
                      </m:f>
                      <m:r>
                        <a:rPr lang="en-US" b="0" i="1" smtClean="0">
                          <a:solidFill>
                            <a:srgbClr val="FF0000"/>
                          </a:solidFill>
                          <a:latin typeface="Cambria Math" panose="02040503050406030204" pitchFamily="18" charset="0"/>
                          <a:sym typeface="Symbol" panose="05050102010706020507" pitchFamily="18" charset="2"/>
                        </a:rPr>
                        <m:t>+</m:t>
                      </m:r>
                      <m:d>
                        <m:dPr>
                          <m:ctrlPr>
                            <a:rPr lang="en-US" i="1">
                              <a:solidFill>
                                <a:srgbClr val="FF0000"/>
                              </a:solidFill>
                              <a:latin typeface="Cambria Math" panose="02040503050406030204" pitchFamily="18" charset="0"/>
                              <a:sym typeface="Symbol" panose="05050102010706020507" pitchFamily="18" charset="2"/>
                            </a:rPr>
                          </m:ctrlPr>
                        </m:dPr>
                        <m:e>
                          <m:f>
                            <m:fPr>
                              <m:ctrlPr>
                                <a:rPr lang="en-US" i="1">
                                  <a:solidFill>
                                    <a:srgbClr val="FF0000"/>
                                  </a:solidFill>
                                  <a:latin typeface="Cambria Math" panose="02040503050406030204" pitchFamily="18" charset="0"/>
                                </a:rPr>
                              </m:ctrlPr>
                            </m:fPr>
                            <m:num>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sym typeface="Symbol" panose="05050102010706020507" pitchFamily="18" charset="2"/>
                                    </a:rPr>
                                    <m:t></m:t>
                                  </m:r>
                                </m:e>
                                <m:sup>
                                  <m:r>
                                    <a:rPr lang="en-US" i="1">
                                      <a:solidFill>
                                        <a:srgbClr val="FF0000"/>
                                      </a:solidFill>
                                      <a:latin typeface="Cambria Math" panose="02040503050406030204" pitchFamily="18" charset="0"/>
                                    </a:rPr>
                                    <m:t>2</m:t>
                                  </m:r>
                                </m:sup>
                              </m:sSup>
                              <m:r>
                                <a:rPr lang="en-US" i="1" smtClean="0">
                                  <a:solidFill>
                                    <a:srgbClr val="FF0000"/>
                                  </a:solidFill>
                                  <a:latin typeface="Cambria Math" panose="02040503050406030204" pitchFamily="18" charset="0"/>
                                  <a:sym typeface="Symbol" panose="05050102010706020507" pitchFamily="18" charset="2"/>
                                </a:rPr>
                                <m:t></m:t>
                              </m:r>
                            </m:num>
                            <m:den>
                              <m:r>
                                <a:rPr lang="en-US" i="1">
                                  <a:solidFill>
                                    <a:srgbClr val="FF0000"/>
                                  </a:solidFill>
                                  <a:latin typeface="Cambria Math"/>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𝑥</m:t>
                                  </m:r>
                                </m:e>
                                <m:sup>
                                  <m:r>
                                    <a:rPr lang="en-US" i="1">
                                      <a:solidFill>
                                        <a:srgbClr val="FF0000"/>
                                      </a:solidFill>
                                      <a:latin typeface="Cambria Math" panose="02040503050406030204" pitchFamily="18" charset="0"/>
                                    </a:rPr>
                                    <m:t>2</m:t>
                                  </m:r>
                                </m:sup>
                              </m:sSup>
                            </m:den>
                          </m:f>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sym typeface="Symbol" panose="05050102010706020507" pitchFamily="18" charset="2"/>
                                    </a:rPr>
                                    <m:t></m:t>
                                  </m:r>
                                </m:e>
                                <m:sup>
                                  <m:r>
                                    <a:rPr lang="en-US" i="1">
                                      <a:solidFill>
                                        <a:srgbClr val="FF0000"/>
                                      </a:solidFill>
                                      <a:latin typeface="Cambria Math" panose="02040503050406030204" pitchFamily="18" charset="0"/>
                                    </a:rPr>
                                    <m:t>2</m:t>
                                  </m:r>
                                </m:sup>
                              </m:sSup>
                              <m:r>
                                <a:rPr lang="en-US" i="1" smtClean="0">
                                  <a:solidFill>
                                    <a:srgbClr val="FF0000"/>
                                  </a:solidFill>
                                  <a:latin typeface="Cambria Math" panose="02040503050406030204" pitchFamily="18" charset="0"/>
                                  <a:sym typeface="Symbol" panose="05050102010706020507" pitchFamily="18" charset="2"/>
                                </a:rPr>
                                <m:t></m:t>
                              </m:r>
                            </m:num>
                            <m:den>
                              <m:r>
                                <a:rPr lang="en-US" i="1">
                                  <a:solidFill>
                                    <a:srgbClr val="FF0000"/>
                                  </a:solidFill>
                                  <a:latin typeface="Cambria Math"/>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𝑦</m:t>
                                  </m:r>
                                </m:e>
                                <m:sup>
                                  <m:r>
                                    <a:rPr lang="en-US" i="1">
                                      <a:solidFill>
                                        <a:srgbClr val="FF0000"/>
                                      </a:solidFill>
                                      <a:latin typeface="Cambria Math" panose="02040503050406030204" pitchFamily="18" charset="0"/>
                                    </a:rPr>
                                    <m:t>2</m:t>
                                  </m:r>
                                </m:sup>
                              </m:sSup>
                            </m:den>
                          </m:f>
                        </m:e>
                      </m:d>
                      <m:d>
                        <m:dPr>
                          <m:ctrlPr>
                            <a:rPr lang="en-US" i="1">
                              <a:solidFill>
                                <a:srgbClr val="FF0000"/>
                              </a:solidFill>
                              <a:latin typeface="Cambria Math" panose="02040503050406030204" pitchFamily="18" charset="0"/>
                            </a:rPr>
                          </m:ctrlPr>
                        </m:dPr>
                        <m:e>
                          <m:f>
                            <m:fPr>
                              <m:ctrlPr>
                                <a:rPr lang="en-US" i="1">
                                  <a:solidFill>
                                    <a:srgbClr val="FF0000"/>
                                  </a:solidFill>
                                  <a:latin typeface="Cambria Math" panose="02040503050406030204" pitchFamily="18" charset="0"/>
                                  <a:sym typeface="Symbol" panose="05050102010706020507" pitchFamily="18" charset="2"/>
                                </a:rPr>
                              </m:ctrlPr>
                            </m:fPr>
                            <m:num>
                              <m:r>
                                <a:rPr lang="en-US" i="1">
                                  <a:solidFill>
                                    <a:srgbClr val="FF0000"/>
                                  </a:solidFill>
                                  <a:latin typeface="Cambria Math" panose="02040503050406030204" pitchFamily="18" charset="0"/>
                                  <a:sym typeface="Symbol" panose="05050102010706020507" pitchFamily="18" charset="2"/>
                                </a:rPr>
                                <m:t>𝜕</m:t>
                              </m:r>
                              <m:r>
                                <a:rPr lang="en-US" b="0" i="1" smtClean="0">
                                  <a:solidFill>
                                    <a:srgbClr val="FF0000"/>
                                  </a:solidFill>
                                  <a:latin typeface="Cambria Math" panose="02040503050406030204" pitchFamily="18" charset="0"/>
                                  <a:sym typeface="Symbol" panose="05050102010706020507" pitchFamily="18" charset="2"/>
                                </a:rPr>
                                <m:t>𝑣</m:t>
                              </m:r>
                            </m:num>
                            <m:den>
                              <m:r>
                                <a:rPr lang="en-US" i="1">
                                  <a:solidFill>
                                    <a:srgbClr val="FF0000"/>
                                  </a:solidFill>
                                  <a:latin typeface="Cambria Math" panose="02040503050406030204" pitchFamily="18" charset="0"/>
                                  <a:sym typeface="Symbol" panose="05050102010706020507" pitchFamily="18" charset="2"/>
                                </a:rPr>
                                <m:t>𝜕</m:t>
                              </m:r>
                              <m:r>
                                <a:rPr lang="en-US" i="1">
                                  <a:solidFill>
                                    <a:srgbClr val="FF0000"/>
                                  </a:solidFill>
                                  <a:latin typeface="Cambria Math" panose="02040503050406030204" pitchFamily="18" charset="0"/>
                                  <a:sym typeface="Symbol" panose="05050102010706020507" pitchFamily="18" charset="2"/>
                                </a:rPr>
                                <m:t>𝑥</m:t>
                              </m:r>
                            </m:den>
                          </m:f>
                          <m:r>
                            <a:rPr lang="en-US" i="1">
                              <a:solidFill>
                                <a:srgbClr val="FF0000"/>
                              </a:solidFill>
                              <a:latin typeface="Cambria Math" panose="02040503050406030204" pitchFamily="18" charset="0"/>
                              <a:sym typeface="Symbol" panose="05050102010706020507" pitchFamily="18" charset="2"/>
                            </a:rPr>
                            <m:t>+</m:t>
                          </m:r>
                          <m:f>
                            <m:fPr>
                              <m:ctrlPr>
                                <a:rPr lang="en-US" i="1">
                                  <a:solidFill>
                                    <a:srgbClr val="FF0000"/>
                                  </a:solidFill>
                                  <a:latin typeface="Cambria Math" panose="02040503050406030204" pitchFamily="18" charset="0"/>
                                  <a:sym typeface="Symbol" panose="05050102010706020507" pitchFamily="18" charset="2"/>
                                </a:rPr>
                              </m:ctrlPr>
                            </m:fPr>
                            <m:num>
                              <m:r>
                                <a:rPr lang="en-US" i="1">
                                  <a:solidFill>
                                    <a:srgbClr val="FF0000"/>
                                  </a:solidFill>
                                  <a:latin typeface="Cambria Math" panose="02040503050406030204" pitchFamily="18" charset="0"/>
                                  <a:sym typeface="Symbol" panose="05050102010706020507" pitchFamily="18" charset="2"/>
                                </a:rPr>
                                <m:t>𝜕</m:t>
                              </m:r>
                              <m:r>
                                <a:rPr lang="en-US" b="0" i="1" smtClean="0">
                                  <a:solidFill>
                                    <a:srgbClr val="FF0000"/>
                                  </a:solidFill>
                                  <a:latin typeface="Cambria Math" panose="02040503050406030204" pitchFamily="18" charset="0"/>
                                  <a:sym typeface="Symbol" panose="05050102010706020507" pitchFamily="18" charset="2"/>
                                </a:rPr>
                                <m:t>𝑢</m:t>
                              </m:r>
                            </m:num>
                            <m:den>
                              <m:r>
                                <a:rPr lang="en-US" i="1">
                                  <a:solidFill>
                                    <a:srgbClr val="FF0000"/>
                                  </a:solidFill>
                                  <a:latin typeface="Cambria Math" panose="02040503050406030204" pitchFamily="18" charset="0"/>
                                  <a:sym typeface="Symbol" panose="05050102010706020507" pitchFamily="18" charset="2"/>
                                </a:rPr>
                                <m:t>𝜕</m:t>
                              </m:r>
                              <m:r>
                                <a:rPr lang="en-US" i="1">
                                  <a:solidFill>
                                    <a:srgbClr val="FF0000"/>
                                  </a:solidFill>
                                  <a:latin typeface="Cambria Math" panose="02040503050406030204" pitchFamily="18" charset="0"/>
                                  <a:sym typeface="Symbol" panose="05050102010706020507" pitchFamily="18" charset="2"/>
                                </a:rPr>
                                <m:t>𝑦</m:t>
                              </m:r>
                            </m:den>
                          </m:f>
                        </m:e>
                      </m:d>
                    </m:oMath>
                  </m:oMathPara>
                </a14:m>
                <a:endParaRPr lang="en-US"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708805" y="1315126"/>
                <a:ext cx="6839309" cy="2253309"/>
              </a:xfrm>
              <a:prstGeom prst="rect">
                <a:avLst/>
              </a:prstGeom>
              <a:blipFill rotWithShape="0">
                <a:blip r:embed="rId2"/>
                <a:stretch>
                  <a:fillRect/>
                </a:stretch>
              </a:blipFill>
            </p:spPr>
            <p:txBody>
              <a:bodyPr/>
              <a:lstStyle/>
              <a:p>
                <a:r>
                  <a:rPr lang="en-US">
                    <a:noFill/>
                  </a:rPr>
                  <a:t> </a:t>
                </a:r>
              </a:p>
            </p:txBody>
          </p:sp>
        </mc:Fallback>
      </mc:AlternateContent>
      <p:sp>
        <p:nvSpPr>
          <p:cNvPr id="9" name="TextovéPole 8"/>
          <p:cNvSpPr txBox="1"/>
          <p:nvPr/>
        </p:nvSpPr>
        <p:spPr>
          <a:xfrm>
            <a:off x="10391174" y="52090"/>
            <a:ext cx="1712753" cy="307777"/>
          </a:xfrm>
          <a:prstGeom prst="rect">
            <a:avLst/>
          </a:prstGeom>
          <a:solidFill>
            <a:schemeClr val="bg1"/>
          </a:solidFill>
          <a:ln w="38100">
            <a:solidFill>
              <a:srgbClr val="FF0000"/>
            </a:solidFill>
          </a:ln>
        </p:spPr>
        <p:txBody>
          <a:bodyPr wrap="square" rtlCol="0">
            <a:spAutoFit/>
          </a:bodyPr>
          <a:lstStyle/>
          <a:p>
            <a:r>
              <a:rPr lang="cs-CZ" sz="1400" dirty="0" smtClean="0"/>
              <a:t>Kontroloval: </a:t>
            </a:r>
            <a:r>
              <a:rPr lang="en-US" sz="1400" dirty="0" err="1" smtClean="0"/>
              <a:t>zitny</a:t>
            </a:r>
            <a:endParaRPr lang="cs-CZ" sz="1400" dirty="0"/>
          </a:p>
        </p:txBody>
      </p:sp>
      <mc:AlternateContent xmlns:mc="http://schemas.openxmlformats.org/markup-compatibility/2006" xmlns:a14="http://schemas.microsoft.com/office/drawing/2010/main">
        <mc:Choice Requires="a14">
          <p:sp>
            <p:nvSpPr>
              <p:cNvPr id="11" name="TextovéPole 10"/>
              <p:cNvSpPr txBox="1"/>
              <p:nvPr/>
            </p:nvSpPr>
            <p:spPr>
              <a:xfrm>
                <a:off x="1499547" y="4782564"/>
                <a:ext cx="9149876" cy="720325"/>
              </a:xfrm>
              <a:prstGeom prst="rect">
                <a:avLst/>
              </a:prstGeom>
              <a:solidFill>
                <a:schemeClr val="bg1">
                  <a:lumMod val="9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sym typeface="Symbol" panose="05050102010706020507" pitchFamily="18" charset="2"/>
                        </a:rPr>
                        <m:t>(</m:t>
                      </m:r>
                      <m:r>
                        <a:rPr lang="en-US" i="1">
                          <a:solidFill>
                            <a:schemeClr val="tx1"/>
                          </a:solidFill>
                          <a:latin typeface="Cambria Math" panose="02040503050406030204" pitchFamily="18" charset="0"/>
                          <a:sym typeface="Symbol" panose="05050102010706020507" pitchFamily="18" charset="2"/>
                        </a:rPr>
                        <m:t></m:t>
                      </m:r>
                      <m:r>
                        <a:rPr lang="en-US" i="1">
                          <a:solidFill>
                            <a:schemeClr val="tx1"/>
                          </a:solidFill>
                          <a:latin typeface="Cambria Math" panose="02040503050406030204" pitchFamily="18" charset="0"/>
                          <a:sym typeface="Symbol" panose="05050102010706020507" pitchFamily="18" charset="2"/>
                        </a:rPr>
                        <m:t>𝑢</m:t>
                      </m:r>
                      <m:r>
                        <a:rPr lang="en-US" i="1">
                          <a:solidFill>
                            <a:schemeClr val="tx1"/>
                          </a:solidFill>
                          <a:latin typeface="Cambria Math" panose="02040503050406030204" pitchFamily="18" charset="0"/>
                        </a:rPr>
                        <m:t>−2</m:t>
                      </m:r>
                      <m:f>
                        <m:fPr>
                          <m:ctrlPr>
                            <a:rPr lang="en-US" i="1">
                              <a:solidFill>
                                <a:schemeClr val="tx1"/>
                              </a:solidFill>
                              <a:latin typeface="Cambria Math" panose="02040503050406030204" pitchFamily="18" charset="0"/>
                              <a:sym typeface="Symbol" panose="05050102010706020507" pitchFamily="18" charset="2"/>
                            </a:rPr>
                          </m:ctrlPr>
                        </m:fPr>
                        <m:num>
                          <m:r>
                            <a:rPr lang="en-US" i="1">
                              <a:solidFill>
                                <a:schemeClr val="tx1"/>
                              </a:solidFill>
                              <a:latin typeface="Cambria Math" panose="02040503050406030204" pitchFamily="18" charset="0"/>
                              <a:sym typeface="Symbol" panose="05050102010706020507" pitchFamily="18" charset="2"/>
                            </a:rPr>
                            <m:t>𝜕</m:t>
                          </m:r>
                          <m:r>
                            <a:rPr lang="en-US" i="1">
                              <a:solidFill>
                                <a:schemeClr val="tx1"/>
                              </a:solidFill>
                              <a:latin typeface="Cambria Math" panose="02040503050406030204" pitchFamily="18" charset="0"/>
                              <a:sym typeface="Symbol" panose="05050102010706020507" pitchFamily="18" charset="2"/>
                            </a:rPr>
                            <m:t></m:t>
                          </m:r>
                        </m:num>
                        <m:den>
                          <m:r>
                            <a:rPr lang="en-US" i="1">
                              <a:solidFill>
                                <a:schemeClr val="tx1"/>
                              </a:solidFill>
                              <a:latin typeface="Cambria Math" panose="02040503050406030204" pitchFamily="18" charset="0"/>
                              <a:sym typeface="Symbol" panose="05050102010706020507" pitchFamily="18" charset="2"/>
                            </a:rPr>
                            <m:t>𝜕</m:t>
                          </m:r>
                          <m:r>
                            <a:rPr lang="en-US" i="1">
                              <a:solidFill>
                                <a:schemeClr val="tx1"/>
                              </a:solidFill>
                              <a:latin typeface="Cambria Math" panose="02040503050406030204" pitchFamily="18" charset="0"/>
                              <a:sym typeface="Symbol" panose="05050102010706020507" pitchFamily="18" charset="2"/>
                            </a:rPr>
                            <m:t>𝑥</m:t>
                          </m:r>
                        </m:den>
                      </m:f>
                      <m:r>
                        <a:rPr lang="en-US" b="0" i="1" smtClean="0">
                          <a:solidFill>
                            <a:schemeClr val="tx1"/>
                          </a:solidFill>
                          <a:latin typeface="Cambria Math" panose="02040503050406030204" pitchFamily="18" charset="0"/>
                          <a:sym typeface="Symbol" panose="05050102010706020507" pitchFamily="18" charset="2"/>
                        </a:rPr>
                        <m:t>)</m:t>
                      </m:r>
                      <m:f>
                        <m:fPr>
                          <m:ctrlPr>
                            <a:rPr lang="en-US" i="1">
                              <a:solidFill>
                                <a:schemeClr val="tx1"/>
                              </a:solidFill>
                              <a:latin typeface="Cambria Math" panose="02040503050406030204" pitchFamily="18" charset="0"/>
                              <a:sym typeface="Symbol" panose="05050102010706020507" pitchFamily="18" charset="2"/>
                            </a:rPr>
                          </m:ctrlPr>
                        </m:fPr>
                        <m:num>
                          <m:r>
                            <a:rPr lang="en-US" i="1" dirty="0">
                              <a:solidFill>
                                <a:schemeClr val="tx1"/>
                              </a:solidFill>
                              <a:latin typeface="Cambria Math" panose="02040503050406030204" pitchFamily="18" charset="0"/>
                            </a:rPr>
                            <m:t>𝜕</m:t>
                          </m:r>
                          <m:r>
                            <a:rPr lang="en-US" i="1" dirty="0">
                              <a:solidFill>
                                <a:schemeClr val="tx1"/>
                              </a:solidFill>
                              <a:latin typeface="Cambria Math" panose="02040503050406030204" pitchFamily="18" charset="0"/>
                              <a:sym typeface="Symbol" panose="05050102010706020507" pitchFamily="18" charset="2"/>
                            </a:rPr>
                            <m:t></m:t>
                          </m:r>
                        </m:num>
                        <m:den>
                          <m:r>
                            <a:rPr lang="en-US" i="1">
                              <a:solidFill>
                                <a:schemeClr val="tx1"/>
                              </a:solidFill>
                              <a:latin typeface="Cambria Math" panose="02040503050406030204" pitchFamily="18" charset="0"/>
                              <a:sym typeface="Symbol" panose="05050102010706020507" pitchFamily="18" charset="2"/>
                            </a:rPr>
                            <m:t>𝜕</m:t>
                          </m:r>
                          <m:r>
                            <a:rPr lang="en-US" i="1">
                              <a:solidFill>
                                <a:schemeClr val="tx1"/>
                              </a:solidFill>
                              <a:latin typeface="Cambria Math" panose="02040503050406030204" pitchFamily="18" charset="0"/>
                              <a:sym typeface="Symbol" panose="05050102010706020507" pitchFamily="18" charset="2"/>
                            </a:rPr>
                            <m:t>𝑥</m:t>
                          </m:r>
                        </m:den>
                      </m:f>
                      <m:r>
                        <a:rPr lang="en-US" b="0" i="1" smtClean="0">
                          <a:solidFill>
                            <a:schemeClr val="tx1"/>
                          </a:solidFill>
                          <a:latin typeface="Cambria Math" panose="02040503050406030204" pitchFamily="18" charset="0"/>
                          <a:sym typeface="Symbol" panose="05050102010706020507" pitchFamily="18" charset="2"/>
                        </a:rPr>
                        <m:t>+</m:t>
                      </m:r>
                      <m:r>
                        <a:rPr lang="en-US" i="1">
                          <a:solidFill>
                            <a:schemeClr val="tx1"/>
                          </a:solidFill>
                          <a:latin typeface="Cambria Math" panose="02040503050406030204" pitchFamily="18" charset="0"/>
                          <a:sym typeface="Symbol" panose="05050102010706020507" pitchFamily="18" charset="2"/>
                        </a:rPr>
                        <m:t>(</m:t>
                      </m:r>
                      <m:r>
                        <a:rPr lang="en-US" b="0" i="1" smtClean="0">
                          <a:solidFill>
                            <a:schemeClr val="tx1"/>
                          </a:solidFill>
                          <a:latin typeface="Cambria Math" panose="02040503050406030204" pitchFamily="18" charset="0"/>
                          <a:sym typeface="Symbol" panose="05050102010706020507" pitchFamily="18" charset="2"/>
                        </a:rPr>
                        <m:t>𝑣</m:t>
                      </m:r>
                      <m:r>
                        <a:rPr lang="en-US" i="1">
                          <a:solidFill>
                            <a:schemeClr val="tx1"/>
                          </a:solidFill>
                          <a:latin typeface="Cambria Math" panose="02040503050406030204" pitchFamily="18" charset="0"/>
                        </a:rPr>
                        <m:t>−2</m:t>
                      </m:r>
                      <m:f>
                        <m:fPr>
                          <m:ctrlPr>
                            <a:rPr lang="en-US" i="1">
                              <a:solidFill>
                                <a:schemeClr val="tx1"/>
                              </a:solidFill>
                              <a:latin typeface="Cambria Math" panose="02040503050406030204" pitchFamily="18" charset="0"/>
                              <a:sym typeface="Symbol" panose="05050102010706020507" pitchFamily="18" charset="2"/>
                            </a:rPr>
                          </m:ctrlPr>
                        </m:fPr>
                        <m:num>
                          <m:r>
                            <a:rPr lang="en-US" i="1">
                              <a:solidFill>
                                <a:schemeClr val="tx1"/>
                              </a:solidFill>
                              <a:latin typeface="Cambria Math" panose="02040503050406030204" pitchFamily="18" charset="0"/>
                              <a:sym typeface="Symbol" panose="05050102010706020507" pitchFamily="18" charset="2"/>
                            </a:rPr>
                            <m:t>𝜕</m:t>
                          </m:r>
                          <m:r>
                            <a:rPr lang="en-US" i="1">
                              <a:solidFill>
                                <a:schemeClr val="tx1"/>
                              </a:solidFill>
                              <a:latin typeface="Cambria Math" panose="02040503050406030204" pitchFamily="18" charset="0"/>
                              <a:sym typeface="Symbol" panose="05050102010706020507" pitchFamily="18" charset="2"/>
                            </a:rPr>
                            <m:t></m:t>
                          </m:r>
                        </m:num>
                        <m:den>
                          <m:r>
                            <a:rPr lang="en-US" i="1">
                              <a:solidFill>
                                <a:schemeClr val="tx1"/>
                              </a:solidFill>
                              <a:latin typeface="Cambria Math" panose="02040503050406030204" pitchFamily="18" charset="0"/>
                              <a:sym typeface="Symbol" panose="05050102010706020507" pitchFamily="18" charset="2"/>
                            </a:rPr>
                            <m:t>𝜕</m:t>
                          </m:r>
                          <m:r>
                            <a:rPr lang="en-US" b="0" i="1" smtClean="0">
                              <a:solidFill>
                                <a:schemeClr val="tx1"/>
                              </a:solidFill>
                              <a:latin typeface="Cambria Math" panose="02040503050406030204" pitchFamily="18" charset="0"/>
                              <a:sym typeface="Symbol" panose="05050102010706020507" pitchFamily="18" charset="2"/>
                            </a:rPr>
                            <m:t>𝑦</m:t>
                          </m:r>
                        </m:den>
                      </m:f>
                      <m:r>
                        <a:rPr lang="en-US" i="1">
                          <a:solidFill>
                            <a:schemeClr val="tx1"/>
                          </a:solidFill>
                          <a:latin typeface="Cambria Math" panose="02040503050406030204" pitchFamily="18" charset="0"/>
                          <a:sym typeface="Symbol" panose="05050102010706020507" pitchFamily="18" charset="2"/>
                        </a:rPr>
                        <m:t>)</m:t>
                      </m:r>
                      <m:f>
                        <m:fPr>
                          <m:ctrlPr>
                            <a:rPr lang="en-US" i="1">
                              <a:solidFill>
                                <a:schemeClr val="tx1"/>
                              </a:solidFill>
                              <a:latin typeface="Cambria Math" panose="02040503050406030204" pitchFamily="18" charset="0"/>
                              <a:sym typeface="Symbol" panose="05050102010706020507" pitchFamily="18" charset="2"/>
                            </a:rPr>
                          </m:ctrlPr>
                        </m:fPr>
                        <m:num>
                          <m:r>
                            <a:rPr lang="en-US" i="1" dirty="0">
                              <a:solidFill>
                                <a:schemeClr val="tx1"/>
                              </a:solidFill>
                              <a:latin typeface="Cambria Math" panose="02040503050406030204" pitchFamily="18" charset="0"/>
                            </a:rPr>
                            <m:t>𝜕</m:t>
                          </m:r>
                          <m:r>
                            <a:rPr lang="en-US" i="1" dirty="0">
                              <a:solidFill>
                                <a:schemeClr val="tx1"/>
                              </a:solidFill>
                              <a:latin typeface="Cambria Math" panose="02040503050406030204" pitchFamily="18" charset="0"/>
                              <a:sym typeface="Symbol" panose="05050102010706020507" pitchFamily="18" charset="2"/>
                            </a:rPr>
                            <m:t></m:t>
                          </m:r>
                        </m:num>
                        <m:den>
                          <m:r>
                            <a:rPr lang="en-US" i="1">
                              <a:solidFill>
                                <a:schemeClr val="tx1"/>
                              </a:solidFill>
                              <a:latin typeface="Cambria Math" panose="02040503050406030204" pitchFamily="18" charset="0"/>
                              <a:sym typeface="Symbol" panose="05050102010706020507" pitchFamily="18" charset="2"/>
                            </a:rPr>
                            <m:t>𝜕</m:t>
                          </m:r>
                          <m:r>
                            <a:rPr lang="en-US" b="0" i="1" smtClean="0">
                              <a:solidFill>
                                <a:schemeClr val="tx1"/>
                              </a:solidFill>
                              <a:latin typeface="Cambria Math" panose="02040503050406030204" pitchFamily="18" charset="0"/>
                              <a:sym typeface="Symbol" panose="05050102010706020507" pitchFamily="18" charset="2"/>
                            </a:rPr>
                            <m:t>𝑦</m:t>
                          </m:r>
                        </m:den>
                      </m:f>
                      <m:r>
                        <a:rPr lang="en-US" b="0" i="1" smtClean="0">
                          <a:solidFill>
                            <a:schemeClr val="tx1"/>
                          </a:solidFill>
                          <a:latin typeface="Cambria Math"/>
                          <a:sym typeface="Symbol" panose="05050102010706020507" pitchFamily="18" charset="2"/>
                        </a:rPr>
                        <m:t>−µ</m:t>
                      </m:r>
                      <m:d>
                        <m:dPr>
                          <m:ctrlPr>
                            <a:rPr lang="en-US" i="1">
                              <a:solidFill>
                                <a:schemeClr val="tx1"/>
                              </a:solidFill>
                              <a:latin typeface="Cambria Math" panose="02040503050406030204" pitchFamily="18" charset="0"/>
                              <a:ea typeface="Cambria Math"/>
                            </a:rPr>
                          </m:ctrlPr>
                        </m:dPr>
                        <m:e>
                          <m:f>
                            <m:fPr>
                              <m:ctrlPr>
                                <a:rPr lang="en-US" i="1">
                                  <a:solidFill>
                                    <a:schemeClr val="tx1"/>
                                  </a:solidFill>
                                  <a:latin typeface="Cambria Math" panose="02040503050406030204" pitchFamily="18" charset="0"/>
                                </a:rPr>
                              </m:ctrlPr>
                            </m:fPr>
                            <m:num>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sym typeface="Symbol" panose="05050102010706020507" pitchFamily="18" charset="2"/>
                                    </a:rPr>
                                    <m:t></m:t>
                                  </m:r>
                                </m:e>
                                <m:sup>
                                  <m:r>
                                    <a:rPr lang="en-US" i="1">
                                      <a:solidFill>
                                        <a:schemeClr val="tx1"/>
                                      </a:solidFill>
                                      <a:latin typeface="Cambria Math" panose="02040503050406030204" pitchFamily="18" charset="0"/>
                                    </a:rPr>
                                    <m:t>2</m:t>
                                  </m:r>
                                </m:sup>
                              </m:sSup>
                              <m:r>
                                <a:rPr lang="en-US" i="1" smtClean="0">
                                  <a:solidFill>
                                    <a:schemeClr val="tx1"/>
                                  </a:solidFill>
                                  <a:latin typeface="Cambria Math"/>
                                  <a:ea typeface="Cambria Math"/>
                                </a:rPr>
                                <m:t>𝜔</m:t>
                              </m:r>
                            </m:num>
                            <m:den>
                              <m:r>
                                <a:rPr lang="en-US" i="1">
                                  <a:solidFill>
                                    <a:schemeClr val="tx1"/>
                                  </a:solidFill>
                                  <a:latin typeface="Cambria Math"/>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2</m:t>
                                  </m:r>
                                </m:sup>
                              </m:sSup>
                            </m:den>
                          </m:f>
                          <m:r>
                            <a:rPr lang="en-US" b="0" i="1" smtClean="0">
                              <a:solidFill>
                                <a:schemeClr val="tx1"/>
                              </a:solidFill>
                              <a:latin typeface="Cambria Math"/>
                            </a:rPr>
                            <m:t>+</m:t>
                          </m:r>
                          <m:f>
                            <m:fPr>
                              <m:ctrlPr>
                                <a:rPr lang="en-US" i="1">
                                  <a:solidFill>
                                    <a:schemeClr val="tx1"/>
                                  </a:solidFill>
                                  <a:latin typeface="Cambria Math" panose="02040503050406030204" pitchFamily="18" charset="0"/>
                                </a:rPr>
                              </m:ctrlPr>
                            </m:fPr>
                            <m:num>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sym typeface="Symbol" panose="05050102010706020507" pitchFamily="18" charset="2"/>
                                    </a:rPr>
                                    <m:t></m:t>
                                  </m:r>
                                </m:e>
                                <m:sup>
                                  <m:r>
                                    <a:rPr lang="en-US" i="1">
                                      <a:solidFill>
                                        <a:schemeClr val="tx1"/>
                                      </a:solidFill>
                                      <a:latin typeface="Cambria Math" panose="02040503050406030204" pitchFamily="18" charset="0"/>
                                    </a:rPr>
                                    <m:t>2</m:t>
                                  </m:r>
                                </m:sup>
                              </m:sSup>
                              <m:r>
                                <a:rPr lang="en-US" i="1" smtClean="0">
                                  <a:solidFill>
                                    <a:schemeClr val="tx1"/>
                                  </a:solidFill>
                                  <a:latin typeface="Cambria Math"/>
                                  <a:ea typeface="Cambria Math"/>
                                </a:rPr>
                                <m:t>𝜔</m:t>
                              </m:r>
                            </m:num>
                            <m:den>
                              <m:r>
                                <a:rPr lang="en-US" i="1">
                                  <a:solidFill>
                                    <a:schemeClr val="tx1"/>
                                  </a:solidFill>
                                  <a:latin typeface="Cambria Math"/>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𝑦</m:t>
                                  </m:r>
                                </m:e>
                                <m:sup>
                                  <m:r>
                                    <a:rPr lang="en-US" i="1">
                                      <a:solidFill>
                                        <a:schemeClr val="tx1"/>
                                      </a:solidFill>
                                      <a:latin typeface="Cambria Math" panose="02040503050406030204" pitchFamily="18" charset="0"/>
                                    </a:rPr>
                                    <m:t>2</m:t>
                                  </m:r>
                                </m:sup>
                              </m:sSup>
                            </m:den>
                          </m:f>
                        </m:e>
                      </m:d>
                      <m:r>
                        <a:rPr lang="en-US" b="0" i="1" smtClean="0">
                          <a:solidFill>
                            <a:schemeClr val="tx1"/>
                          </a:solidFill>
                          <a:latin typeface="Cambria Math" panose="02040503050406030204" pitchFamily="18" charset="0"/>
                        </a:rPr>
                        <m:t>=</m:t>
                      </m:r>
                      <m:f>
                        <m:fPr>
                          <m:ctrlPr>
                            <a:rPr lang="en-US" i="1" smtClean="0">
                              <a:solidFill>
                                <a:schemeClr val="tx1"/>
                              </a:solidFill>
                              <a:latin typeface="Cambria Math" panose="02040503050406030204" pitchFamily="18" charset="0"/>
                            </a:rPr>
                          </m:ctrlPr>
                        </m:fPr>
                        <m:num>
                          <m:sSup>
                            <m:sSupPr>
                              <m:ctrlPr>
                                <a:rPr lang="en-US" i="1" smtClean="0">
                                  <a:solidFill>
                                    <a:schemeClr val="tx1"/>
                                  </a:solidFill>
                                  <a:latin typeface="Cambria Math" panose="02040503050406030204" pitchFamily="18" charset="0"/>
                                </a:rPr>
                              </m:ctrlPr>
                            </m:sSupPr>
                            <m:e>
                              <m:r>
                                <a:rPr lang="en-US" i="1" smtClean="0">
                                  <a:solidFill>
                                    <a:schemeClr val="tx1"/>
                                  </a:solidFill>
                                  <a:latin typeface="Cambria Math" panose="02040503050406030204" pitchFamily="18" charset="0"/>
                                  <a:sym typeface="Symbol" panose="05050102010706020507" pitchFamily="18" charset="2"/>
                                </a:rPr>
                                <m:t></m:t>
                              </m:r>
                            </m:e>
                            <m:sup>
                              <m:r>
                                <a:rPr lang="en-US" i="1" smtClean="0">
                                  <a:solidFill>
                                    <a:schemeClr val="tx1"/>
                                  </a:solidFill>
                                  <a:latin typeface="Cambria Math" panose="02040503050406030204" pitchFamily="18" charset="0"/>
                                </a:rPr>
                                <m:t>2</m:t>
                              </m:r>
                            </m:sup>
                          </m:sSup>
                        </m:num>
                        <m:den>
                          <m:r>
                            <a:rPr lang="en-US" i="1" smtClean="0">
                              <a:solidFill>
                                <a:schemeClr val="tx1"/>
                              </a:solidFill>
                              <a:latin typeface="Cambria Math"/>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sym typeface="Symbol" panose="05050102010706020507" pitchFamily="18" charset="2"/>
                            </a:rPr>
                            <m:t></m:t>
                          </m:r>
                          <m:r>
                            <a:rPr lang="en-US" b="0" i="1" smtClean="0">
                              <a:solidFill>
                                <a:schemeClr val="tx1"/>
                              </a:solidFill>
                              <a:latin typeface="Cambria Math" panose="02040503050406030204" pitchFamily="18" charset="0"/>
                            </a:rPr>
                            <m:t>𝑦</m:t>
                          </m:r>
                        </m:den>
                      </m:f>
                      <m:d>
                        <m:dPr>
                          <m:ctrlPr>
                            <a:rPr lang="en-US" b="0" i="1" smtClean="0">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cs-CZ" b="0" i="1" smtClean="0">
                                  <a:solidFill>
                                    <a:schemeClr val="tx1"/>
                                  </a:solidFill>
                                  <a:latin typeface="Cambria Math"/>
                                </a:rPr>
                                <m:t>𝑠</m:t>
                              </m:r>
                            </m:e>
                            <m:sub>
                              <m:r>
                                <a:rPr lang="en-US" i="1">
                                  <a:solidFill>
                                    <a:schemeClr val="tx1"/>
                                  </a:solidFill>
                                  <a:latin typeface="Cambria Math" panose="02040503050406030204" pitchFamily="18" charset="0"/>
                                  <a:ea typeface="Cambria Math"/>
                                </a:rPr>
                                <m:t>𝑦</m:t>
                              </m:r>
                              <m:r>
                                <a:rPr lang="en-US" i="1">
                                  <a:solidFill>
                                    <a:schemeClr val="tx1"/>
                                  </a:solidFill>
                                  <a:latin typeface="Cambria Math"/>
                                </a:rPr>
                                <m:t>𝑦</m:t>
                              </m:r>
                            </m:sub>
                          </m:sSub>
                          <m:r>
                            <a:rPr lang="en-US" b="0" i="1" smtClean="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cs-CZ" b="0" i="1" smtClean="0">
                                  <a:solidFill>
                                    <a:schemeClr val="tx1"/>
                                  </a:solidFill>
                                  <a:latin typeface="Cambria Math" panose="02040503050406030204" pitchFamily="18" charset="0"/>
                                </a:rPr>
                                <m:t>𝑠</m:t>
                              </m:r>
                            </m:e>
                            <m:sub>
                              <m:r>
                                <a:rPr lang="en-US" b="0" i="1" smtClean="0">
                                  <a:solidFill>
                                    <a:schemeClr val="tx1"/>
                                  </a:solidFill>
                                  <a:latin typeface="Cambria Math" panose="02040503050406030204" pitchFamily="18" charset="0"/>
                                  <a:ea typeface="Cambria Math"/>
                                </a:rPr>
                                <m:t>𝑥𝑥</m:t>
                              </m:r>
                            </m:sub>
                          </m:sSub>
                        </m:e>
                      </m:d>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ea typeface="Cambria Math"/>
                            </a:rPr>
                          </m:ctrlPr>
                        </m:dPr>
                        <m:e>
                          <m:f>
                            <m:fPr>
                              <m:ctrlPr>
                                <a:rPr lang="en-US" b="0" i="1" smtClean="0">
                                  <a:solidFill>
                                    <a:schemeClr val="tx1"/>
                                  </a:solidFill>
                                  <a:latin typeface="Cambria Math" panose="02040503050406030204" pitchFamily="18" charset="0"/>
                                </a:rPr>
                              </m:ctrlPr>
                            </m:fPr>
                            <m:num>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sym typeface="Symbol" panose="05050102010706020507" pitchFamily="18" charset="2"/>
                                    </a:rPr>
                                    <m:t></m:t>
                                  </m:r>
                                </m:e>
                                <m:sup>
                                  <m:r>
                                    <a:rPr lang="en-US" b="0" i="1" smtClean="0">
                                      <a:solidFill>
                                        <a:schemeClr val="tx1"/>
                                      </a:solidFill>
                                      <a:latin typeface="Cambria Math" panose="02040503050406030204" pitchFamily="18" charset="0"/>
                                    </a:rPr>
                                    <m:t>2</m:t>
                                  </m:r>
                                </m:sup>
                              </m:sSup>
                            </m:num>
                            <m:den>
                              <m:r>
                                <a:rPr lang="en-US" b="0" i="1" smtClean="0">
                                  <a:solidFill>
                                    <a:schemeClr val="tx1"/>
                                  </a:solidFill>
                                  <a:latin typeface="Cambria Math"/>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𝑥</m:t>
                                  </m:r>
                                </m:e>
                                <m:sup>
                                  <m:r>
                                    <a:rPr lang="en-US" b="0" i="1" smtClean="0">
                                      <a:solidFill>
                                        <a:schemeClr val="tx1"/>
                                      </a:solidFill>
                                      <a:latin typeface="Cambria Math" panose="02040503050406030204" pitchFamily="18" charset="0"/>
                                    </a:rPr>
                                    <m:t>2</m:t>
                                  </m:r>
                                </m:sup>
                              </m:sSup>
                            </m:den>
                          </m:f>
                          <m:r>
                            <a:rPr lang="en-US" b="0" i="1" smtClean="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sym typeface="Symbol" panose="05050102010706020507" pitchFamily="18" charset="2"/>
                                    </a:rPr>
                                    <m:t></m:t>
                                  </m:r>
                                </m:e>
                                <m:sup>
                                  <m:r>
                                    <a:rPr lang="en-US" i="1">
                                      <a:solidFill>
                                        <a:schemeClr val="tx1"/>
                                      </a:solidFill>
                                      <a:latin typeface="Cambria Math" panose="02040503050406030204" pitchFamily="18" charset="0"/>
                                    </a:rPr>
                                    <m:t>2</m:t>
                                  </m:r>
                                </m:sup>
                              </m:sSup>
                            </m:num>
                            <m:den>
                              <m:r>
                                <a:rPr lang="en-US" i="1">
                                  <a:solidFill>
                                    <a:schemeClr val="tx1"/>
                                  </a:solidFill>
                                  <a:latin typeface="Cambria Math"/>
                                </a:rPr>
                                <m:t>𝜕</m:t>
                              </m:r>
                              <m:sSup>
                                <m:sSupPr>
                                  <m:ctrlPr>
                                    <a:rPr lang="en-US" i="1">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𝑦</m:t>
                                  </m:r>
                                </m:e>
                                <m:sup>
                                  <m:r>
                                    <a:rPr lang="en-US" i="1">
                                      <a:solidFill>
                                        <a:schemeClr val="tx1"/>
                                      </a:solidFill>
                                      <a:latin typeface="Cambria Math" panose="02040503050406030204" pitchFamily="18" charset="0"/>
                                    </a:rPr>
                                    <m:t>2</m:t>
                                  </m:r>
                                </m:sup>
                              </m:sSup>
                            </m:den>
                          </m:f>
                        </m:e>
                      </m:d>
                      <m:sSub>
                        <m:sSubPr>
                          <m:ctrlPr>
                            <a:rPr lang="en-US" i="1">
                              <a:solidFill>
                                <a:schemeClr val="tx1"/>
                              </a:solidFill>
                              <a:latin typeface="Cambria Math" panose="02040503050406030204" pitchFamily="18" charset="0"/>
                            </a:rPr>
                          </m:ctrlPr>
                        </m:sSubPr>
                        <m:e>
                          <m:r>
                            <a:rPr lang="cs-CZ" b="0" i="1" smtClean="0">
                              <a:solidFill>
                                <a:schemeClr val="tx1"/>
                              </a:solidFill>
                              <a:latin typeface="Cambria Math"/>
                            </a:rPr>
                            <m:t>𝑠</m:t>
                          </m:r>
                        </m:e>
                        <m:sub>
                          <m:r>
                            <a:rPr lang="en-US" i="1">
                              <a:solidFill>
                                <a:schemeClr val="tx1"/>
                              </a:solidFill>
                              <a:latin typeface="Cambria Math"/>
                            </a:rPr>
                            <m:t>𝑥</m:t>
                          </m:r>
                          <m:r>
                            <a:rPr lang="en-US" i="1">
                              <a:solidFill>
                                <a:schemeClr val="tx1"/>
                              </a:solidFill>
                              <a:latin typeface="Cambria Math" panose="02040503050406030204" pitchFamily="18" charset="0"/>
                            </a:rPr>
                            <m:t>𝑦</m:t>
                          </m:r>
                        </m:sub>
                      </m:sSub>
                    </m:oMath>
                  </m:oMathPara>
                </a14:m>
                <a:endParaRPr lang="en-US" dirty="0"/>
              </a:p>
            </p:txBody>
          </p:sp>
        </mc:Choice>
        <mc:Fallback xmlns="">
          <p:sp>
            <p:nvSpPr>
              <p:cNvPr id="11" name="TextovéPole 10"/>
              <p:cNvSpPr txBox="1">
                <a:spLocks noRot="1" noChangeAspect="1" noMove="1" noResize="1" noEditPoints="1" noAdjustHandles="1" noChangeArrowheads="1" noChangeShapeType="1" noTextEdit="1"/>
              </p:cNvSpPr>
              <p:nvPr/>
            </p:nvSpPr>
            <p:spPr>
              <a:xfrm>
                <a:off x="1499547" y="4782564"/>
                <a:ext cx="9149876" cy="720325"/>
              </a:xfrm>
              <a:prstGeom prst="rect">
                <a:avLst/>
              </a:prstGeom>
              <a:blipFill rotWithShape="0">
                <a:blip r:embed="rId3"/>
                <a:stretch>
                  <a:fillRect/>
                </a:stretch>
              </a:blipFill>
            </p:spPr>
            <p:txBody>
              <a:bodyPr/>
              <a:lstStyle/>
              <a:p>
                <a:r>
                  <a:rPr lang="en-US">
                    <a:noFill/>
                  </a:rPr>
                  <a:t> </a:t>
                </a:r>
              </a:p>
            </p:txBody>
          </p:sp>
        </mc:Fallback>
      </mc:AlternateContent>
      <p:sp>
        <p:nvSpPr>
          <p:cNvPr id="3" name="TextovéPole 2"/>
          <p:cNvSpPr txBox="1"/>
          <p:nvPr/>
        </p:nvSpPr>
        <p:spPr>
          <a:xfrm>
            <a:off x="586596" y="3916392"/>
            <a:ext cx="11136702" cy="646331"/>
          </a:xfrm>
          <a:prstGeom prst="rect">
            <a:avLst/>
          </a:prstGeom>
          <a:noFill/>
        </p:spPr>
        <p:txBody>
          <a:bodyPr wrap="square" rtlCol="0">
            <a:spAutoFit/>
          </a:bodyPr>
          <a:lstStyle/>
          <a:p>
            <a:r>
              <a:rPr lang="cs-CZ" dirty="0" err="1"/>
              <a:t>Neglecting</a:t>
            </a:r>
            <a:r>
              <a:rPr lang="cs-CZ" dirty="0"/>
              <a:t> second </a:t>
            </a:r>
            <a:r>
              <a:rPr lang="cs-CZ" dirty="0" err="1"/>
              <a:t>derivatives</a:t>
            </a:r>
            <a:r>
              <a:rPr lang="cs-CZ" dirty="0"/>
              <a:t> </a:t>
            </a:r>
            <a:r>
              <a:rPr lang="cs-CZ" dirty="0" err="1" smtClean="0"/>
              <a:t>of</a:t>
            </a:r>
            <a:r>
              <a:rPr lang="cs-CZ" dirty="0" smtClean="0"/>
              <a:t> </a:t>
            </a:r>
            <a:r>
              <a:rPr lang="cs-CZ" dirty="0" err="1" smtClean="0"/>
              <a:t>viscosity</a:t>
            </a:r>
            <a:r>
              <a:rPr lang="cs-CZ" dirty="0" smtClean="0"/>
              <a:t> (</a:t>
            </a:r>
            <a:r>
              <a:rPr lang="cs-CZ" dirty="0" err="1" smtClean="0"/>
              <a:t>even</a:t>
            </a:r>
            <a:r>
              <a:rPr lang="cs-CZ" dirty="0" smtClean="0"/>
              <a:t> </a:t>
            </a:r>
            <a:r>
              <a:rPr lang="cs-CZ" dirty="0" err="1" smtClean="0"/>
              <a:t>the</a:t>
            </a:r>
            <a:r>
              <a:rPr lang="cs-CZ" dirty="0" smtClean="0"/>
              <a:t> </a:t>
            </a:r>
            <a:r>
              <a:rPr lang="cs-CZ" dirty="0" err="1" smtClean="0"/>
              <a:t>first</a:t>
            </a:r>
            <a:r>
              <a:rPr lang="cs-CZ" dirty="0" smtClean="0"/>
              <a:t> </a:t>
            </a:r>
            <a:r>
              <a:rPr lang="cs-CZ" dirty="0" err="1" smtClean="0"/>
              <a:t>derivatives</a:t>
            </a:r>
            <a:r>
              <a:rPr lang="cs-CZ" dirty="0" smtClean="0"/>
              <a:t> are </a:t>
            </a:r>
            <a:r>
              <a:rPr lang="cs-CZ" dirty="0" err="1" smtClean="0"/>
              <a:t>highly</a:t>
            </a:r>
            <a:r>
              <a:rPr lang="cs-CZ" dirty="0" smtClean="0"/>
              <a:t> </a:t>
            </a:r>
            <a:r>
              <a:rPr lang="cs-CZ" dirty="0" err="1" smtClean="0"/>
              <a:t>discontinuous</a:t>
            </a:r>
            <a:r>
              <a:rPr lang="cs-CZ" dirty="0" smtClean="0"/>
              <a:t> and </a:t>
            </a:r>
            <a:r>
              <a:rPr lang="cs-CZ" dirty="0" err="1" smtClean="0"/>
              <a:t>could</a:t>
            </a:r>
            <a:r>
              <a:rPr lang="cs-CZ" dirty="0"/>
              <a:t> </a:t>
            </a:r>
            <a:r>
              <a:rPr lang="cs-CZ" dirty="0" err="1" smtClean="0"/>
              <a:t>be</a:t>
            </a:r>
            <a:r>
              <a:rPr lang="cs-CZ" dirty="0" smtClean="0"/>
              <a:t> </a:t>
            </a:r>
            <a:r>
              <a:rPr lang="cs-CZ" dirty="0" err="1" smtClean="0"/>
              <a:t>causing</a:t>
            </a:r>
            <a:r>
              <a:rPr lang="cs-CZ" dirty="0" smtClean="0"/>
              <a:t> </a:t>
            </a:r>
            <a:r>
              <a:rPr lang="cs-CZ" dirty="0" err="1" smtClean="0"/>
              <a:t>problems</a:t>
            </a:r>
            <a:r>
              <a:rPr lang="cs-CZ" dirty="0" smtClean="0"/>
              <a:t> </a:t>
            </a:r>
            <a:r>
              <a:rPr lang="cs-CZ" dirty="0" err="1" smtClean="0"/>
              <a:t>during</a:t>
            </a:r>
            <a:r>
              <a:rPr lang="cs-CZ" dirty="0" smtClean="0"/>
              <a:t> </a:t>
            </a:r>
            <a:r>
              <a:rPr lang="cs-CZ" dirty="0" err="1" smtClean="0"/>
              <a:t>solution</a:t>
            </a:r>
            <a:r>
              <a:rPr lang="cs-CZ" dirty="0" smtClean="0"/>
              <a:t>) </a:t>
            </a:r>
            <a:endParaRPr lang="en-US" dirty="0"/>
          </a:p>
        </p:txBody>
      </p:sp>
    </p:spTree>
    <p:extLst>
      <p:ext uri="{BB962C8B-B14F-4D97-AF65-F5344CB8AC3E}">
        <p14:creationId xmlns:p14="http://schemas.microsoft.com/office/powerpoint/2010/main" val="12906515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a:t>
            </a:r>
            <a:r>
              <a:rPr lang="cs-CZ" sz="2400" b="1" dirty="0" err="1"/>
              <a:t>Transformation</a:t>
            </a:r>
            <a:r>
              <a:rPr lang="cs-CZ" sz="2400" b="1" dirty="0"/>
              <a:t> </a:t>
            </a:r>
            <a:r>
              <a:rPr lang="cs-CZ" sz="2400" b="1" dirty="0" err="1"/>
              <a:t>vorticity</a:t>
            </a:r>
            <a:r>
              <a:rPr lang="cs-CZ" sz="2400" b="1" dirty="0"/>
              <a:t> </a:t>
            </a:r>
            <a:r>
              <a:rPr lang="cs-CZ" sz="2400" b="1" dirty="0" err="1"/>
              <a:t>into</a:t>
            </a:r>
            <a:r>
              <a:rPr lang="cs-CZ" sz="2400" b="1" dirty="0"/>
              <a:t> </a:t>
            </a:r>
            <a:r>
              <a:rPr lang="cs-CZ" sz="2400" b="1" dirty="0" err="1"/>
              <a:t>computational</a:t>
            </a:r>
            <a:r>
              <a:rPr lang="cs-CZ" sz="2400" b="1" dirty="0"/>
              <a:t> </a:t>
            </a:r>
            <a:r>
              <a:rPr lang="cs-CZ" sz="2400" b="1" dirty="0" err="1"/>
              <a:t>domain</a:t>
            </a:r>
            <a:endParaRPr lang="cs-CZ" sz="2400" b="1" dirty="0">
              <a:sym typeface="Symbol" pitchFamily="18" charset="2"/>
            </a:endParaRPr>
          </a:p>
        </p:txBody>
      </p:sp>
      <p:sp>
        <p:nvSpPr>
          <p:cNvPr id="5" name="TextovéPole 4"/>
          <p:cNvSpPr txBox="1"/>
          <p:nvPr/>
        </p:nvSpPr>
        <p:spPr>
          <a:xfrm>
            <a:off x="612476" y="899513"/>
            <a:ext cx="8222411" cy="369332"/>
          </a:xfrm>
          <a:prstGeom prst="rect">
            <a:avLst/>
          </a:prstGeom>
          <a:noFill/>
        </p:spPr>
        <p:txBody>
          <a:bodyPr wrap="square" rtlCol="0">
            <a:spAutoFit/>
          </a:bodyPr>
          <a:lstStyle/>
          <a:p>
            <a:r>
              <a:rPr lang="cs-CZ" dirty="0" smtClean="0"/>
              <a:t>Transport </a:t>
            </a:r>
            <a:r>
              <a:rPr lang="cs-CZ" dirty="0" err="1" smtClean="0"/>
              <a:t>equation</a:t>
            </a:r>
            <a:r>
              <a:rPr lang="cs-CZ" dirty="0" smtClean="0"/>
              <a:t> </a:t>
            </a:r>
            <a:r>
              <a:rPr lang="cs-CZ" dirty="0" err="1" smtClean="0"/>
              <a:t>for</a:t>
            </a:r>
            <a:r>
              <a:rPr lang="cs-CZ" dirty="0" smtClean="0"/>
              <a:t> </a:t>
            </a:r>
            <a:r>
              <a:rPr lang="cs-CZ" dirty="0" err="1" smtClean="0"/>
              <a:t>vorticity</a:t>
            </a:r>
            <a:r>
              <a:rPr lang="cs-CZ" dirty="0" smtClean="0"/>
              <a:t> (</a:t>
            </a:r>
            <a:r>
              <a:rPr lang="cs-CZ" dirty="0" err="1" smtClean="0"/>
              <a:t>variable</a:t>
            </a:r>
            <a:r>
              <a:rPr lang="cs-CZ" dirty="0" smtClean="0"/>
              <a:t> </a:t>
            </a:r>
            <a:r>
              <a:rPr lang="cs-CZ" dirty="0" err="1" smtClean="0"/>
              <a:t>viscosity</a:t>
            </a:r>
            <a:r>
              <a:rPr lang="cs-CZ" dirty="0" smtClean="0"/>
              <a:t>)</a:t>
            </a:r>
            <a:endParaRPr lang="en-US" dirty="0"/>
          </a:p>
        </p:txBody>
      </p:sp>
      <mc:AlternateContent xmlns:mc="http://schemas.openxmlformats.org/markup-compatibility/2006" xmlns:a14="http://schemas.microsoft.com/office/drawing/2010/main">
        <mc:Choice Requires="a14">
          <p:sp>
            <p:nvSpPr>
              <p:cNvPr id="2" name="TextovéPole 1"/>
              <p:cNvSpPr txBox="1"/>
              <p:nvPr/>
            </p:nvSpPr>
            <p:spPr>
              <a:xfrm>
                <a:off x="121298" y="1328578"/>
                <a:ext cx="9860902" cy="31118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prstClr val="black"/>
                          </a:solidFill>
                          <a:latin typeface="Cambria Math"/>
                        </a:rPr>
                        <m:t>−</m:t>
                      </m:r>
                      <m:r>
                        <a:rPr lang="en-US" i="1" smtClean="0">
                          <a:solidFill>
                            <a:prstClr val="black"/>
                          </a:solidFill>
                          <a:latin typeface="Cambria Math"/>
                        </a:rPr>
                        <m:t>µ</m:t>
                      </m:r>
                      <m:d>
                        <m:dPr>
                          <m:ctrlPr>
                            <a:rPr lang="en-US" b="0" i="1" smtClean="0">
                              <a:solidFill>
                                <a:prstClr val="black"/>
                              </a:solidFill>
                              <a:latin typeface="Cambria Math" panose="02040503050406030204" pitchFamily="18" charset="0"/>
                            </a:rPr>
                          </m:ctrlPr>
                        </m:dPr>
                        <m:e>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smtClean="0">
                                  <a:solidFill>
                                    <a:prstClr val="black"/>
                                  </a:solidFill>
                                  <a:latin typeface="Cambria Math"/>
                                  <a:sym typeface="Symbol"/>
                                </a:rPr>
                                <m:t></m:t>
                              </m:r>
                            </m:num>
                            <m:den>
                              <m:r>
                                <a:rPr lang="en-US" i="1">
                                  <a:solidFill>
                                    <a:prstClr val="black"/>
                                  </a:solidFill>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𝜉</m:t>
                                  </m:r>
                                </m:e>
                                <m:sup>
                                  <m:r>
                                    <a:rPr lang="en-US" i="1">
                                      <a:solidFill>
                                        <a:prstClr val="black"/>
                                      </a:solidFill>
                                      <a:latin typeface="Cambria Math" panose="02040503050406030204" pitchFamily="18" charset="0"/>
                                      <a:ea typeface="Cambria Math" panose="02040503050406030204" pitchFamily="18" charset="0"/>
                                    </a:rPr>
                                    <m:t>2</m:t>
                                  </m:r>
                                </m:sup>
                              </m:sSup>
                            </m:den>
                          </m:f>
                          <m:sSup>
                            <m:sSupPr>
                              <m:ctrlPr>
                                <a:rPr lang="en-US" i="1" smtClean="0">
                                  <a:solidFill>
                                    <a:prstClr val="black"/>
                                  </a:solidFill>
                                  <a:latin typeface="Cambria Math" panose="02040503050406030204" pitchFamily="18" charset="0"/>
                                  <a:ea typeface="Cambria Math" panose="02040503050406030204" pitchFamily="18" charset="0"/>
                                </a:rPr>
                              </m:ctrlPr>
                            </m:sSupPr>
                            <m:e>
                              <m:d>
                                <m:dPr>
                                  <m:ctrlPr>
                                    <a:rPr lang="en-US" b="0" i="1" smtClean="0">
                                      <a:solidFill>
                                        <a:prstClr val="black"/>
                                      </a:solidFill>
                                      <a:latin typeface="Cambria Math" panose="02040503050406030204" pitchFamily="18" charset="0"/>
                                      <a:ea typeface="Cambria Math" panose="02040503050406030204" pitchFamily="18" charset="0"/>
                                    </a:rPr>
                                  </m:ctrlPr>
                                </m:dPr>
                                <m:e>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e>
                              </m:d>
                            </m:e>
                            <m:sup>
                              <m:r>
                                <a:rPr lang="en-US" b="0" i="1" smtClean="0">
                                  <a:solidFill>
                                    <a:prstClr val="black"/>
                                  </a:solidFill>
                                  <a:latin typeface="Cambria Math"/>
                                  <a:ea typeface="Cambria Math" panose="02040503050406030204" pitchFamily="18" charset="0"/>
                                </a:rPr>
                                <m:t>2</m:t>
                              </m:r>
                            </m:sup>
                          </m:sSup>
                          <m:r>
                            <a:rPr lang="en-US" b="0" i="1" smtClean="0">
                              <a:solidFill>
                                <a:prstClr val="black"/>
                              </a:solidFill>
                              <a:latin typeface="Cambria Math"/>
                              <a:ea typeface="Cambria Math" panose="02040503050406030204" pitchFamily="18" charset="0"/>
                            </a:rPr>
                            <m:t>+</m:t>
                          </m:r>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a:solidFill>
                                    <a:prstClr val="black"/>
                                  </a:solidFill>
                                  <a:latin typeface="Cambria Math"/>
                                  <a:sym typeface="Symbol"/>
                                </a:rPr>
                                <m:t></m:t>
                              </m:r>
                            </m:num>
                            <m:den>
                              <m:r>
                                <a:rPr lang="en-US" i="1">
                                  <a:solidFill>
                                    <a:prstClr val="black"/>
                                  </a:solidFill>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smtClean="0">
                                      <a:solidFill>
                                        <a:prstClr val="black"/>
                                      </a:solidFill>
                                      <a:latin typeface="Cambria Math" panose="02040503050406030204" pitchFamily="18" charset="0"/>
                                      <a:ea typeface="Cambria Math" panose="02040503050406030204" pitchFamily="18" charset="0"/>
                                      <a:sym typeface="Symbol"/>
                                    </a:rPr>
                                    <m:t></m:t>
                                  </m:r>
                                </m:e>
                                <m:sup>
                                  <m:r>
                                    <a:rPr lang="en-US" i="1">
                                      <a:solidFill>
                                        <a:prstClr val="black"/>
                                      </a:solidFill>
                                      <a:latin typeface="Cambria Math" panose="02040503050406030204" pitchFamily="18" charset="0"/>
                                      <a:ea typeface="Cambria Math" panose="02040503050406030204" pitchFamily="18" charset="0"/>
                                    </a:rPr>
                                    <m:t>2</m:t>
                                  </m:r>
                                </m:sup>
                              </m:sSup>
                            </m:den>
                          </m:f>
                          <m:d>
                            <m:dPr>
                              <m:ctrlPr>
                                <a:rPr lang="en-US" b="0" i="1" smtClean="0">
                                  <a:solidFill>
                                    <a:prstClr val="black"/>
                                  </a:solidFill>
                                  <a:latin typeface="Cambria Math" panose="02040503050406030204" pitchFamily="18" charset="0"/>
                                  <a:ea typeface="Cambria Math" panose="02040503050406030204" pitchFamily="18" charset="0"/>
                                </a:rPr>
                              </m:ctrlPr>
                            </m:dPr>
                            <m:e>
                              <m:sSup>
                                <m:sSupPr>
                                  <m:ctrlPr>
                                    <a:rPr lang="en-US" i="1">
                                      <a:solidFill>
                                        <a:prstClr val="black"/>
                                      </a:solidFill>
                                      <a:latin typeface="Cambria Math" panose="02040503050406030204" pitchFamily="18" charset="0"/>
                                      <a:ea typeface="Cambria Math" panose="02040503050406030204" pitchFamily="18" charset="0"/>
                                    </a:rPr>
                                  </m:ctrlPr>
                                </m:sSupPr>
                                <m:e>
                                  <m:d>
                                    <m:dPr>
                                      <m:ctrlPr>
                                        <a:rPr lang="en-US" i="1">
                                          <a:solidFill>
                                            <a:prstClr val="black"/>
                                          </a:solidFill>
                                          <a:latin typeface="Cambria Math" panose="02040503050406030204" pitchFamily="18" charset="0"/>
                                          <a:ea typeface="Cambria Math" panose="02040503050406030204" pitchFamily="18" charset="0"/>
                                        </a:rPr>
                                      </m:ctrlPr>
                                    </m:dPr>
                                    <m:e>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smtClean="0">
                                              <a:solidFill>
                                                <a:prstClr val="black"/>
                                              </a:solidFill>
                                              <a:latin typeface="Cambria Math" panose="02040503050406030204" pitchFamily="18" charset="0"/>
                                              <a:ea typeface="Cambria Math" panose="02040503050406030204" pitchFamily="18" charset="0"/>
                                              <a:sym typeface="Symbol"/>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e>
                                  </m:d>
                                </m:e>
                                <m:sup>
                                  <m:r>
                                    <a:rPr lang="en-US" i="1">
                                      <a:solidFill>
                                        <a:prstClr val="black"/>
                                      </a:solidFill>
                                      <a:latin typeface="Cambria Math"/>
                                      <a:ea typeface="Cambria Math" panose="02040503050406030204" pitchFamily="18" charset="0"/>
                                    </a:rPr>
                                    <m:t>2</m:t>
                                  </m:r>
                                </m:sup>
                              </m:sSup>
                              <m:r>
                                <a:rPr lang="en-US" b="0" i="1" smtClean="0">
                                  <a:solidFill>
                                    <a:prstClr val="black"/>
                                  </a:solidFill>
                                  <a:latin typeface="Cambria Math"/>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d>
                                    <m:dPr>
                                      <m:ctrlPr>
                                        <a:rPr lang="en-US" i="1">
                                          <a:solidFill>
                                            <a:prstClr val="black"/>
                                          </a:solidFill>
                                          <a:latin typeface="Cambria Math" panose="02040503050406030204" pitchFamily="18" charset="0"/>
                                          <a:ea typeface="Cambria Math" panose="02040503050406030204" pitchFamily="18" charset="0"/>
                                        </a:rPr>
                                      </m:ctrlPr>
                                    </m:dPr>
                                    <m:e>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smtClean="0">
                                              <a:solidFill>
                                                <a:prstClr val="black"/>
                                              </a:solidFill>
                                              <a:latin typeface="Cambria Math" panose="02040503050406030204" pitchFamily="18" charset="0"/>
                                              <a:ea typeface="Cambria Math" panose="02040503050406030204" pitchFamily="18" charset="0"/>
                                              <a:sym typeface="Symbol"/>
                                            </a:rPr>
                                            <m:t></m:t>
                                          </m:r>
                                        </m:num>
                                        <m:den>
                                          <m:r>
                                            <a:rPr lang="en-US" i="1">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a:ea typeface="Cambria Math" panose="02040503050406030204" pitchFamily="18" charset="0"/>
                                            </a:rPr>
                                            <m:t>𝑦</m:t>
                                          </m:r>
                                        </m:den>
                                      </m:f>
                                    </m:e>
                                  </m:d>
                                </m:e>
                                <m:sup>
                                  <m:r>
                                    <a:rPr lang="en-US" i="1">
                                      <a:solidFill>
                                        <a:prstClr val="black"/>
                                      </a:solidFill>
                                      <a:latin typeface="Cambria Math"/>
                                      <a:ea typeface="Cambria Math" panose="02040503050406030204" pitchFamily="18" charset="0"/>
                                    </a:rPr>
                                    <m:t>2</m:t>
                                  </m:r>
                                </m:sup>
                              </m:sSup>
                            </m:e>
                          </m:d>
                          <m:r>
                            <a:rPr lang="en-US" b="0" i="1" smtClean="0">
                              <a:solidFill>
                                <a:prstClr val="black"/>
                              </a:solidFill>
                              <a:latin typeface="Cambria Math"/>
                              <a:ea typeface="Cambria Math" panose="02040503050406030204" pitchFamily="18" charset="0"/>
                            </a:rPr>
                            <m:t>+</m:t>
                          </m:r>
                          <m:r>
                            <a:rPr lang="en-US" i="1">
                              <a:solidFill>
                                <a:prstClr val="black"/>
                              </a:solidFill>
                              <a:latin typeface="Cambria Math" panose="02040503050406030204" pitchFamily="18" charset="0"/>
                            </a:rPr>
                            <m:t>2</m:t>
                          </m:r>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smtClean="0">
                                  <a:solidFill>
                                    <a:prstClr val="black"/>
                                  </a:solidFill>
                                  <a:latin typeface="Cambria Math"/>
                                  <a:sym typeface="Symbol"/>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den>
                          </m:f>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e>
                      </m:d>
                      <m:r>
                        <a:rPr lang="en-US" b="0" i="1" smtClean="0">
                          <a:solidFill>
                            <a:prstClr val="black"/>
                          </a:solidFill>
                          <a:latin typeface="Cambria Math"/>
                          <a:ea typeface="Cambria Math" panose="02040503050406030204" pitchFamily="18" charset="0"/>
                        </a:rPr>
                        <m:t>+</m:t>
                      </m:r>
                    </m:oMath>
                  </m:oMathPara>
                </a14:m>
                <a:endParaRPr lang="cs-CZ" b="0" i="1" dirty="0" smtClean="0">
                  <a:solidFill>
                    <a:prstClr val="black"/>
                  </a:solidFill>
                  <a:latin typeface="Cambria Math"/>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cs-CZ" b="0" i="1" smtClean="0">
                          <a:solidFill>
                            <a:prstClr val="black"/>
                          </a:solidFill>
                          <a:latin typeface="Cambria Math"/>
                          <a:ea typeface="Cambria Math" panose="02040503050406030204" pitchFamily="18" charset="0"/>
                        </a:rPr>
                        <m:t>+</m:t>
                      </m:r>
                      <m:f>
                        <m:fPr>
                          <m:ctrlPr>
                            <a:rPr lang="en-US" i="1">
                              <a:solidFill>
                                <a:prstClr val="black"/>
                              </a:solidFill>
                              <a:latin typeface="Cambria Math" panose="02040503050406030204" pitchFamily="18" charset="0"/>
                              <a:ea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smtClean="0">
                              <a:solidFill>
                                <a:prstClr val="black"/>
                              </a:solidFill>
                              <a:latin typeface="Cambria Math" panose="02040503050406030204" pitchFamily="18" charset="0"/>
                              <a:ea typeface="Cambria Math" panose="02040503050406030204" pitchFamily="18" charset="0"/>
                              <a:sym typeface="Symbol"/>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den>
                      </m:f>
                      <m:r>
                        <a:rPr lang="en-US" i="1">
                          <a:solidFill>
                            <a:prstClr val="black"/>
                          </a:solidFill>
                          <a:latin typeface="Cambria Math"/>
                          <a:ea typeface="Cambria Math" panose="02040503050406030204" pitchFamily="18" charset="0"/>
                        </a:rPr>
                        <m:t>(</m:t>
                      </m:r>
                      <m:r>
                        <a:rPr lang="en-US" i="1">
                          <a:solidFill>
                            <a:prstClr val="black"/>
                          </a:solidFill>
                          <a:latin typeface="Cambria Math"/>
                          <a:ea typeface="Cambria Math" panose="02040503050406030204" pitchFamily="18" charset="0"/>
                          <a:sym typeface="Symbol"/>
                        </a:rPr>
                        <m:t></m:t>
                      </m:r>
                      <m:r>
                        <a:rPr lang="en-US" i="1">
                          <a:solidFill>
                            <a:prstClr val="black"/>
                          </a:solidFill>
                          <a:latin typeface="Cambria Math"/>
                          <a:ea typeface="Cambria Math" panose="02040503050406030204" pitchFamily="18" charset="0"/>
                          <a:sym typeface="Symbol"/>
                        </a:rPr>
                        <m:t>𝑢</m:t>
                      </m:r>
                      <m:r>
                        <a:rPr lang="en-US" i="1">
                          <a:solidFill>
                            <a:prstClr val="black"/>
                          </a:solidFill>
                          <a:latin typeface="Cambria Math"/>
                          <a:ea typeface="Cambria Math" panose="02040503050406030204" pitchFamily="18" charset="0"/>
                          <a:sym typeface="Symbol"/>
                        </a:rPr>
                        <m:t>−2</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µ</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r>
                        <a:rPr lang="en-US" i="1">
                          <a:solidFill>
                            <a:prstClr val="black"/>
                          </a:solidFill>
                          <a:latin typeface="Cambria Math"/>
                          <a:ea typeface="Cambria Math" panose="02040503050406030204" pitchFamily="18" charset="0"/>
                        </a:rPr>
                        <m:t>)</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r>
                        <a:rPr lang="en-US" b="0" i="1" smtClean="0">
                          <a:solidFill>
                            <a:prstClr val="black"/>
                          </a:solidFill>
                          <a:latin typeface="Cambria Math"/>
                          <a:ea typeface="Cambria Math" panose="02040503050406030204" pitchFamily="18" charset="0"/>
                        </a:rPr>
                        <m:t>+</m:t>
                      </m:r>
                      <m:f>
                        <m:fPr>
                          <m:ctrlPr>
                            <a:rPr lang="en-US" i="1">
                              <a:solidFill>
                                <a:prstClr val="black"/>
                              </a:solidFill>
                              <a:latin typeface="Cambria Math" panose="02040503050406030204" pitchFamily="18" charset="0"/>
                              <a:ea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a:rPr>
                            <m:t></m:t>
                          </m:r>
                        </m:num>
                        <m:den>
                          <m:r>
                            <a:rPr lang="en-US" i="1">
                              <a:solidFill>
                                <a:prstClr val="black"/>
                              </a:solidFill>
                              <a:latin typeface="Cambria Math" panose="02040503050406030204" pitchFamily="18" charset="0"/>
                              <a:ea typeface="Cambria Math" panose="02040503050406030204" pitchFamily="18" charset="0"/>
                            </a:rPr>
                            <m:t>𝜕</m:t>
                          </m:r>
                          <m:r>
                            <a:rPr lang="en-US" i="1" smtClean="0">
                              <a:solidFill>
                                <a:prstClr val="black"/>
                              </a:solidFill>
                              <a:latin typeface="Cambria Math" panose="02040503050406030204" pitchFamily="18" charset="0"/>
                              <a:ea typeface="Cambria Math" panose="02040503050406030204" pitchFamily="18" charset="0"/>
                              <a:sym typeface="Symbol"/>
                            </a:rPr>
                            <m:t></m:t>
                          </m:r>
                        </m:den>
                      </m:f>
                      <m:d>
                        <m:d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dPr>
                        <m:e>
                          <m:r>
                            <a:rPr lang="en-US" b="0" i="1" smtClean="0">
                              <a:solidFill>
                                <a:prstClr val="black"/>
                              </a:solidFill>
                              <a:latin typeface="Cambria Math"/>
                              <a:ea typeface="Cambria Math" panose="02040503050406030204" pitchFamily="18" charset="0"/>
                              <a:sym typeface="Symbol" panose="05050102010706020507" pitchFamily="18" charset="2"/>
                            </a:rPr>
                            <m:t>−</m:t>
                          </m:r>
                          <m:r>
                            <a:rPr lang="en-US" i="1">
                              <a:solidFill>
                                <a:prstClr val="black"/>
                              </a:solidFill>
                              <a:latin typeface="Cambria Math"/>
                              <a:ea typeface="Cambria Math" panose="02040503050406030204" pitchFamily="18" charset="0"/>
                              <a:sym typeface="Symbol" panose="05050102010706020507" pitchFamily="18" charset="2"/>
                            </a:rPr>
                            <m:t>µ</m:t>
                          </m:r>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𝑥</m:t>
                                  </m:r>
                                </m:e>
                                <m:sup>
                                  <m:r>
                                    <a:rPr lang="en-US" i="1">
                                      <a:solidFill>
                                        <a:prstClr val="black"/>
                                      </a:solidFill>
                                      <a:latin typeface="Cambria Math" panose="02040503050406030204" pitchFamily="18" charset="0"/>
                                      <a:ea typeface="Cambria Math" panose="02040503050406030204" pitchFamily="18" charset="0"/>
                                    </a:rPr>
                                    <m:t>2</m:t>
                                  </m:r>
                                </m:sup>
                              </m:sSup>
                            </m:den>
                          </m:f>
                          <m:r>
                            <a:rPr lang="en-US" i="1">
                              <a:solidFill>
                                <a:prstClr val="black"/>
                              </a:solidFill>
                              <a:latin typeface="Cambria Math"/>
                              <a:ea typeface="Cambria Math" panose="02040503050406030204" pitchFamily="18" charset="0"/>
                            </a:rPr>
                            <m:t>+(</m:t>
                          </m:r>
                          <m:r>
                            <a:rPr lang="en-US" i="1">
                              <a:solidFill>
                                <a:prstClr val="black"/>
                              </a:solidFill>
                              <a:latin typeface="Cambria Math"/>
                              <a:ea typeface="Cambria Math" panose="02040503050406030204" pitchFamily="18" charset="0"/>
                              <a:sym typeface="Symbol"/>
                            </a:rPr>
                            <m:t></m:t>
                          </m:r>
                          <m:r>
                            <a:rPr lang="en-US" b="0" i="1" smtClean="0">
                              <a:solidFill>
                                <a:prstClr val="black"/>
                              </a:solidFill>
                              <a:latin typeface="Cambria Math"/>
                              <a:ea typeface="Cambria Math" panose="02040503050406030204" pitchFamily="18" charset="0"/>
                              <a:sym typeface="Symbol"/>
                            </a:rPr>
                            <m:t>𝑣</m:t>
                          </m:r>
                          <m:r>
                            <a:rPr lang="en-US" i="1">
                              <a:solidFill>
                                <a:prstClr val="black"/>
                              </a:solidFill>
                              <a:latin typeface="Cambria Math"/>
                              <a:ea typeface="Cambria Math" panose="02040503050406030204" pitchFamily="18" charset="0"/>
                              <a:sym typeface="Symbol"/>
                            </a:rPr>
                            <m:t>−2</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µ</m:t>
                              </m:r>
                            </m:num>
                            <m:den>
                              <m:r>
                                <a:rPr lang="en-US" i="1">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a:ea typeface="Cambria Math" panose="02040503050406030204" pitchFamily="18" charset="0"/>
                                </a:rPr>
                                <m:t>𝑦</m:t>
                              </m:r>
                            </m:den>
                          </m:f>
                          <m:r>
                            <a:rPr lang="en-US" i="1">
                              <a:solidFill>
                                <a:prstClr val="black"/>
                              </a:solidFill>
                              <a:latin typeface="Cambria Math"/>
                              <a:ea typeface="Cambria Math" panose="02040503050406030204" pitchFamily="18" charset="0"/>
                            </a:rPr>
                            <m:t>)</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a:rPr>
                                <m:t></m:t>
                              </m:r>
                            </m:num>
                            <m:den>
                              <m:r>
                                <a:rPr lang="en-US" i="1">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a:ea typeface="Cambria Math" panose="02040503050406030204" pitchFamily="18" charset="0"/>
                                </a:rPr>
                                <m:t>𝑦</m:t>
                              </m:r>
                            </m:den>
                          </m:f>
                          <m:r>
                            <a:rPr lang="en-US" i="1">
                              <a:solidFill>
                                <a:prstClr val="black"/>
                              </a:solidFill>
                              <a:latin typeface="Cambria Math"/>
                              <a:ea typeface="Cambria Math" panose="02040503050406030204" pitchFamily="18" charset="0"/>
                            </a:rPr>
                            <m:t>+(</m:t>
                          </m:r>
                          <m:r>
                            <a:rPr lang="en-US" i="1">
                              <a:solidFill>
                                <a:prstClr val="black"/>
                              </a:solidFill>
                              <a:latin typeface="Cambria Math"/>
                              <a:ea typeface="Cambria Math" panose="02040503050406030204" pitchFamily="18" charset="0"/>
                              <a:sym typeface="Symbol"/>
                            </a:rPr>
                            <m:t></m:t>
                          </m:r>
                          <m:r>
                            <a:rPr lang="en-US" i="1">
                              <a:solidFill>
                                <a:prstClr val="black"/>
                              </a:solidFill>
                              <a:latin typeface="Cambria Math"/>
                              <a:ea typeface="Cambria Math" panose="02040503050406030204" pitchFamily="18" charset="0"/>
                              <a:sym typeface="Symbol"/>
                            </a:rPr>
                            <m:t>𝑢</m:t>
                          </m:r>
                          <m:r>
                            <a:rPr lang="en-US" i="1">
                              <a:solidFill>
                                <a:prstClr val="black"/>
                              </a:solidFill>
                              <a:latin typeface="Cambria Math"/>
                              <a:ea typeface="Cambria Math" panose="02040503050406030204" pitchFamily="18" charset="0"/>
                              <a:sym typeface="Symbol"/>
                            </a:rPr>
                            <m:t>−2</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µ</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r>
                            <a:rPr lang="en-US" i="1">
                              <a:solidFill>
                                <a:prstClr val="black"/>
                              </a:solidFill>
                              <a:latin typeface="Cambria Math"/>
                              <a:ea typeface="Cambria Math" panose="02040503050406030204" pitchFamily="18" charset="0"/>
                            </a:rPr>
                            <m:t>)</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smtClean="0">
                                  <a:solidFill>
                                    <a:prstClr val="black"/>
                                  </a:solidFill>
                                  <a:latin typeface="Cambria Math" panose="02040503050406030204" pitchFamily="18" charset="0"/>
                                  <a:ea typeface="Cambria Math" panose="02040503050406030204" pitchFamily="18" charset="0"/>
                                  <a:sym typeface="Symbol"/>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e>
                      </m:d>
                      <m:r>
                        <a:rPr lang="en-US" b="0" i="1" smtClean="0">
                          <a:solidFill>
                            <a:prstClr val="black"/>
                          </a:solidFill>
                          <a:latin typeface="Cambria Math"/>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rPr>
                        <m:t>  </m:t>
                      </m:r>
                      <m:f>
                        <m:fPr>
                          <m:ctrlPr>
                            <a:rPr lang="en-US" b="0" i="1" smtClean="0">
                              <a:solidFill>
                                <a:prstClr val="black"/>
                              </a:solidFill>
                              <a:latin typeface="Cambria Math" panose="02040503050406030204" pitchFamily="18" charset="0"/>
                              <a:ea typeface="Cambria Math" panose="02040503050406030204" pitchFamily="18" charset="0"/>
                            </a:rPr>
                          </m:ctrlPr>
                        </m:fPr>
                        <m:num>
                          <m:sSup>
                            <m:sSupPr>
                              <m:ctrlPr>
                                <a:rPr lang="en-US" b="0" i="1" smtClean="0">
                                  <a:solidFill>
                                    <a:prstClr val="black"/>
                                  </a:solidFill>
                                  <a:latin typeface="Cambria Math" panose="02040503050406030204" pitchFamily="18" charset="0"/>
                                  <a:ea typeface="Cambria Math" panose="02040503050406030204" pitchFamily="18" charset="0"/>
                                </a:rPr>
                              </m:ctrlPr>
                            </m:sSupPr>
                            <m:e>
                              <m:r>
                                <a:rPr lang="en-US" b="0" i="1" smtClean="0">
                                  <a:solidFill>
                                    <a:prstClr val="black"/>
                                  </a:solidFill>
                                  <a:latin typeface="Cambria Math" panose="02040503050406030204" pitchFamily="18" charset="0"/>
                                  <a:ea typeface="Cambria Math" panose="02040503050406030204" pitchFamily="18" charset="0"/>
                                </a:rPr>
                                <m:t>𝜕</m:t>
                              </m:r>
                            </m:e>
                            <m:sup>
                              <m:r>
                                <a:rPr lang="en-US" b="0" i="1" smtClean="0">
                                  <a:solidFill>
                                    <a:prstClr val="black"/>
                                  </a:solidFill>
                                  <a:latin typeface="Cambria Math" panose="02040503050406030204" pitchFamily="18" charset="0"/>
                                  <a:ea typeface="Cambria Math" panose="02040503050406030204" pitchFamily="18" charset="0"/>
                                </a:rPr>
                                <m:t>2</m:t>
                              </m:r>
                            </m:sup>
                          </m:sSup>
                          <m:sSub>
                            <m:sSubPr>
                              <m:ctrlPr>
                                <a:rPr lang="en-US" b="0"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𝑠</m:t>
                              </m:r>
                            </m:e>
                            <m:sub>
                              <m:r>
                                <a:rPr lang="en-US" b="0" i="1" smtClean="0">
                                  <a:solidFill>
                                    <a:prstClr val="black"/>
                                  </a:solidFill>
                                  <a:latin typeface="Cambria Math" panose="02040503050406030204" pitchFamily="18" charset="0"/>
                                  <a:ea typeface="Cambria Math" panose="02040503050406030204" pitchFamily="18" charset="0"/>
                                </a:rPr>
                                <m:t>𝑦𝑦</m:t>
                              </m:r>
                            </m:sub>
                          </m:sSub>
                          <m:r>
                            <a:rPr lang="en-US" b="0" i="1" smtClean="0">
                              <a:solidFill>
                                <a:prstClr val="black"/>
                              </a:solidFill>
                              <a:latin typeface="Cambria Math" panose="02040503050406030204" pitchFamily="18" charset="0"/>
                              <a:ea typeface="Cambria Math" panose="02040503050406030204" pitchFamily="18" charset="0"/>
                            </a:rPr>
                            <m:t>−</m:t>
                          </m:r>
                          <m:sSub>
                            <m:sSubPr>
                              <m:ctrlPr>
                                <a:rPr lang="en-US" b="0"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𝑠</m:t>
                              </m:r>
                            </m:e>
                            <m:sub>
                              <m:r>
                                <a:rPr lang="en-US" b="0" i="1" smtClean="0">
                                  <a:solidFill>
                                    <a:prstClr val="black"/>
                                  </a:solidFill>
                                  <a:latin typeface="Cambria Math" panose="02040503050406030204" pitchFamily="18" charset="0"/>
                                  <a:ea typeface="Cambria Math" panose="02040503050406030204" pitchFamily="18" charset="0"/>
                                </a:rPr>
                                <m:t>𝑥𝑥</m:t>
                              </m:r>
                            </m:sub>
                          </m:sSub>
                        </m:num>
                        <m:den>
                          <m:r>
                            <a:rPr lang="en-US" b="0" i="1" smtClean="0">
                              <a:solidFill>
                                <a:prstClr val="black"/>
                              </a:solidFill>
                              <a:latin typeface="Cambria Math" panose="02040503050406030204" pitchFamily="18" charset="0"/>
                              <a:ea typeface="Cambria Math" panose="02040503050406030204" pitchFamily="18" charset="0"/>
                            </a:rPr>
                            <m:t>𝜕</m:t>
                          </m:r>
                          <m:sSup>
                            <m:sSupPr>
                              <m:ctrlPr>
                                <a:rPr lang="en-US" b="0" i="1" smtClean="0">
                                  <a:solidFill>
                                    <a:prstClr val="black"/>
                                  </a:solidFill>
                                  <a:latin typeface="Cambria Math" panose="02040503050406030204" pitchFamily="18" charset="0"/>
                                  <a:ea typeface="Cambria Math" panose="02040503050406030204" pitchFamily="18" charset="0"/>
                                </a:rPr>
                              </m:ctrlPr>
                            </m:sSup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b="0" i="1" smtClean="0">
                                  <a:solidFill>
                                    <a:prstClr val="black"/>
                                  </a:solidFill>
                                  <a:latin typeface="Cambria Math" panose="02040503050406030204" pitchFamily="18" charset="0"/>
                                  <a:ea typeface="Cambria Math" panose="02040503050406030204" pitchFamily="18" charset="0"/>
                                </a:rPr>
                                <m:t>2</m:t>
                              </m:r>
                            </m:sup>
                          </m:sSup>
                        </m:den>
                      </m:f>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a:ea typeface="Cambria Math" panose="02040503050406030204" pitchFamily="18" charset="0"/>
                            </a:rPr>
                            <m:t>𝑦</m:t>
                          </m:r>
                        </m:den>
                      </m:f>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a:rPr>
                            <m:t></m:t>
                          </m:r>
                        </m:num>
                        <m:den>
                          <m:r>
                            <a:rPr lang="en-US" i="1">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rPr>
                            <m:t>𝑥</m:t>
                          </m:r>
                        </m:den>
                      </m:f>
                      <m:r>
                        <a:rPr lang="en-US" b="0" i="1" smtClean="0">
                          <a:solidFill>
                            <a:prstClr val="black"/>
                          </a:solidFill>
                          <a:latin typeface="Cambria Math" panose="02040503050406030204" pitchFamily="18" charset="0"/>
                          <a:ea typeface="Cambria Math" panose="02040503050406030204" pitchFamily="18" charset="0"/>
                        </a:rPr>
                        <m:t>+</m:t>
                      </m:r>
                      <m:f>
                        <m:fPr>
                          <m:ctrlPr>
                            <a:rPr lang="en-US" b="0" i="1" smtClean="0">
                              <a:solidFill>
                                <a:prstClr val="black"/>
                              </a:solidFill>
                              <a:latin typeface="Cambria Math" panose="02040503050406030204" pitchFamily="18" charset="0"/>
                              <a:ea typeface="Cambria Math" panose="02040503050406030204" pitchFamily="18" charset="0"/>
                            </a:rPr>
                          </m:ctrlPr>
                        </m:fPr>
                        <m:num>
                          <m:r>
                            <a:rPr lang="en-US" b="0" i="1" smtClean="0">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𝑦𝑦</m:t>
                              </m:r>
                            </m:sub>
                          </m:sSub>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𝑥𝑥</m:t>
                              </m:r>
                            </m:sub>
                          </m:sSub>
                        </m:num>
                        <m:den>
                          <m:r>
                            <a:rPr lang="en-US" b="0" i="1" smtClean="0">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den>
                      </m:f>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rPr>
                            <m:t>𝑥</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𝑦</m:t>
                          </m:r>
                        </m:den>
                      </m:f>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f>
                        <m:fPr>
                          <m:ctrlPr>
                            <a:rPr lang="en-US" i="1">
                              <a:solidFill>
                                <a:prstClr val="black"/>
                              </a:solidFill>
                              <a:latin typeface="Cambria Math" panose="02040503050406030204" pitchFamily="18" charset="0"/>
                              <a:ea typeface="Cambria Math" panose="02040503050406030204" pitchFamily="18" charset="0"/>
                            </a:rPr>
                          </m:ctrlPr>
                        </m:fPr>
                        <m:num>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ea typeface="Cambria Math" panose="02040503050406030204" pitchFamily="18" charset="0"/>
                                </a:rPr>
                                <m:t>2</m:t>
                              </m:r>
                            </m:sup>
                          </m:sSup>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𝑦𝑦</m:t>
                              </m:r>
                            </m:sub>
                          </m:sSub>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𝑥𝑥</m:t>
                              </m:r>
                            </m:sub>
                          </m:sSub>
                        </m:num>
                        <m:den>
                          <m:r>
                            <a:rPr lang="en-US" i="1">
                              <a:solidFill>
                                <a:prstClr val="black"/>
                              </a:solidFill>
                              <a:latin typeface="Cambria Math" panose="02040503050406030204" pitchFamily="18" charset="0"/>
                              <a:ea typeface="Cambria Math" panose="02040503050406030204" pitchFamily="18" charset="0"/>
                            </a:rPr>
                            <m:t>𝜕</m:t>
                          </m:r>
                          <m: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den>
                      </m:f>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a:ea typeface="Cambria Math" panose="02040503050406030204" pitchFamily="18" charset="0"/>
                            </a:rPr>
                            <m:t>𝑦</m:t>
                          </m:r>
                        </m:den>
                      </m:f>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r>
                        <a:rPr lang="en-US" b="0" i="1" smtClean="0">
                          <a:solidFill>
                            <a:prstClr val="black"/>
                          </a:solidFill>
                          <a:latin typeface="Cambria Math" panose="02040503050406030204" pitchFamily="18" charset="0"/>
                          <a:ea typeface="Cambria Math" panose="02040503050406030204" pitchFamily="18" charset="0"/>
                        </a:rPr>
                        <m:t>+</m:t>
                      </m:r>
                      <m:f>
                        <m:fPr>
                          <m:ctrlPr>
                            <a:rPr lang="en-US" i="1">
                              <a:solidFill>
                                <a:prstClr val="black"/>
                              </a:solidFill>
                              <a:latin typeface="Cambria Math" panose="02040503050406030204" pitchFamily="18" charset="0"/>
                              <a:ea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b="0" i="1" smtClean="0">
                                  <a:solidFill>
                                    <a:prstClr val="black"/>
                                  </a:solidFill>
                                  <a:latin typeface="Cambria Math" panose="02040503050406030204" pitchFamily="18" charset="0"/>
                                  <a:ea typeface="Cambria Math" panose="02040503050406030204" pitchFamily="18" charset="0"/>
                                </a:rPr>
                                <m:t>𝑥</m:t>
                              </m:r>
                              <m:r>
                                <a:rPr lang="en-US" i="1">
                                  <a:solidFill>
                                    <a:prstClr val="black"/>
                                  </a:solidFill>
                                  <a:latin typeface="Cambria Math" panose="02040503050406030204" pitchFamily="18" charset="0"/>
                                  <a:ea typeface="Cambria Math" panose="02040503050406030204" pitchFamily="18" charset="0"/>
                                </a:rPr>
                                <m:t>𝑦</m:t>
                              </m:r>
                            </m:sub>
                          </m:sSub>
                        </m:num>
                        <m:den>
                          <m:r>
                            <a:rPr lang="en-US" i="1">
                              <a:solidFill>
                                <a:prstClr val="black"/>
                              </a:solidFill>
                              <a:latin typeface="Cambria Math" panose="02040503050406030204" pitchFamily="18" charset="0"/>
                              <a:ea typeface="Cambria Math" panose="02040503050406030204" pitchFamily="18" charset="0"/>
                            </a:rPr>
                            <m:t>𝜕</m:t>
                          </m:r>
                          <m:r>
                            <a:rPr lang="en-US" i="1" smtClean="0">
                              <a:solidFill>
                                <a:prstClr val="black"/>
                              </a:solidFill>
                              <a:latin typeface="Cambria Math" panose="02040503050406030204" pitchFamily="18" charset="0"/>
                              <a:ea typeface="Cambria Math" panose="02040503050406030204" pitchFamily="18" charset="0"/>
                              <a:sym typeface="Symbol"/>
                            </a:rPr>
                            <m:t></m:t>
                          </m:r>
                        </m:den>
                      </m:f>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sSup>
                            <m:sSupPr>
                              <m:ctrlPr>
                                <a:rPr lang="en-US" i="1" smtClean="0">
                                  <a:solidFill>
                                    <a:prstClr val="black"/>
                                  </a:solidFill>
                                  <a:latin typeface="Cambria Math" panose="02040503050406030204" pitchFamily="18" charset="0"/>
                                  <a:ea typeface="Cambria Math" panose="02040503050406030204" pitchFamily="18" charset="0"/>
                                </a:rPr>
                              </m:ctrlPr>
                            </m:sSupPr>
                            <m:e>
                              <m:r>
                                <a:rPr lang="en-US" i="1" smtClean="0">
                                  <a:solidFill>
                                    <a:prstClr val="black"/>
                                  </a:solidFill>
                                  <a:latin typeface="Cambria Math" panose="02040503050406030204" pitchFamily="18" charset="0"/>
                                  <a:ea typeface="Cambria Math" panose="02040503050406030204" pitchFamily="18" charset="0"/>
                                </a:rPr>
                                <m:t>𝑥</m:t>
                              </m:r>
                            </m:e>
                            <m:sup>
                              <m:r>
                                <a:rPr lang="en-US" i="1" smtClean="0">
                                  <a:solidFill>
                                    <a:prstClr val="black"/>
                                  </a:solidFill>
                                  <a:latin typeface="Cambria Math" panose="02040503050406030204" pitchFamily="18" charset="0"/>
                                  <a:ea typeface="Cambria Math" panose="02040503050406030204" pitchFamily="18" charset="0"/>
                                </a:rPr>
                                <m:t>2</m:t>
                              </m:r>
                            </m:sup>
                          </m:sSup>
                        </m:den>
                      </m:f>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f>
                        <m:fPr>
                          <m:ctrlP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fPr>
                        <m:num>
                          <m:sSup>
                            <m:sSupPr>
                              <m:ctrlP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p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2</m:t>
                              </m:r>
                            </m:sup>
                          </m:sSup>
                          <m:sSub>
                            <m:sSubPr>
                              <m:ctrlP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𝑠</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𝑥𝑦</m:t>
                              </m:r>
                            </m:sub>
                          </m:sSub>
                        </m:num>
                        <m:den>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sSup>
                            <m:sSupPr>
                              <m:ctrlP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p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2</m:t>
                              </m:r>
                            </m:sup>
                          </m:sSup>
                        </m:den>
                      </m:f>
                      <m:sSup>
                        <m:sSupPr>
                          <m:ctrlP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p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f>
                            <m:fPr>
                              <m:ctrlP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fPr>
                            <m:num>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𝑥</m:t>
                              </m:r>
                            </m:den>
                          </m:f>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2</m:t>
                          </m:r>
                        </m:sup>
                      </m:sSup>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f>
                        <m:f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fPr>
                        <m:num>
                          <m:sSup>
                            <m:sSup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p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2</m:t>
                              </m:r>
                            </m:sup>
                          </m:sSup>
                          <m:sSub>
                            <m:sSub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𝑠</m:t>
                              </m:r>
                            </m:e>
                            <m:sub>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𝑥𝑦</m:t>
                              </m:r>
                            </m:sub>
                          </m:sSub>
                        </m:num>
                        <m:den>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sSup>
                            <m:sSup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pPr>
                            <m:e>
                              <m: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2</m:t>
                              </m:r>
                            </m:sup>
                          </m:sSup>
                        </m:den>
                      </m:f>
                      <m:sSup>
                        <m:sSup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p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f>
                            <m:f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fPr>
                            <m:num>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𝑥</m:t>
                              </m:r>
                            </m:den>
                          </m:f>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2</m:t>
                          </m:r>
                        </m:sup>
                      </m:s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r>
                        <a:rPr lang="en-US" b="0" i="0"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2</m:t>
                      </m:r>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sSub>
                            <m:sSubPr>
                              <m:ctrlPr>
                                <a:rPr lang="en-US" i="1" smtClean="0">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𝑠</m:t>
                              </m:r>
                            </m:e>
                            <m:sub>
                              <m:r>
                                <a:rPr lang="en-US" b="0" i="1" smtClean="0">
                                  <a:solidFill>
                                    <a:prstClr val="black"/>
                                  </a:solidFill>
                                  <a:latin typeface="Cambria Math" panose="02040503050406030204" pitchFamily="18" charset="0"/>
                                </a:rPr>
                                <m:t>𝑥𝑦</m:t>
                              </m:r>
                            </m:sub>
                          </m:sSub>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den>
                      </m:f>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r>
                        <a:rPr lang="en-US" b="0" i="1" smtClean="0">
                          <a:solidFill>
                            <a:prstClr val="black"/>
                          </a:solidFill>
                          <a:latin typeface="Cambria Math" panose="02040503050406030204" pitchFamily="18" charset="0"/>
                          <a:ea typeface="Cambria Math" panose="02040503050406030204" pitchFamily="18" charset="0"/>
                        </a:rPr>
                        <m:t>−</m:t>
                      </m:r>
                      <m:f>
                        <m:f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fPr>
                        <m:num>
                          <m:sSup>
                            <m:sSup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p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2</m:t>
                              </m:r>
                            </m:sup>
                          </m:sSup>
                          <m:sSub>
                            <m:sSub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𝑠</m:t>
                              </m:r>
                            </m:e>
                            <m:sub>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𝑥𝑦</m:t>
                              </m:r>
                            </m:sub>
                          </m:sSub>
                        </m:num>
                        <m:den>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sSup>
                            <m:sSup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p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2</m:t>
                              </m:r>
                            </m:sup>
                          </m:sSup>
                        </m:den>
                      </m:f>
                      <m:sSup>
                        <m:sSup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p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f>
                            <m:f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fPr>
                            <m:num>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𝑦</m:t>
                              </m:r>
                            </m:den>
                          </m:f>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2</m:t>
                          </m:r>
                        </m:sup>
                      </m:sSup>
                    </m:oMath>
                  </m:oMathPara>
                </a14:m>
                <a:endParaRPr lang="en-US" b="0" dirty="0" smtClean="0">
                  <a:solidFill>
                    <a:prstClr val="black"/>
                  </a:solidFill>
                  <a:ea typeface="Cambria Math" panose="02040503050406030204" pitchFamily="18" charset="0"/>
                </a:endParaRPr>
              </a:p>
              <a:p>
                <a:endParaRPr lang="cs-CZ" dirty="0"/>
              </a:p>
            </p:txBody>
          </p:sp>
        </mc:Choice>
        <mc:Fallback xmlns="">
          <p:sp>
            <p:nvSpPr>
              <p:cNvPr id="2" name="TextovéPole 1"/>
              <p:cNvSpPr txBox="1">
                <a:spLocks noRot="1" noChangeAspect="1" noMove="1" noResize="1" noEditPoints="1" noAdjustHandles="1" noChangeArrowheads="1" noChangeShapeType="1" noTextEdit="1"/>
              </p:cNvSpPr>
              <p:nvPr/>
            </p:nvSpPr>
            <p:spPr>
              <a:xfrm>
                <a:off x="121298" y="1328578"/>
                <a:ext cx="9860902" cy="3111814"/>
              </a:xfrm>
              <a:prstGeom prst="rect">
                <a:avLst/>
              </a:prstGeom>
              <a:blipFill rotWithShape="1">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8" name="TextovéPole 7"/>
              <p:cNvSpPr txBox="1"/>
              <p:nvPr/>
            </p:nvSpPr>
            <p:spPr>
              <a:xfrm>
                <a:off x="232914" y="5153272"/>
                <a:ext cx="11775056" cy="1608710"/>
              </a:xfrm>
              <a:prstGeom prst="rect">
                <a:avLst/>
              </a:prstGeom>
              <a:solidFill>
                <a:schemeClr val="bg1">
                  <a:lumMod val="9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µ</m:t>
                      </m:r>
                      <m:d>
                        <m:dPr>
                          <m:ctrlPr>
                            <a:rPr lang="en-US" b="0" i="1" smtClean="0">
                              <a:solidFill>
                                <a:prstClr val="black"/>
                              </a:solidFill>
                              <a:latin typeface="Cambria Math" panose="02040503050406030204" pitchFamily="18" charset="0"/>
                            </a:rPr>
                          </m:ctrlPr>
                        </m:dPr>
                        <m:e>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smtClean="0">
                                  <a:solidFill>
                                    <a:prstClr val="black"/>
                                  </a:solidFill>
                                  <a:latin typeface="Cambria Math"/>
                                  <a:sym typeface="Symbol"/>
                                </a:rPr>
                                <m:t></m:t>
                              </m:r>
                            </m:num>
                            <m:den>
                              <m:r>
                                <a:rPr lang="en-US" i="1">
                                  <a:solidFill>
                                    <a:prstClr val="black"/>
                                  </a:solidFill>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𝜉</m:t>
                                  </m:r>
                                </m:e>
                                <m:sup>
                                  <m:r>
                                    <a:rPr lang="en-US" i="1">
                                      <a:solidFill>
                                        <a:prstClr val="black"/>
                                      </a:solidFill>
                                      <a:latin typeface="Cambria Math" panose="02040503050406030204" pitchFamily="18" charset="0"/>
                                      <a:ea typeface="Cambria Math" panose="02040503050406030204" pitchFamily="18" charset="0"/>
                                    </a:rPr>
                                    <m:t>2</m:t>
                                  </m:r>
                                </m:sup>
                              </m:sSup>
                            </m:den>
                          </m:f>
                          <m:sSub>
                            <m:sSubPr>
                              <m:ctrlPr>
                                <a:rPr lang="en-US"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𝑔</m:t>
                              </m:r>
                            </m:e>
                            <m:sub>
                              <m:r>
                                <a:rPr lang="en-US" b="0" i="1" smtClean="0">
                                  <a:solidFill>
                                    <a:prstClr val="black"/>
                                  </a:solidFill>
                                  <a:latin typeface="Cambria Math" panose="02040503050406030204" pitchFamily="18" charset="0"/>
                                  <a:ea typeface="Cambria Math" panose="02040503050406030204" pitchFamily="18" charset="0"/>
                                </a:rPr>
                                <m:t>𝑥𝑥</m:t>
                              </m:r>
                            </m:sub>
                          </m:sSub>
                          <m:r>
                            <a:rPr lang="en-US" b="0" i="1" smtClean="0">
                              <a:solidFill>
                                <a:prstClr val="black"/>
                              </a:solidFill>
                              <a:latin typeface="Cambria Math"/>
                              <a:ea typeface="Cambria Math" panose="02040503050406030204" pitchFamily="18" charset="0"/>
                            </a:rPr>
                            <m:t>+</m:t>
                          </m:r>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a:solidFill>
                                    <a:prstClr val="black"/>
                                  </a:solidFill>
                                  <a:latin typeface="Cambria Math"/>
                                  <a:sym typeface="Symbol"/>
                                </a:rPr>
                                <m:t></m:t>
                              </m:r>
                            </m:num>
                            <m:den>
                              <m:r>
                                <a:rPr lang="en-US" i="1">
                                  <a:solidFill>
                                    <a:prstClr val="black"/>
                                  </a:solidFill>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smtClean="0">
                                      <a:solidFill>
                                        <a:prstClr val="black"/>
                                      </a:solidFill>
                                      <a:latin typeface="Cambria Math" panose="02040503050406030204" pitchFamily="18" charset="0"/>
                                      <a:ea typeface="Cambria Math" panose="02040503050406030204" pitchFamily="18" charset="0"/>
                                      <a:sym typeface="Symbol"/>
                                    </a:rPr>
                                    <m:t></m:t>
                                  </m:r>
                                </m:e>
                                <m:sup>
                                  <m:r>
                                    <a:rPr lang="en-US" i="1">
                                      <a:solidFill>
                                        <a:prstClr val="black"/>
                                      </a:solidFill>
                                      <a:latin typeface="Cambria Math" panose="02040503050406030204" pitchFamily="18" charset="0"/>
                                      <a:ea typeface="Cambria Math" panose="02040503050406030204" pitchFamily="18" charset="0"/>
                                    </a:rPr>
                                    <m:t>2</m:t>
                                  </m:r>
                                </m:sup>
                              </m:sSup>
                            </m:den>
                          </m:f>
                          <m:sSub>
                            <m:sSubPr>
                              <m:ctrlPr>
                                <a:rPr lang="en-US"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𝑔</m:t>
                              </m:r>
                            </m:e>
                            <m:sub>
                              <m:r>
                                <a:rPr lang="en-US" b="0" i="1" smtClean="0">
                                  <a:solidFill>
                                    <a:prstClr val="black"/>
                                  </a:solidFill>
                                  <a:latin typeface="Cambria Math" panose="02040503050406030204" pitchFamily="18" charset="0"/>
                                  <a:ea typeface="Cambria Math" panose="02040503050406030204" pitchFamily="18" charset="0"/>
                                </a:rPr>
                                <m:t>𝑦𝑦</m:t>
                              </m:r>
                            </m:sub>
                          </m:sSub>
                          <m:r>
                            <a:rPr lang="en-US" b="0" i="1" smtClean="0">
                              <a:solidFill>
                                <a:prstClr val="black"/>
                              </a:solidFill>
                              <a:latin typeface="Cambria Math"/>
                              <a:ea typeface="Cambria Math" panose="02040503050406030204" pitchFamily="18" charset="0"/>
                            </a:rPr>
                            <m:t>+</m:t>
                          </m:r>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smtClean="0">
                                  <a:solidFill>
                                    <a:prstClr val="black"/>
                                  </a:solidFill>
                                  <a:latin typeface="Cambria Math"/>
                                  <a:sym typeface="Symbol"/>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den>
                          </m:f>
                          <m:sSub>
                            <m:sSubPr>
                              <m:ctrlP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𝑔</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𝑥𝑦</m:t>
                              </m:r>
                            </m:sub>
                          </m:sSub>
                        </m:e>
                      </m:d>
                      <m:r>
                        <a:rPr lang="en-US" b="0" i="1" smtClean="0">
                          <a:solidFill>
                            <a:prstClr val="black"/>
                          </a:solidFill>
                          <a:latin typeface="Cambria Math"/>
                          <a:ea typeface="Cambria Math" panose="02040503050406030204" pitchFamily="18" charset="0"/>
                        </a:rPr>
                        <m:t>+</m:t>
                      </m:r>
                      <m:f>
                        <m:fPr>
                          <m:ctrlPr>
                            <a:rPr lang="en-US" i="1">
                              <a:solidFill>
                                <a:prstClr val="black"/>
                              </a:solidFill>
                              <a:latin typeface="Cambria Math" panose="02040503050406030204" pitchFamily="18" charset="0"/>
                              <a:ea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smtClean="0">
                              <a:solidFill>
                                <a:prstClr val="black"/>
                              </a:solidFill>
                              <a:latin typeface="Cambria Math" panose="02040503050406030204" pitchFamily="18" charset="0"/>
                              <a:ea typeface="Cambria Math" panose="02040503050406030204" pitchFamily="18" charset="0"/>
                              <a:sym typeface="Symbol"/>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den>
                      </m:f>
                      <m:sSub>
                        <m:sSubPr>
                          <m:ctrlP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𝑣</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𝑥</m:t>
                          </m:r>
                        </m:sub>
                      </m:sSub>
                      <m:r>
                        <a:rPr lang="en-US" b="0" i="1" smtClean="0">
                          <a:solidFill>
                            <a:prstClr val="black"/>
                          </a:solidFill>
                          <a:latin typeface="Cambria Math"/>
                          <a:ea typeface="Cambria Math" panose="02040503050406030204" pitchFamily="18" charset="0"/>
                        </a:rPr>
                        <m:t>+</m:t>
                      </m:r>
                      <m:f>
                        <m:fPr>
                          <m:ctrlPr>
                            <a:rPr lang="en-US" i="1">
                              <a:solidFill>
                                <a:prstClr val="black"/>
                              </a:solidFill>
                              <a:latin typeface="Cambria Math" panose="02040503050406030204" pitchFamily="18" charset="0"/>
                              <a:ea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a:rPr>
                            <m:t></m:t>
                          </m:r>
                        </m:num>
                        <m:den>
                          <m:r>
                            <a:rPr lang="en-US" i="1">
                              <a:solidFill>
                                <a:prstClr val="black"/>
                              </a:solidFill>
                              <a:latin typeface="Cambria Math" panose="02040503050406030204" pitchFamily="18" charset="0"/>
                              <a:ea typeface="Cambria Math" panose="02040503050406030204" pitchFamily="18" charset="0"/>
                            </a:rPr>
                            <m:t>𝜕</m:t>
                          </m:r>
                          <m:r>
                            <a:rPr lang="en-US" i="1" smtClean="0">
                              <a:solidFill>
                                <a:prstClr val="black"/>
                              </a:solidFill>
                              <a:latin typeface="Cambria Math" panose="02040503050406030204" pitchFamily="18" charset="0"/>
                              <a:ea typeface="Cambria Math" panose="02040503050406030204" pitchFamily="18" charset="0"/>
                              <a:sym typeface="Symbol"/>
                            </a:rPr>
                            <m:t></m:t>
                          </m:r>
                        </m:den>
                      </m:f>
                      <m:sSub>
                        <m:sSubPr>
                          <m:ctrlPr>
                            <a:rPr lang="en-US" i="1" smtClean="0">
                              <a:solidFill>
                                <a:prstClr val="black"/>
                              </a:solidFill>
                              <a:latin typeface="Cambria Math" panose="02040503050406030204" pitchFamily="18" charset="0"/>
                              <a:ea typeface="Cambria Math" panose="02040503050406030204" pitchFamily="18" charset="0"/>
                              <a:sym typeface="Symbol"/>
                            </a:rPr>
                          </m:ctrlPr>
                        </m:sSubPr>
                        <m:e>
                          <m:r>
                            <a:rPr lang="en-US" b="0" i="1" smtClean="0">
                              <a:solidFill>
                                <a:prstClr val="black"/>
                              </a:solidFill>
                              <a:latin typeface="Cambria Math" panose="02040503050406030204" pitchFamily="18" charset="0"/>
                              <a:ea typeface="Cambria Math" panose="02040503050406030204" pitchFamily="18" charset="0"/>
                              <a:sym typeface="Symbol"/>
                            </a:rPr>
                            <m:t>𝑣</m:t>
                          </m:r>
                        </m:e>
                        <m:sub>
                          <m:r>
                            <a:rPr lang="en-US" b="0" i="1" smtClean="0">
                              <a:solidFill>
                                <a:prstClr val="black"/>
                              </a:solidFill>
                              <a:latin typeface="Cambria Math" panose="02040503050406030204" pitchFamily="18" charset="0"/>
                              <a:ea typeface="Cambria Math" panose="02040503050406030204" pitchFamily="18" charset="0"/>
                              <a:sym typeface="Symbol"/>
                            </a:rPr>
                            <m:t>𝑦</m:t>
                          </m:r>
                        </m:sub>
                      </m:sSub>
                      <m:r>
                        <a:rPr lang="en-US" b="0" i="1" smtClean="0">
                          <a:solidFill>
                            <a:prstClr val="black"/>
                          </a:solidFill>
                          <a:latin typeface="Cambria Math"/>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rPr>
                        <m:t>  </m:t>
                      </m:r>
                      <m:f>
                        <m:fPr>
                          <m:ctrlPr>
                            <a:rPr lang="en-US" b="0" i="1" smtClean="0">
                              <a:solidFill>
                                <a:prstClr val="black"/>
                              </a:solidFill>
                              <a:latin typeface="Cambria Math" panose="02040503050406030204" pitchFamily="18" charset="0"/>
                              <a:ea typeface="Cambria Math" panose="02040503050406030204" pitchFamily="18" charset="0"/>
                            </a:rPr>
                          </m:ctrlPr>
                        </m:fPr>
                        <m:num>
                          <m:sSup>
                            <m:sSupPr>
                              <m:ctrlPr>
                                <a:rPr lang="en-US" b="0" i="1" smtClean="0">
                                  <a:solidFill>
                                    <a:prstClr val="black"/>
                                  </a:solidFill>
                                  <a:latin typeface="Cambria Math" panose="02040503050406030204" pitchFamily="18" charset="0"/>
                                  <a:ea typeface="Cambria Math" panose="02040503050406030204" pitchFamily="18" charset="0"/>
                                </a:rPr>
                              </m:ctrlPr>
                            </m:sSupPr>
                            <m:e>
                              <m:r>
                                <a:rPr lang="en-US" b="0" i="1" smtClean="0">
                                  <a:solidFill>
                                    <a:prstClr val="black"/>
                                  </a:solidFill>
                                  <a:latin typeface="Cambria Math" panose="02040503050406030204" pitchFamily="18" charset="0"/>
                                  <a:ea typeface="Cambria Math" panose="02040503050406030204" pitchFamily="18" charset="0"/>
                                </a:rPr>
                                <m:t>𝜕</m:t>
                              </m:r>
                            </m:e>
                            <m:sup>
                              <m:r>
                                <a:rPr lang="en-US" b="0" i="1" smtClean="0">
                                  <a:solidFill>
                                    <a:prstClr val="black"/>
                                  </a:solidFill>
                                  <a:latin typeface="Cambria Math" panose="02040503050406030204" pitchFamily="18" charset="0"/>
                                  <a:ea typeface="Cambria Math" panose="02040503050406030204" pitchFamily="18" charset="0"/>
                                </a:rPr>
                                <m:t>2</m:t>
                              </m:r>
                            </m:sup>
                          </m:sSup>
                          <m:sSub>
                            <m:sSubPr>
                              <m:ctrlPr>
                                <a:rPr lang="en-US" b="0"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𝑠</m:t>
                              </m:r>
                            </m:e>
                            <m:sub>
                              <m:r>
                                <a:rPr lang="en-US" b="0" i="1" smtClean="0">
                                  <a:solidFill>
                                    <a:prstClr val="black"/>
                                  </a:solidFill>
                                  <a:latin typeface="Cambria Math" panose="02040503050406030204" pitchFamily="18" charset="0"/>
                                  <a:ea typeface="Cambria Math" panose="02040503050406030204" pitchFamily="18" charset="0"/>
                                </a:rPr>
                                <m:t>𝑦𝑦</m:t>
                              </m:r>
                            </m:sub>
                          </m:sSub>
                          <m:r>
                            <a:rPr lang="en-US" b="0" i="1" smtClean="0">
                              <a:solidFill>
                                <a:prstClr val="black"/>
                              </a:solidFill>
                              <a:latin typeface="Cambria Math" panose="02040503050406030204" pitchFamily="18" charset="0"/>
                              <a:ea typeface="Cambria Math" panose="02040503050406030204" pitchFamily="18" charset="0"/>
                            </a:rPr>
                            <m:t>−</m:t>
                          </m:r>
                          <m:sSub>
                            <m:sSubPr>
                              <m:ctrlPr>
                                <a:rPr lang="en-US" b="0"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𝑠</m:t>
                              </m:r>
                            </m:e>
                            <m:sub>
                              <m:r>
                                <a:rPr lang="en-US" b="0" i="1" smtClean="0">
                                  <a:solidFill>
                                    <a:prstClr val="black"/>
                                  </a:solidFill>
                                  <a:latin typeface="Cambria Math" panose="02040503050406030204" pitchFamily="18" charset="0"/>
                                  <a:ea typeface="Cambria Math" panose="02040503050406030204" pitchFamily="18" charset="0"/>
                                </a:rPr>
                                <m:t>𝑥𝑥</m:t>
                              </m:r>
                            </m:sub>
                          </m:sSub>
                        </m:num>
                        <m:den>
                          <m:r>
                            <a:rPr lang="en-US" b="0" i="1" smtClean="0">
                              <a:solidFill>
                                <a:prstClr val="black"/>
                              </a:solidFill>
                              <a:latin typeface="Cambria Math" panose="02040503050406030204" pitchFamily="18" charset="0"/>
                              <a:ea typeface="Cambria Math" panose="02040503050406030204" pitchFamily="18" charset="0"/>
                            </a:rPr>
                            <m:t>𝜕</m:t>
                          </m:r>
                          <m:sSup>
                            <m:sSupPr>
                              <m:ctrlPr>
                                <a:rPr lang="en-US" b="0" i="1" smtClean="0">
                                  <a:solidFill>
                                    <a:prstClr val="black"/>
                                  </a:solidFill>
                                  <a:latin typeface="Cambria Math" panose="02040503050406030204" pitchFamily="18" charset="0"/>
                                  <a:ea typeface="Cambria Math" panose="02040503050406030204" pitchFamily="18" charset="0"/>
                                </a:rPr>
                              </m:ctrlPr>
                            </m:sSup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b="0" i="1" smtClean="0">
                                  <a:solidFill>
                                    <a:prstClr val="black"/>
                                  </a:solidFill>
                                  <a:latin typeface="Cambria Math" panose="02040503050406030204" pitchFamily="18" charset="0"/>
                                  <a:ea typeface="Cambria Math" panose="02040503050406030204" pitchFamily="18" charset="0"/>
                                </a:rPr>
                                <m:t>2</m:t>
                              </m:r>
                            </m:sup>
                          </m:sSup>
                        </m:den>
                      </m:f>
                      <m:sSub>
                        <m:sSubPr>
                          <m:ctrlPr>
                            <a:rPr lang="en-US" b="0"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𝑞</m:t>
                          </m:r>
                        </m:e>
                        <m:sub>
                          <m:r>
                            <a:rPr lang="en-US" b="0" i="1" smtClean="0">
                              <a:solidFill>
                                <a:prstClr val="black"/>
                              </a:solidFill>
                              <a:latin typeface="Cambria Math" panose="02040503050406030204" pitchFamily="18" charset="0"/>
                              <a:ea typeface="Cambria Math" panose="02040503050406030204" pitchFamily="18" charset="0"/>
                            </a:rPr>
                            <m:t>1</m:t>
                          </m:r>
                        </m:sub>
                      </m:sSub>
                      <m:r>
                        <a:rPr lang="en-US" b="0" i="1" smtClean="0">
                          <a:solidFill>
                            <a:prstClr val="black"/>
                          </a:solidFill>
                          <a:latin typeface="Cambria Math" panose="02040503050406030204" pitchFamily="18" charset="0"/>
                          <a:ea typeface="Cambria Math" panose="02040503050406030204" pitchFamily="18" charset="0"/>
                        </a:rPr>
                        <m:t>+</m:t>
                      </m:r>
                      <m:f>
                        <m:fPr>
                          <m:ctrlPr>
                            <a:rPr lang="en-US" b="0" i="1" smtClean="0">
                              <a:solidFill>
                                <a:prstClr val="black"/>
                              </a:solidFill>
                              <a:latin typeface="Cambria Math" panose="02040503050406030204" pitchFamily="18" charset="0"/>
                              <a:ea typeface="Cambria Math" panose="02040503050406030204" pitchFamily="18" charset="0"/>
                            </a:rPr>
                          </m:ctrlPr>
                        </m:fPr>
                        <m:num>
                          <m:r>
                            <a:rPr lang="en-US" b="0" i="1" smtClean="0">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𝑦𝑦</m:t>
                              </m:r>
                            </m:sub>
                          </m:sSub>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𝑥𝑥</m:t>
                              </m:r>
                            </m:sub>
                          </m:sSub>
                        </m:num>
                        <m:den>
                          <m:r>
                            <a:rPr lang="en-US" b="0" i="1" smtClean="0">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den>
                      </m:f>
                      <m:sSub>
                        <m:sSubPr>
                          <m:ctrlPr>
                            <a:rPr lang="en-US" b="0"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𝑞</m:t>
                          </m:r>
                        </m:e>
                        <m:sub>
                          <m:r>
                            <a:rPr lang="en-US" b="0" i="1" smtClean="0">
                              <a:solidFill>
                                <a:prstClr val="black"/>
                              </a:solidFill>
                              <a:latin typeface="Cambria Math" panose="02040503050406030204" pitchFamily="18" charset="0"/>
                              <a:ea typeface="Cambria Math" panose="02040503050406030204" pitchFamily="18" charset="0"/>
                            </a:rPr>
                            <m:t>2</m:t>
                          </m:r>
                        </m:sub>
                      </m:s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f>
                        <m:fPr>
                          <m:ctrlPr>
                            <a:rPr lang="en-US" i="1">
                              <a:solidFill>
                                <a:prstClr val="black"/>
                              </a:solidFill>
                              <a:latin typeface="Cambria Math" panose="02040503050406030204" pitchFamily="18" charset="0"/>
                              <a:ea typeface="Cambria Math" panose="02040503050406030204" pitchFamily="18" charset="0"/>
                            </a:rPr>
                          </m:ctrlPr>
                        </m:fPr>
                        <m:num>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ea typeface="Cambria Math" panose="02040503050406030204" pitchFamily="18" charset="0"/>
                                </a:rPr>
                                <m:t>2</m:t>
                              </m:r>
                            </m:sup>
                          </m:sSup>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𝑦𝑦</m:t>
                              </m:r>
                            </m:sub>
                          </m:sSub>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𝑥𝑥</m:t>
                              </m:r>
                            </m:sub>
                          </m:sSub>
                        </m:num>
                        <m:den>
                          <m:r>
                            <a:rPr lang="en-US" i="1">
                              <a:solidFill>
                                <a:prstClr val="black"/>
                              </a:solidFill>
                              <a:latin typeface="Cambria Math" panose="02040503050406030204" pitchFamily="18" charset="0"/>
                              <a:ea typeface="Cambria Math" panose="02040503050406030204" pitchFamily="18" charset="0"/>
                            </a:rPr>
                            <m:t>𝜕</m:t>
                          </m:r>
                          <m: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den>
                      </m:f>
                      <m:sSub>
                        <m:sSubPr>
                          <m:ctrlPr>
                            <a:rPr lang="en-US"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𝑞</m:t>
                          </m:r>
                        </m:e>
                        <m:sub>
                          <m:r>
                            <a:rPr lang="en-US" b="0" i="1" smtClean="0">
                              <a:solidFill>
                                <a:prstClr val="black"/>
                              </a:solidFill>
                              <a:latin typeface="Cambria Math" panose="02040503050406030204" pitchFamily="18" charset="0"/>
                              <a:ea typeface="Cambria Math" panose="02040503050406030204" pitchFamily="18" charset="0"/>
                            </a:rPr>
                            <m:t>3</m:t>
                          </m:r>
                        </m:sub>
                      </m:sSub>
                      <m:r>
                        <a:rPr lang="en-US" b="0" i="1" smtClean="0">
                          <a:solidFill>
                            <a:prstClr val="black"/>
                          </a:solidFill>
                          <a:latin typeface="Cambria Math" panose="02040503050406030204" pitchFamily="18" charset="0"/>
                          <a:ea typeface="Cambria Math" panose="02040503050406030204" pitchFamily="18" charset="0"/>
                        </a:rPr>
                        <m:t>+</m:t>
                      </m:r>
                      <m:f>
                        <m:fPr>
                          <m:ctrlPr>
                            <a:rPr lang="en-US" i="1">
                              <a:solidFill>
                                <a:prstClr val="black"/>
                              </a:solidFill>
                              <a:latin typeface="Cambria Math" panose="02040503050406030204" pitchFamily="18" charset="0"/>
                              <a:ea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b="0" i="1" smtClean="0">
                                  <a:solidFill>
                                    <a:prstClr val="black"/>
                                  </a:solidFill>
                                  <a:latin typeface="Cambria Math" panose="02040503050406030204" pitchFamily="18" charset="0"/>
                                  <a:ea typeface="Cambria Math" panose="02040503050406030204" pitchFamily="18" charset="0"/>
                                </a:rPr>
                                <m:t>𝑥</m:t>
                              </m:r>
                              <m:r>
                                <a:rPr lang="en-US" i="1">
                                  <a:solidFill>
                                    <a:prstClr val="black"/>
                                  </a:solidFill>
                                  <a:latin typeface="Cambria Math" panose="02040503050406030204" pitchFamily="18" charset="0"/>
                                  <a:ea typeface="Cambria Math" panose="02040503050406030204" pitchFamily="18" charset="0"/>
                                </a:rPr>
                                <m:t>𝑦</m:t>
                              </m:r>
                            </m:sub>
                          </m:sSub>
                        </m:num>
                        <m:den>
                          <m:r>
                            <a:rPr lang="en-US" i="1">
                              <a:solidFill>
                                <a:prstClr val="black"/>
                              </a:solidFill>
                              <a:latin typeface="Cambria Math" panose="02040503050406030204" pitchFamily="18" charset="0"/>
                              <a:ea typeface="Cambria Math" panose="02040503050406030204" pitchFamily="18" charset="0"/>
                            </a:rPr>
                            <m:t>𝜕</m:t>
                          </m:r>
                          <m:r>
                            <a:rPr lang="en-US" i="1" smtClean="0">
                              <a:solidFill>
                                <a:prstClr val="black"/>
                              </a:solidFill>
                              <a:latin typeface="Cambria Math" panose="02040503050406030204" pitchFamily="18" charset="0"/>
                              <a:ea typeface="Cambria Math" panose="02040503050406030204" pitchFamily="18" charset="0"/>
                              <a:sym typeface="Symbol"/>
                            </a:rPr>
                            <m:t></m:t>
                          </m:r>
                        </m:den>
                      </m:f>
                      <m:sSub>
                        <m:sSubPr>
                          <m:ctrlP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𝑞</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4</m:t>
                          </m:r>
                        </m:sub>
                      </m:s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f>
                        <m:fPr>
                          <m:ctrlP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fPr>
                        <m:num>
                          <m:sSup>
                            <m:sSupPr>
                              <m:ctrlP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p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2</m:t>
                              </m:r>
                            </m:sup>
                          </m:sSup>
                          <m:sSub>
                            <m:sSubPr>
                              <m:ctrlP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𝑠</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𝑥𝑦</m:t>
                              </m:r>
                            </m:sub>
                          </m:sSub>
                        </m:num>
                        <m:den>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sSup>
                            <m:sSupPr>
                              <m:ctrlP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p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2</m:t>
                              </m:r>
                            </m:sup>
                          </m:sSup>
                        </m:den>
                      </m:f>
                      <m:sSub>
                        <m:sSubPr>
                          <m:ctrlP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𝑞</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5</m:t>
                          </m:r>
                        </m:sub>
                      </m:s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f>
                        <m:f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fPr>
                        <m:num>
                          <m:sSup>
                            <m:sSup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p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2</m:t>
                              </m:r>
                            </m:sup>
                          </m:sSup>
                          <m:sSub>
                            <m:sSub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𝑠</m:t>
                              </m:r>
                            </m:e>
                            <m:sub>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𝑥𝑦</m:t>
                              </m:r>
                            </m:sub>
                          </m:sSub>
                        </m:num>
                        <m:den>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sSup>
                            <m:sSup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pPr>
                            <m:e>
                              <m: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2</m:t>
                              </m:r>
                            </m:sup>
                          </m:sSup>
                        </m:den>
                      </m:f>
                      <m:sSub>
                        <m:sSubPr>
                          <m:ctrlP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𝑞</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6</m:t>
                          </m:r>
                        </m:sub>
                      </m:sSub>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sSub>
                            <m:sSubPr>
                              <m:ctrlPr>
                                <a:rPr lang="en-US" i="1" smtClean="0">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𝑠</m:t>
                              </m:r>
                            </m:e>
                            <m:sub>
                              <m:r>
                                <a:rPr lang="en-US" b="0" i="1" smtClean="0">
                                  <a:solidFill>
                                    <a:prstClr val="black"/>
                                  </a:solidFill>
                                  <a:latin typeface="Cambria Math" panose="02040503050406030204" pitchFamily="18" charset="0"/>
                                </a:rPr>
                                <m:t>𝑥𝑦</m:t>
                              </m:r>
                            </m:sub>
                          </m:sSub>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den>
                      </m:f>
                      <m:sSub>
                        <m:sSubPr>
                          <m:ctrlP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𝑞</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7</m:t>
                          </m:r>
                        </m:sub>
                      </m:sSub>
                      <m:r>
                        <a:rPr lang="en-US" b="0" i="1" smtClean="0">
                          <a:solidFill>
                            <a:prstClr val="black"/>
                          </a:solidFill>
                          <a:latin typeface="Cambria Math" panose="02040503050406030204" pitchFamily="18" charset="0"/>
                          <a:ea typeface="Cambria Math" panose="02040503050406030204" pitchFamily="18" charset="0"/>
                        </a:rPr>
                        <m:t>−</m:t>
                      </m:r>
                      <m:f>
                        <m:f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fPr>
                        <m:num>
                          <m:sSup>
                            <m:sSup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p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2</m:t>
                              </m:r>
                            </m:sup>
                          </m:sSup>
                          <m:sSub>
                            <m:sSub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𝑠</m:t>
                              </m:r>
                            </m:e>
                            <m:sub>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𝑥𝑦</m:t>
                              </m:r>
                            </m:sub>
                          </m:sSub>
                        </m:num>
                        <m:den>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sSup>
                            <m:sSup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p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2</m:t>
                              </m:r>
                            </m:sup>
                          </m:sSup>
                        </m:den>
                      </m:f>
                      <m:sSub>
                        <m:sSubPr>
                          <m:ctrlP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𝑞</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8</m:t>
                          </m:r>
                        </m:sub>
                      </m:sSub>
                    </m:oMath>
                  </m:oMathPara>
                </a14:m>
                <a:endParaRPr lang="en-US" b="0" dirty="0" smtClean="0">
                  <a:solidFill>
                    <a:prstClr val="black"/>
                  </a:solidFill>
                  <a:ea typeface="Cambria Math" panose="02040503050406030204" pitchFamily="18" charset="0"/>
                </a:endParaRPr>
              </a:p>
              <a:p>
                <a:endParaRPr lang="cs-CZ"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232914" y="5153272"/>
                <a:ext cx="11775056" cy="1608710"/>
              </a:xfrm>
              <a:prstGeom prst="rect">
                <a:avLst/>
              </a:prstGeom>
              <a:blipFill rotWithShape="1">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6" name="Oválný bublinový popisek 5"/>
              <p:cNvSpPr/>
              <p:nvPr/>
            </p:nvSpPr>
            <p:spPr>
              <a:xfrm>
                <a:off x="8302028" y="3424517"/>
                <a:ext cx="3902857" cy="957532"/>
              </a:xfrm>
              <a:prstGeom prst="wedgeEllipseCallout">
                <a:avLst>
                  <a:gd name="adj1" fmla="val -23602"/>
                  <a:gd name="adj2" fmla="val 877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i="1" smtClean="0">
                        <a:solidFill>
                          <a:schemeClr val="tx1"/>
                        </a:solidFill>
                        <a:latin typeface="Cambria Math" panose="02040503050406030204" pitchFamily="18" charset="0"/>
                        <a:sym typeface="Symbol" panose="05050102010706020507" pitchFamily="18" charset="2"/>
                      </a:rPr>
                      <m:t></m:t>
                    </m:r>
                    <m:f>
                      <m:fPr>
                        <m:ctrlPr>
                          <a:rPr lang="en-US" i="1" smtClean="0">
                            <a:solidFill>
                              <a:schemeClr val="tx1"/>
                            </a:solidFill>
                            <a:latin typeface="Cambria Math" panose="02040503050406030204" pitchFamily="18" charset="0"/>
                            <a:sym typeface="Symbol" panose="05050102010706020507" pitchFamily="18" charset="2"/>
                          </a:rPr>
                        </m:ctrlPr>
                      </m:fPr>
                      <m:num>
                        <m:r>
                          <a:rPr lang="cs-CZ" b="0" i="1" smtClean="0">
                            <a:solidFill>
                              <a:schemeClr val="tx1"/>
                            </a:solidFill>
                            <a:latin typeface="Cambria Math" panose="02040503050406030204" pitchFamily="18" charset="0"/>
                            <a:sym typeface="Symbol" panose="05050102010706020507" pitchFamily="18" charset="2"/>
                          </a:rPr>
                          <m:t>𝐷</m:t>
                        </m:r>
                        <m:r>
                          <a:rPr lang="cs-CZ" b="0" i="1" smtClean="0">
                            <a:solidFill>
                              <a:schemeClr val="tx1"/>
                            </a:solidFill>
                            <a:latin typeface="Cambria Math" panose="02040503050406030204" pitchFamily="18" charset="0"/>
                            <a:sym typeface="Symbol" panose="05050102010706020507" pitchFamily="18" charset="2"/>
                          </a:rPr>
                          <m:t></m:t>
                        </m:r>
                      </m:num>
                      <m:den>
                        <m:r>
                          <a:rPr lang="cs-CZ" b="0" i="1" smtClean="0">
                            <a:solidFill>
                              <a:schemeClr val="tx1"/>
                            </a:solidFill>
                            <a:latin typeface="Cambria Math" panose="02040503050406030204" pitchFamily="18" charset="0"/>
                            <a:sym typeface="Symbol" panose="05050102010706020507" pitchFamily="18" charset="2"/>
                          </a:rPr>
                          <m:t>𝐷𝑡</m:t>
                        </m:r>
                      </m:den>
                    </m:f>
                  </m:oMath>
                </a14:m>
                <a:r>
                  <a:rPr lang="en-US" dirty="0" smtClean="0">
                    <a:solidFill>
                      <a:schemeClr val="tx1"/>
                    </a:solidFill>
                  </a:rPr>
                  <a:t>  </a:t>
                </a:r>
                <a:r>
                  <a:rPr lang="cs-CZ" dirty="0" smtClean="0">
                    <a:solidFill>
                      <a:schemeClr val="tx1"/>
                    </a:solidFill>
                  </a:rPr>
                  <a:t> </a:t>
                </a:r>
                <a:r>
                  <a:rPr lang="cs-CZ" dirty="0" err="1" smtClean="0">
                    <a:solidFill>
                      <a:schemeClr val="tx1"/>
                    </a:solidFill>
                  </a:rPr>
                  <a:t>material</a:t>
                </a:r>
                <a:r>
                  <a:rPr lang="cs-CZ" dirty="0" smtClean="0">
                    <a:solidFill>
                      <a:schemeClr val="tx1"/>
                    </a:solidFill>
                  </a:rPr>
                  <a:t> </a:t>
                </a:r>
                <a:r>
                  <a:rPr lang="cs-CZ" dirty="0" err="1" smtClean="0">
                    <a:solidFill>
                      <a:schemeClr val="tx1"/>
                    </a:solidFill>
                  </a:rPr>
                  <a:t>derivative</a:t>
                </a:r>
                <a:r>
                  <a:rPr lang="cs-CZ" dirty="0" smtClean="0">
                    <a:solidFill>
                      <a:schemeClr val="tx1"/>
                    </a:solidFill>
                  </a:rPr>
                  <a:t> </a:t>
                </a:r>
                <a:r>
                  <a:rPr lang="cs-CZ" dirty="0" err="1" smtClean="0">
                    <a:solidFill>
                      <a:schemeClr val="tx1"/>
                    </a:solidFill>
                  </a:rPr>
                  <a:t>of</a:t>
                </a:r>
                <a:r>
                  <a:rPr lang="cs-CZ" dirty="0" smtClean="0">
                    <a:solidFill>
                      <a:schemeClr val="tx1"/>
                    </a:solidFill>
                  </a:rPr>
                  <a:t> </a:t>
                </a:r>
                <a:r>
                  <a:rPr lang="cs-CZ" dirty="0" err="1" smtClean="0">
                    <a:solidFill>
                      <a:schemeClr val="tx1"/>
                    </a:solidFill>
                  </a:rPr>
                  <a:t>streamline</a:t>
                </a:r>
                <a:endParaRPr lang="en-US" dirty="0">
                  <a:solidFill>
                    <a:schemeClr val="tx1"/>
                  </a:solidFill>
                </a:endParaRPr>
              </a:p>
            </p:txBody>
          </p:sp>
        </mc:Choice>
        <mc:Fallback xmlns="">
          <p:sp>
            <p:nvSpPr>
              <p:cNvPr id="6" name="Oválný bublinový popisek 5"/>
              <p:cNvSpPr>
                <a:spLocks noRot="1" noChangeAspect="1" noMove="1" noResize="1" noEditPoints="1" noAdjustHandles="1" noChangeArrowheads="1" noChangeShapeType="1" noTextEdit="1"/>
              </p:cNvSpPr>
              <p:nvPr/>
            </p:nvSpPr>
            <p:spPr>
              <a:xfrm>
                <a:off x="8302028" y="3424517"/>
                <a:ext cx="3902857" cy="957532"/>
              </a:xfrm>
              <a:prstGeom prst="wedgeEllipseCallout">
                <a:avLst>
                  <a:gd name="adj1" fmla="val -23602"/>
                  <a:gd name="adj2" fmla="val 87725"/>
                </a:avLst>
              </a:prstGeom>
              <a:blipFill rotWithShape="1">
                <a:blip r:embed="rId4"/>
                <a:stretch>
                  <a:fillRect/>
                </a:stretch>
              </a:blipFill>
              <a:ln>
                <a:noFill/>
              </a:ln>
            </p:spPr>
            <p:txBody>
              <a:bodyPr/>
              <a:lstStyle/>
              <a:p>
                <a:r>
                  <a:rPr lang="cs-CZ">
                    <a:noFill/>
                  </a:rPr>
                  <a:t> </a:t>
                </a:r>
              </a:p>
            </p:txBody>
          </p:sp>
        </mc:Fallback>
      </mc:AlternateContent>
      <p:sp>
        <p:nvSpPr>
          <p:cNvPr id="9" name="Zástupný symbol pro číslo snímku 8"/>
          <p:cNvSpPr>
            <a:spLocks noGrp="1"/>
          </p:cNvSpPr>
          <p:nvPr>
            <p:ph type="sldNum" sz="quarter" idx="12"/>
          </p:nvPr>
        </p:nvSpPr>
        <p:spPr/>
        <p:txBody>
          <a:bodyPr/>
          <a:lstStyle/>
          <a:p>
            <a:pPr>
              <a:defRPr/>
            </a:pPr>
            <a:fld id="{B5B76BE2-068B-4195-97D5-A58FFC9B4249}" type="slidenum">
              <a:rPr lang="en-US" smtClean="0"/>
              <a:pPr>
                <a:defRPr/>
              </a:pPr>
              <a:t>37</a:t>
            </a:fld>
            <a:endParaRPr lang="en-US"/>
          </a:p>
        </p:txBody>
      </p:sp>
      <p:sp>
        <p:nvSpPr>
          <p:cNvPr id="12" name="TextovéPole 11"/>
          <p:cNvSpPr txBox="1"/>
          <p:nvPr/>
        </p:nvSpPr>
        <p:spPr>
          <a:xfrm>
            <a:off x="10391174" y="52090"/>
            <a:ext cx="1712753" cy="307777"/>
          </a:xfrm>
          <a:prstGeom prst="rect">
            <a:avLst/>
          </a:prstGeom>
          <a:solidFill>
            <a:schemeClr val="bg1"/>
          </a:solidFill>
          <a:ln w="38100">
            <a:solidFill>
              <a:srgbClr val="FF0000"/>
            </a:solidFill>
          </a:ln>
        </p:spPr>
        <p:txBody>
          <a:bodyPr wrap="square" rtlCol="0">
            <a:spAutoFit/>
          </a:bodyPr>
          <a:lstStyle/>
          <a:p>
            <a:r>
              <a:rPr lang="cs-CZ" sz="1400" dirty="0" smtClean="0"/>
              <a:t>Kontroloval: </a:t>
            </a:r>
            <a:r>
              <a:rPr lang="en-US" sz="1400" dirty="0" err="1" smtClean="0"/>
              <a:t>zitny</a:t>
            </a:r>
            <a:endParaRPr lang="cs-CZ" sz="1400" dirty="0"/>
          </a:p>
        </p:txBody>
      </p:sp>
      <mc:AlternateContent xmlns:mc="http://schemas.openxmlformats.org/markup-compatibility/2006" xmlns:a14="http://schemas.microsoft.com/office/drawing/2010/main">
        <mc:Choice Requires="a14">
          <p:sp>
            <p:nvSpPr>
              <p:cNvPr id="10" name="Obdélník 9"/>
              <p:cNvSpPr/>
              <p:nvPr/>
            </p:nvSpPr>
            <p:spPr>
              <a:xfrm>
                <a:off x="3125089" y="4302912"/>
                <a:ext cx="8882881" cy="7203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prstClr val="black"/>
                          </a:solidFill>
                          <a:latin typeface="Cambria Math" panose="02040503050406030204" pitchFamily="18" charset="0"/>
                          <a:ea typeface="Cambria Math" panose="02040503050406030204" pitchFamily="18" charset="0"/>
                          <a:sym typeface="Symbol"/>
                        </a:rPr>
                        <m:t>𝑣</m:t>
                      </m:r>
                      <m:r>
                        <a:rPr lang="en-US" b="0" i="1" baseline="-25000" smtClean="0">
                          <a:solidFill>
                            <a:prstClr val="black"/>
                          </a:solidFill>
                          <a:latin typeface="Cambria Math" panose="02040503050406030204" pitchFamily="18" charset="0"/>
                          <a:ea typeface="Cambria Math" panose="02040503050406030204" pitchFamily="18" charset="0"/>
                          <a:sym typeface="Symbol"/>
                        </a:rPr>
                        <m:t>𝑦</m:t>
                      </m:r>
                      <m:r>
                        <a:rPr lang="en-US" b="0" i="1" smtClean="0">
                          <a:solidFill>
                            <a:prstClr val="black"/>
                          </a:solidFill>
                          <a:latin typeface="Cambria Math" panose="02040503050406030204" pitchFamily="18" charset="0"/>
                          <a:ea typeface="Cambria Math" panose="02040503050406030204" pitchFamily="18" charset="0"/>
                          <a:sym typeface="Symbol"/>
                        </a:rPr>
                        <m:t>=</m:t>
                      </m:r>
                      <m:r>
                        <a:rPr lang="en-US" b="0" i="1" smtClean="0">
                          <a:solidFill>
                            <a:prstClr val="black"/>
                          </a:solidFill>
                          <a:latin typeface="Cambria Math"/>
                          <a:ea typeface="Cambria Math" panose="02040503050406030204" pitchFamily="18" charset="0"/>
                          <a:sym typeface="Symbol"/>
                        </a:rPr>
                        <m:t>−</m:t>
                      </m:r>
                      <m:r>
                        <a:rPr lang="en-US" i="1">
                          <a:solidFill>
                            <a:prstClr val="black"/>
                          </a:solidFill>
                          <a:latin typeface="Cambria Math"/>
                          <a:ea typeface="Cambria Math" panose="02040503050406030204" pitchFamily="18" charset="0"/>
                          <a:sym typeface="Symbol" panose="05050102010706020507" pitchFamily="18" charset="2"/>
                        </a:rPr>
                        <m:t>µ</m:t>
                      </m:r>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𝑥</m:t>
                              </m:r>
                            </m:e>
                            <m:sup>
                              <m:r>
                                <a:rPr lang="en-US" i="1">
                                  <a:solidFill>
                                    <a:prstClr val="black"/>
                                  </a:solidFill>
                                  <a:latin typeface="Cambria Math" panose="02040503050406030204" pitchFamily="18" charset="0"/>
                                  <a:ea typeface="Cambria Math" panose="02040503050406030204" pitchFamily="18" charset="0"/>
                                </a:rPr>
                                <m:t>2</m:t>
                              </m:r>
                            </m:sup>
                          </m:sSup>
                        </m:den>
                      </m:f>
                      <m:r>
                        <a:rPr lang="en-US" i="1">
                          <a:solidFill>
                            <a:prstClr val="black"/>
                          </a:solidFill>
                          <a:latin typeface="Cambria Math"/>
                          <a:ea typeface="Cambria Math" panose="02040503050406030204" pitchFamily="18" charset="0"/>
                        </a:rPr>
                        <m:t>+</m:t>
                      </m:r>
                      <m:d>
                        <m:dPr>
                          <m:ctrlPr>
                            <a:rPr lang="en-US" i="1">
                              <a:solidFill>
                                <a:prstClr val="black"/>
                              </a:solidFill>
                              <a:latin typeface="Cambria Math" panose="02040503050406030204" pitchFamily="18" charset="0"/>
                              <a:ea typeface="Cambria Math" panose="02040503050406030204" pitchFamily="18" charset="0"/>
                              <a:sym typeface="Symbol"/>
                            </a:rPr>
                          </m:ctrlPr>
                        </m:dPr>
                        <m:e>
                          <m:r>
                            <a:rPr lang="en-US" i="1">
                              <a:solidFill>
                                <a:prstClr val="black"/>
                              </a:solidFill>
                              <a:latin typeface="Cambria Math"/>
                              <a:ea typeface="Cambria Math" panose="02040503050406030204" pitchFamily="18" charset="0"/>
                              <a:sym typeface="Symbol"/>
                            </a:rPr>
                            <m:t></m:t>
                          </m:r>
                          <m:r>
                            <a:rPr lang="en-US" i="1">
                              <a:solidFill>
                                <a:prstClr val="black"/>
                              </a:solidFill>
                              <a:latin typeface="Cambria Math"/>
                              <a:ea typeface="Cambria Math" panose="02040503050406030204" pitchFamily="18" charset="0"/>
                              <a:sym typeface="Symbol"/>
                            </a:rPr>
                            <m:t>𝑣</m:t>
                          </m:r>
                          <m:r>
                            <a:rPr lang="en-US" i="1">
                              <a:solidFill>
                                <a:prstClr val="black"/>
                              </a:solidFill>
                              <a:latin typeface="Cambria Math"/>
                              <a:ea typeface="Cambria Math" panose="02040503050406030204" pitchFamily="18" charset="0"/>
                              <a:sym typeface="Symbol"/>
                            </a:rPr>
                            <m:t>−2</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µ</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a:ea typeface="Cambria Math" panose="02040503050406030204" pitchFamily="18" charset="0"/>
                                </a:rPr>
                                <m:t>𝑦</m:t>
                              </m:r>
                            </m:den>
                          </m:f>
                        </m:e>
                      </m:d>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a:ea typeface="Cambria Math" panose="02040503050406030204" pitchFamily="18" charset="0"/>
                            </a:rPr>
                            <m:t>𝑦</m:t>
                          </m:r>
                        </m:den>
                      </m:f>
                      <m:r>
                        <a:rPr lang="en-US" i="1">
                          <a:solidFill>
                            <a:prstClr val="black"/>
                          </a:solidFill>
                          <a:latin typeface="Cambria Math"/>
                          <a:ea typeface="Cambria Math" panose="02040503050406030204" pitchFamily="18" charset="0"/>
                        </a:rPr>
                        <m:t>+</m:t>
                      </m:r>
                      <m:d>
                        <m:dPr>
                          <m:ctrlPr>
                            <a:rPr lang="en-US" i="1">
                              <a:solidFill>
                                <a:prstClr val="black"/>
                              </a:solidFill>
                              <a:latin typeface="Cambria Math" panose="02040503050406030204" pitchFamily="18" charset="0"/>
                              <a:ea typeface="Cambria Math" panose="02040503050406030204" pitchFamily="18" charset="0"/>
                            </a:rPr>
                          </m:ctrlPr>
                        </m:dPr>
                        <m:e>
                          <m:r>
                            <a:rPr lang="en-US" i="1">
                              <a:solidFill>
                                <a:prstClr val="black"/>
                              </a:solidFill>
                              <a:latin typeface="Cambria Math"/>
                              <a:ea typeface="Cambria Math" panose="02040503050406030204" pitchFamily="18" charset="0"/>
                              <a:sym typeface="Symbol"/>
                            </a:rPr>
                            <m:t></m:t>
                          </m:r>
                          <m:r>
                            <a:rPr lang="en-US" i="1">
                              <a:solidFill>
                                <a:prstClr val="black"/>
                              </a:solidFill>
                              <a:latin typeface="Cambria Math"/>
                              <a:ea typeface="Cambria Math" panose="02040503050406030204" pitchFamily="18" charset="0"/>
                              <a:sym typeface="Symbol"/>
                            </a:rPr>
                            <m:t>𝑢</m:t>
                          </m:r>
                          <m:r>
                            <a:rPr lang="en-US" i="1">
                              <a:solidFill>
                                <a:prstClr val="black"/>
                              </a:solidFill>
                              <a:latin typeface="Cambria Math"/>
                              <a:ea typeface="Cambria Math" panose="02040503050406030204" pitchFamily="18" charset="0"/>
                              <a:sym typeface="Symbol"/>
                            </a:rPr>
                            <m:t>−2</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µ</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e>
                      </m:d>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r>
                        <a:rPr lang="en-US" b="0" i="1" smtClean="0">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a:ea typeface="Cambria Math" panose="02040503050406030204" pitchFamily="18" charset="0"/>
                        </a:rPr>
                        <m:t>−</m:t>
                      </m:r>
                      <m:r>
                        <a:rPr lang="en-US" i="1">
                          <a:solidFill>
                            <a:prstClr val="black"/>
                          </a:solidFill>
                          <a:latin typeface="Cambria Math"/>
                          <a:ea typeface="Cambria Math" panose="02040503050406030204" pitchFamily="18" charset="0"/>
                          <a:sym typeface="Symbol" panose="05050102010706020507" pitchFamily="18" charset="2"/>
                        </a:rPr>
                        <m:t>µ</m:t>
                      </m:r>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𝑥</m:t>
                              </m:r>
                            </m:e>
                            <m:sup>
                              <m:r>
                                <a:rPr lang="en-US" i="1">
                                  <a:solidFill>
                                    <a:prstClr val="black"/>
                                  </a:solidFill>
                                  <a:latin typeface="Cambria Math" panose="02040503050406030204" pitchFamily="18" charset="0"/>
                                  <a:ea typeface="Cambria Math" panose="02040503050406030204" pitchFamily="18" charset="0"/>
                                </a:rPr>
                                <m:t>2</m:t>
                              </m:r>
                            </m:sup>
                          </m:sSup>
                        </m:den>
                      </m:f>
                      <m:r>
                        <a:rPr lang="en-US" i="1">
                          <a:solidFill>
                            <a:prstClr val="black"/>
                          </a:solidFill>
                          <a:latin typeface="Cambria Math"/>
                          <a:ea typeface="Cambria Math" panose="02040503050406030204" pitchFamily="18" charset="0"/>
                        </a:rPr>
                        <m:t>+</m:t>
                      </m:r>
                      <m:r>
                        <a:rPr lang="en-US" i="1" smtClean="0">
                          <a:solidFill>
                            <a:prstClr val="black"/>
                          </a:solidFill>
                          <a:latin typeface="Cambria Math"/>
                          <a:ea typeface="Cambria Math" panose="02040503050406030204" pitchFamily="18" charset="0"/>
                          <a:sym typeface="Symbol" panose="05050102010706020507" pitchFamily="18" charset="2"/>
                        </a:rPr>
                        <m:t></m:t>
                      </m:r>
                      <m:f>
                        <m:fPr>
                          <m:ctrlP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fPr>
                        <m:num>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𝐷</m:t>
                          </m:r>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𝐷𝑡</m:t>
                          </m:r>
                        </m:den>
                      </m:f>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−2(</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µ</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r>
                        <a:rPr lang="en-US" b="0" i="1" smtClean="0">
                          <a:solidFill>
                            <a:prstClr val="black"/>
                          </a:solidFill>
                          <a:latin typeface="Cambria Math" panose="02040503050406030204" pitchFamily="18" charset="0"/>
                          <a:ea typeface="Cambria Math" panose="02040503050406030204" pitchFamily="18" charset="0"/>
                        </a:rPr>
                        <m:t>+</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µ</m:t>
                          </m:r>
                        </m:num>
                        <m:den>
                          <m:r>
                            <a:rPr lang="en-US" i="1">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rPr>
                            <m:t>𝑦</m:t>
                          </m:r>
                        </m:den>
                      </m:f>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a:rPr>
                            <m:t></m:t>
                          </m:r>
                        </m:num>
                        <m:den>
                          <m:r>
                            <a:rPr lang="en-US" i="1">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rPr>
                            <m:t>𝑦</m:t>
                          </m:r>
                        </m:den>
                      </m:f>
                      <m:r>
                        <a:rPr lang="en-US" b="0" i="1" smtClean="0">
                          <a:solidFill>
                            <a:prstClr val="black"/>
                          </a:solidFill>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0" name="Obdélník 9"/>
              <p:cNvSpPr>
                <a:spLocks noRot="1" noChangeAspect="1" noMove="1" noResize="1" noEditPoints="1" noAdjustHandles="1" noChangeArrowheads="1" noChangeShapeType="1" noTextEdit="1"/>
              </p:cNvSpPr>
              <p:nvPr/>
            </p:nvSpPr>
            <p:spPr>
              <a:xfrm>
                <a:off x="3125089" y="4302912"/>
                <a:ext cx="8882881" cy="720325"/>
              </a:xfrm>
              <a:prstGeom prst="rect">
                <a:avLst/>
              </a:prstGeom>
              <a:blipFill rotWithShape="1">
                <a:blip r:embed="rId7"/>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1" name="Obdélník 10"/>
              <p:cNvSpPr/>
              <p:nvPr/>
            </p:nvSpPr>
            <p:spPr>
              <a:xfrm>
                <a:off x="612476" y="4353566"/>
                <a:ext cx="2220030" cy="6190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𝑣</m:t>
                      </m:r>
                      <m:r>
                        <a:rPr lang="cs-CZ" b="0" i="1" baseline="-25000"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𝑥</m:t>
                      </m:r>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r>
                        <a:rPr lang="en-US" i="1">
                          <a:solidFill>
                            <a:prstClr val="black"/>
                          </a:solidFill>
                          <a:latin typeface="Cambria Math"/>
                          <a:ea typeface="Cambria Math" panose="02040503050406030204" pitchFamily="18" charset="0"/>
                        </a:rPr>
                        <m:t>(</m:t>
                      </m:r>
                      <m:r>
                        <a:rPr lang="en-US" i="1">
                          <a:solidFill>
                            <a:prstClr val="black"/>
                          </a:solidFill>
                          <a:latin typeface="Cambria Math"/>
                          <a:ea typeface="Cambria Math" panose="02040503050406030204" pitchFamily="18" charset="0"/>
                          <a:sym typeface="Symbol"/>
                        </a:rPr>
                        <m:t></m:t>
                      </m:r>
                      <m:r>
                        <a:rPr lang="en-US" i="1">
                          <a:solidFill>
                            <a:prstClr val="black"/>
                          </a:solidFill>
                          <a:latin typeface="Cambria Math"/>
                          <a:ea typeface="Cambria Math" panose="02040503050406030204" pitchFamily="18" charset="0"/>
                          <a:sym typeface="Symbol"/>
                        </a:rPr>
                        <m:t>𝑢</m:t>
                      </m:r>
                      <m:r>
                        <a:rPr lang="en-US" i="1">
                          <a:solidFill>
                            <a:prstClr val="black"/>
                          </a:solidFill>
                          <a:latin typeface="Cambria Math"/>
                          <a:ea typeface="Cambria Math" panose="02040503050406030204" pitchFamily="18" charset="0"/>
                          <a:sym typeface="Symbol"/>
                        </a:rPr>
                        <m:t>−2</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µ</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r>
                        <a:rPr lang="en-US" i="1">
                          <a:solidFill>
                            <a:prstClr val="black"/>
                          </a:solidFill>
                          <a:latin typeface="Cambria Math"/>
                          <a:ea typeface="Cambria Math" panose="02040503050406030204" pitchFamily="18" charset="0"/>
                        </a:rPr>
                        <m:t>)</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oMath>
                  </m:oMathPara>
                </a14:m>
                <a:endParaRPr lang="en-US" dirty="0"/>
              </a:p>
            </p:txBody>
          </p:sp>
        </mc:Choice>
        <mc:Fallback xmlns="">
          <p:sp>
            <p:nvSpPr>
              <p:cNvPr id="11" name="Obdélník 10"/>
              <p:cNvSpPr>
                <a:spLocks noRot="1" noChangeAspect="1" noMove="1" noResize="1" noEditPoints="1" noAdjustHandles="1" noChangeArrowheads="1" noChangeShapeType="1" noTextEdit="1"/>
              </p:cNvSpPr>
              <p:nvPr/>
            </p:nvSpPr>
            <p:spPr>
              <a:xfrm>
                <a:off x="612476" y="4353566"/>
                <a:ext cx="2220030" cy="619016"/>
              </a:xfrm>
              <a:prstGeom prst="rect">
                <a:avLst/>
              </a:prstGeom>
              <a:blipFill rotWithShape="1">
                <a:blip r:embed="rId8"/>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16772424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34505"/>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a:t>
            </a:r>
            <a:r>
              <a:rPr lang="cs-CZ" sz="2400" b="1" dirty="0" err="1" smtClean="0">
                <a:sym typeface="Symbol" pitchFamily="18" charset="2"/>
              </a:rPr>
              <a:t>Discretized</a:t>
            </a:r>
            <a:r>
              <a:rPr lang="en-US" sz="2400" b="1" dirty="0" smtClean="0">
                <a:sym typeface="Symbol" pitchFamily="18" charset="2"/>
              </a:rPr>
              <a:t> </a:t>
            </a:r>
            <a:r>
              <a:rPr lang="cs-CZ" sz="2400" b="1" dirty="0" err="1" smtClean="0">
                <a:sym typeface="Symbol" pitchFamily="18" charset="2"/>
              </a:rPr>
              <a:t>vorticity</a:t>
            </a:r>
            <a:r>
              <a:rPr lang="cs-CZ" sz="2400" b="1" dirty="0" smtClean="0">
                <a:sym typeface="Symbol" pitchFamily="18" charset="2"/>
              </a:rPr>
              <a:t> – </a:t>
            </a:r>
            <a:r>
              <a:rPr lang="cs-CZ" sz="2400" b="1" dirty="0" err="1" smtClean="0">
                <a:sym typeface="Symbol" pitchFamily="18" charset="2"/>
              </a:rPr>
              <a:t>central</a:t>
            </a:r>
            <a:r>
              <a:rPr lang="cs-CZ" sz="2400" b="1" dirty="0" smtClean="0">
                <a:sym typeface="Symbol" pitchFamily="18" charset="2"/>
              </a:rPr>
              <a:t> </a:t>
            </a:r>
            <a:r>
              <a:rPr lang="cs-CZ" sz="2400" b="1" dirty="0" err="1" smtClean="0">
                <a:sym typeface="Symbol" pitchFamily="18" charset="2"/>
              </a:rPr>
              <a:t>differences</a:t>
            </a:r>
            <a:endParaRPr lang="cs-CZ" sz="2400" b="1" dirty="0">
              <a:sym typeface="Symbol" pitchFamily="18" charset="2"/>
            </a:endParaRPr>
          </a:p>
        </p:txBody>
      </p:sp>
      <mc:AlternateContent xmlns:mc="http://schemas.openxmlformats.org/markup-compatibility/2006" xmlns:a14="http://schemas.microsoft.com/office/drawing/2010/main">
        <mc:Choice Requires="a14">
          <p:sp>
            <p:nvSpPr>
              <p:cNvPr id="47" name="TextovéPole 46"/>
              <p:cNvSpPr txBox="1"/>
              <p:nvPr/>
            </p:nvSpPr>
            <p:spPr>
              <a:xfrm>
                <a:off x="416944" y="643521"/>
                <a:ext cx="11775056" cy="16087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prstClr val="black"/>
                          </a:solidFill>
                          <a:latin typeface="Cambria Math"/>
                        </a:rPr>
                        <m:t>−</m:t>
                      </m:r>
                      <m:r>
                        <a:rPr lang="en-US" i="1" smtClean="0">
                          <a:solidFill>
                            <a:prstClr val="black"/>
                          </a:solidFill>
                          <a:latin typeface="Cambria Math"/>
                        </a:rPr>
                        <m:t>µ</m:t>
                      </m:r>
                      <m:d>
                        <m:dPr>
                          <m:ctrlPr>
                            <a:rPr lang="en-US" b="0" i="1" smtClean="0">
                              <a:solidFill>
                                <a:prstClr val="black"/>
                              </a:solidFill>
                              <a:latin typeface="Cambria Math" panose="02040503050406030204" pitchFamily="18" charset="0"/>
                            </a:rPr>
                          </m:ctrlPr>
                        </m:dPr>
                        <m:e>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smtClean="0">
                                  <a:solidFill>
                                    <a:prstClr val="black"/>
                                  </a:solidFill>
                                  <a:latin typeface="Cambria Math"/>
                                  <a:sym typeface="Symbol"/>
                                </a:rPr>
                                <m:t></m:t>
                              </m:r>
                            </m:num>
                            <m:den>
                              <m:r>
                                <a:rPr lang="en-US" i="1">
                                  <a:solidFill>
                                    <a:prstClr val="black"/>
                                  </a:solidFill>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𝜉</m:t>
                                  </m:r>
                                </m:e>
                                <m:sup>
                                  <m:r>
                                    <a:rPr lang="en-US" i="1">
                                      <a:solidFill>
                                        <a:prstClr val="black"/>
                                      </a:solidFill>
                                      <a:latin typeface="Cambria Math" panose="02040503050406030204" pitchFamily="18" charset="0"/>
                                      <a:ea typeface="Cambria Math" panose="02040503050406030204" pitchFamily="18" charset="0"/>
                                    </a:rPr>
                                    <m:t>2</m:t>
                                  </m:r>
                                </m:sup>
                              </m:sSup>
                            </m:den>
                          </m:f>
                          <m:sSub>
                            <m:sSubPr>
                              <m:ctrlPr>
                                <a:rPr lang="en-US"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𝑔</m:t>
                              </m:r>
                            </m:e>
                            <m:sub>
                              <m:r>
                                <a:rPr lang="en-US" b="0" i="1" smtClean="0">
                                  <a:solidFill>
                                    <a:prstClr val="black"/>
                                  </a:solidFill>
                                  <a:latin typeface="Cambria Math" panose="02040503050406030204" pitchFamily="18" charset="0"/>
                                  <a:ea typeface="Cambria Math" panose="02040503050406030204" pitchFamily="18" charset="0"/>
                                </a:rPr>
                                <m:t>𝑥𝑥</m:t>
                              </m:r>
                            </m:sub>
                          </m:sSub>
                          <m:r>
                            <a:rPr lang="en-US" b="0" i="1" smtClean="0">
                              <a:solidFill>
                                <a:prstClr val="black"/>
                              </a:solidFill>
                              <a:latin typeface="Cambria Math"/>
                              <a:ea typeface="Cambria Math" panose="02040503050406030204" pitchFamily="18" charset="0"/>
                            </a:rPr>
                            <m:t>+</m:t>
                          </m:r>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a:solidFill>
                                    <a:prstClr val="black"/>
                                  </a:solidFill>
                                  <a:latin typeface="Cambria Math"/>
                                  <a:sym typeface="Symbol"/>
                                </a:rPr>
                                <m:t></m:t>
                              </m:r>
                            </m:num>
                            <m:den>
                              <m:r>
                                <a:rPr lang="en-US" i="1">
                                  <a:solidFill>
                                    <a:prstClr val="black"/>
                                  </a:solidFill>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smtClean="0">
                                      <a:solidFill>
                                        <a:prstClr val="black"/>
                                      </a:solidFill>
                                      <a:latin typeface="Cambria Math" panose="02040503050406030204" pitchFamily="18" charset="0"/>
                                      <a:ea typeface="Cambria Math" panose="02040503050406030204" pitchFamily="18" charset="0"/>
                                      <a:sym typeface="Symbol"/>
                                    </a:rPr>
                                    <m:t></m:t>
                                  </m:r>
                                </m:e>
                                <m:sup>
                                  <m:r>
                                    <a:rPr lang="en-US" i="1">
                                      <a:solidFill>
                                        <a:prstClr val="black"/>
                                      </a:solidFill>
                                      <a:latin typeface="Cambria Math" panose="02040503050406030204" pitchFamily="18" charset="0"/>
                                      <a:ea typeface="Cambria Math" panose="02040503050406030204" pitchFamily="18" charset="0"/>
                                    </a:rPr>
                                    <m:t>2</m:t>
                                  </m:r>
                                </m:sup>
                              </m:sSup>
                            </m:den>
                          </m:f>
                          <m:sSub>
                            <m:sSubPr>
                              <m:ctrlPr>
                                <a:rPr lang="en-US"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𝑔</m:t>
                              </m:r>
                            </m:e>
                            <m:sub>
                              <m:r>
                                <a:rPr lang="en-US" b="0" i="1" smtClean="0">
                                  <a:solidFill>
                                    <a:prstClr val="black"/>
                                  </a:solidFill>
                                  <a:latin typeface="Cambria Math" panose="02040503050406030204" pitchFamily="18" charset="0"/>
                                  <a:ea typeface="Cambria Math" panose="02040503050406030204" pitchFamily="18" charset="0"/>
                                </a:rPr>
                                <m:t>𝑦𝑦</m:t>
                              </m:r>
                            </m:sub>
                          </m:sSub>
                          <m:r>
                            <a:rPr lang="en-US" b="0" i="1" smtClean="0">
                              <a:solidFill>
                                <a:prstClr val="black"/>
                              </a:solidFill>
                              <a:latin typeface="Cambria Math"/>
                              <a:ea typeface="Cambria Math" panose="02040503050406030204" pitchFamily="18" charset="0"/>
                            </a:rPr>
                            <m:t>+</m:t>
                          </m:r>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smtClean="0">
                                  <a:solidFill>
                                    <a:prstClr val="black"/>
                                  </a:solidFill>
                                  <a:latin typeface="Cambria Math"/>
                                  <a:sym typeface="Symbol"/>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den>
                          </m:f>
                          <m:sSub>
                            <m:sSubPr>
                              <m:ctrlP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𝑔</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𝑥𝑦</m:t>
                              </m:r>
                            </m:sub>
                          </m:sSub>
                        </m:e>
                      </m:d>
                      <m:r>
                        <a:rPr lang="en-US" b="0" i="1" smtClean="0">
                          <a:solidFill>
                            <a:prstClr val="black"/>
                          </a:solidFill>
                          <a:latin typeface="Cambria Math"/>
                          <a:ea typeface="Cambria Math" panose="02040503050406030204" pitchFamily="18" charset="0"/>
                        </a:rPr>
                        <m:t>+</m:t>
                      </m:r>
                      <m:f>
                        <m:fPr>
                          <m:ctrlPr>
                            <a:rPr lang="en-US" i="1">
                              <a:solidFill>
                                <a:prstClr val="black"/>
                              </a:solidFill>
                              <a:latin typeface="Cambria Math" panose="02040503050406030204" pitchFamily="18" charset="0"/>
                              <a:ea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smtClean="0">
                              <a:solidFill>
                                <a:prstClr val="black"/>
                              </a:solidFill>
                              <a:latin typeface="Cambria Math" panose="02040503050406030204" pitchFamily="18" charset="0"/>
                              <a:ea typeface="Cambria Math" panose="02040503050406030204" pitchFamily="18" charset="0"/>
                              <a:sym typeface="Symbol"/>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den>
                      </m:f>
                      <m:sSub>
                        <m:sSubPr>
                          <m:ctrlP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𝑣</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𝑥</m:t>
                          </m:r>
                        </m:sub>
                      </m:sSub>
                      <m:r>
                        <a:rPr lang="en-US" b="0" i="1" smtClean="0">
                          <a:solidFill>
                            <a:prstClr val="black"/>
                          </a:solidFill>
                          <a:latin typeface="Cambria Math"/>
                          <a:ea typeface="Cambria Math" panose="02040503050406030204" pitchFamily="18" charset="0"/>
                        </a:rPr>
                        <m:t>+</m:t>
                      </m:r>
                      <m:f>
                        <m:fPr>
                          <m:ctrlPr>
                            <a:rPr lang="en-US" i="1">
                              <a:solidFill>
                                <a:prstClr val="black"/>
                              </a:solidFill>
                              <a:latin typeface="Cambria Math" panose="02040503050406030204" pitchFamily="18" charset="0"/>
                              <a:ea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a:rPr>
                            <m:t></m:t>
                          </m:r>
                        </m:num>
                        <m:den>
                          <m:r>
                            <a:rPr lang="en-US" i="1">
                              <a:solidFill>
                                <a:prstClr val="black"/>
                              </a:solidFill>
                              <a:latin typeface="Cambria Math" panose="02040503050406030204" pitchFamily="18" charset="0"/>
                              <a:ea typeface="Cambria Math" panose="02040503050406030204" pitchFamily="18" charset="0"/>
                            </a:rPr>
                            <m:t>𝜕</m:t>
                          </m:r>
                          <m:r>
                            <a:rPr lang="en-US" i="1" smtClean="0">
                              <a:solidFill>
                                <a:prstClr val="black"/>
                              </a:solidFill>
                              <a:latin typeface="Cambria Math" panose="02040503050406030204" pitchFamily="18" charset="0"/>
                              <a:ea typeface="Cambria Math" panose="02040503050406030204" pitchFamily="18" charset="0"/>
                              <a:sym typeface="Symbol"/>
                            </a:rPr>
                            <m:t></m:t>
                          </m:r>
                        </m:den>
                      </m:f>
                      <m:sSub>
                        <m:sSubPr>
                          <m:ctrlPr>
                            <a:rPr lang="en-US" i="1" smtClean="0">
                              <a:solidFill>
                                <a:prstClr val="black"/>
                              </a:solidFill>
                              <a:latin typeface="Cambria Math" panose="02040503050406030204" pitchFamily="18" charset="0"/>
                              <a:ea typeface="Cambria Math" panose="02040503050406030204" pitchFamily="18" charset="0"/>
                              <a:sym typeface="Symbol"/>
                            </a:rPr>
                          </m:ctrlPr>
                        </m:sSubPr>
                        <m:e>
                          <m:r>
                            <a:rPr lang="en-US" b="0" i="1" smtClean="0">
                              <a:solidFill>
                                <a:prstClr val="black"/>
                              </a:solidFill>
                              <a:latin typeface="Cambria Math" panose="02040503050406030204" pitchFamily="18" charset="0"/>
                              <a:ea typeface="Cambria Math" panose="02040503050406030204" pitchFamily="18" charset="0"/>
                              <a:sym typeface="Symbol"/>
                            </a:rPr>
                            <m:t>𝑣</m:t>
                          </m:r>
                        </m:e>
                        <m:sub>
                          <m:r>
                            <a:rPr lang="en-US" b="0" i="1" smtClean="0">
                              <a:solidFill>
                                <a:prstClr val="black"/>
                              </a:solidFill>
                              <a:latin typeface="Cambria Math" panose="02040503050406030204" pitchFamily="18" charset="0"/>
                              <a:ea typeface="Cambria Math" panose="02040503050406030204" pitchFamily="18" charset="0"/>
                              <a:sym typeface="Symbol"/>
                            </a:rPr>
                            <m:t>𝑦</m:t>
                          </m:r>
                        </m:sub>
                      </m:sSub>
                      <m:r>
                        <a:rPr lang="en-US" b="0" i="1" smtClean="0">
                          <a:solidFill>
                            <a:prstClr val="black"/>
                          </a:solidFill>
                          <a:latin typeface="Cambria Math"/>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rPr>
                        <m:t>  </m:t>
                      </m:r>
                      <m:f>
                        <m:fPr>
                          <m:ctrlPr>
                            <a:rPr lang="en-US" b="0" i="1" smtClean="0">
                              <a:solidFill>
                                <a:prstClr val="black"/>
                              </a:solidFill>
                              <a:latin typeface="Cambria Math" panose="02040503050406030204" pitchFamily="18" charset="0"/>
                              <a:ea typeface="Cambria Math" panose="02040503050406030204" pitchFamily="18" charset="0"/>
                            </a:rPr>
                          </m:ctrlPr>
                        </m:fPr>
                        <m:num>
                          <m:sSup>
                            <m:sSupPr>
                              <m:ctrlPr>
                                <a:rPr lang="en-US" b="0" i="1" smtClean="0">
                                  <a:solidFill>
                                    <a:prstClr val="black"/>
                                  </a:solidFill>
                                  <a:latin typeface="Cambria Math" panose="02040503050406030204" pitchFamily="18" charset="0"/>
                                  <a:ea typeface="Cambria Math" panose="02040503050406030204" pitchFamily="18" charset="0"/>
                                </a:rPr>
                              </m:ctrlPr>
                            </m:sSupPr>
                            <m:e>
                              <m:r>
                                <a:rPr lang="en-US" b="0" i="1" smtClean="0">
                                  <a:solidFill>
                                    <a:prstClr val="black"/>
                                  </a:solidFill>
                                  <a:latin typeface="Cambria Math" panose="02040503050406030204" pitchFamily="18" charset="0"/>
                                  <a:ea typeface="Cambria Math" panose="02040503050406030204" pitchFamily="18" charset="0"/>
                                </a:rPr>
                                <m:t>𝜕</m:t>
                              </m:r>
                            </m:e>
                            <m:sup>
                              <m:r>
                                <a:rPr lang="en-US" b="0" i="1" smtClean="0">
                                  <a:solidFill>
                                    <a:prstClr val="black"/>
                                  </a:solidFill>
                                  <a:latin typeface="Cambria Math" panose="02040503050406030204" pitchFamily="18" charset="0"/>
                                  <a:ea typeface="Cambria Math" panose="02040503050406030204" pitchFamily="18" charset="0"/>
                                </a:rPr>
                                <m:t>2</m:t>
                              </m:r>
                            </m:sup>
                          </m:sSup>
                          <m:sSub>
                            <m:sSubPr>
                              <m:ctrlPr>
                                <a:rPr lang="en-US" b="0"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𝑠</m:t>
                              </m:r>
                            </m:e>
                            <m:sub>
                              <m:r>
                                <a:rPr lang="en-US" b="0" i="1" smtClean="0">
                                  <a:solidFill>
                                    <a:prstClr val="black"/>
                                  </a:solidFill>
                                  <a:latin typeface="Cambria Math" panose="02040503050406030204" pitchFamily="18" charset="0"/>
                                  <a:ea typeface="Cambria Math" panose="02040503050406030204" pitchFamily="18" charset="0"/>
                                </a:rPr>
                                <m:t>𝑦𝑦</m:t>
                              </m:r>
                            </m:sub>
                          </m:sSub>
                          <m:r>
                            <a:rPr lang="en-US" b="0" i="1" smtClean="0">
                              <a:solidFill>
                                <a:prstClr val="black"/>
                              </a:solidFill>
                              <a:latin typeface="Cambria Math" panose="02040503050406030204" pitchFamily="18" charset="0"/>
                              <a:ea typeface="Cambria Math" panose="02040503050406030204" pitchFamily="18" charset="0"/>
                            </a:rPr>
                            <m:t>−</m:t>
                          </m:r>
                          <m:sSub>
                            <m:sSubPr>
                              <m:ctrlPr>
                                <a:rPr lang="en-US" b="0"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𝑠</m:t>
                              </m:r>
                            </m:e>
                            <m:sub>
                              <m:r>
                                <a:rPr lang="en-US" b="0" i="1" smtClean="0">
                                  <a:solidFill>
                                    <a:prstClr val="black"/>
                                  </a:solidFill>
                                  <a:latin typeface="Cambria Math" panose="02040503050406030204" pitchFamily="18" charset="0"/>
                                  <a:ea typeface="Cambria Math" panose="02040503050406030204" pitchFamily="18" charset="0"/>
                                </a:rPr>
                                <m:t>𝑥𝑥</m:t>
                              </m:r>
                            </m:sub>
                          </m:sSub>
                        </m:num>
                        <m:den>
                          <m:r>
                            <a:rPr lang="en-US" b="0" i="1" smtClean="0">
                              <a:solidFill>
                                <a:prstClr val="black"/>
                              </a:solidFill>
                              <a:latin typeface="Cambria Math" panose="02040503050406030204" pitchFamily="18" charset="0"/>
                              <a:ea typeface="Cambria Math" panose="02040503050406030204" pitchFamily="18" charset="0"/>
                            </a:rPr>
                            <m:t>𝜕</m:t>
                          </m:r>
                          <m:sSup>
                            <m:sSupPr>
                              <m:ctrlPr>
                                <a:rPr lang="en-US" b="0" i="1" smtClean="0">
                                  <a:solidFill>
                                    <a:prstClr val="black"/>
                                  </a:solidFill>
                                  <a:latin typeface="Cambria Math" panose="02040503050406030204" pitchFamily="18" charset="0"/>
                                  <a:ea typeface="Cambria Math" panose="02040503050406030204" pitchFamily="18" charset="0"/>
                                </a:rPr>
                              </m:ctrlPr>
                            </m:sSup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b="0" i="1" smtClean="0">
                                  <a:solidFill>
                                    <a:prstClr val="black"/>
                                  </a:solidFill>
                                  <a:latin typeface="Cambria Math" panose="02040503050406030204" pitchFamily="18" charset="0"/>
                                  <a:ea typeface="Cambria Math" panose="02040503050406030204" pitchFamily="18" charset="0"/>
                                </a:rPr>
                                <m:t>2</m:t>
                              </m:r>
                            </m:sup>
                          </m:sSup>
                        </m:den>
                      </m:f>
                      <m:sSub>
                        <m:sSubPr>
                          <m:ctrlPr>
                            <a:rPr lang="en-US" b="0"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𝑞</m:t>
                          </m:r>
                        </m:e>
                        <m:sub>
                          <m:r>
                            <a:rPr lang="en-US" b="0" i="1" smtClean="0">
                              <a:solidFill>
                                <a:prstClr val="black"/>
                              </a:solidFill>
                              <a:latin typeface="Cambria Math" panose="02040503050406030204" pitchFamily="18" charset="0"/>
                              <a:ea typeface="Cambria Math" panose="02040503050406030204" pitchFamily="18" charset="0"/>
                            </a:rPr>
                            <m:t>1</m:t>
                          </m:r>
                        </m:sub>
                      </m:sSub>
                      <m:r>
                        <a:rPr lang="en-US" b="0" i="1" smtClean="0">
                          <a:solidFill>
                            <a:prstClr val="black"/>
                          </a:solidFill>
                          <a:latin typeface="Cambria Math" panose="02040503050406030204" pitchFamily="18" charset="0"/>
                          <a:ea typeface="Cambria Math" panose="02040503050406030204" pitchFamily="18" charset="0"/>
                        </a:rPr>
                        <m:t>+</m:t>
                      </m:r>
                      <m:f>
                        <m:fPr>
                          <m:ctrlPr>
                            <a:rPr lang="en-US" b="0" i="1" smtClean="0">
                              <a:solidFill>
                                <a:prstClr val="black"/>
                              </a:solidFill>
                              <a:latin typeface="Cambria Math" panose="02040503050406030204" pitchFamily="18" charset="0"/>
                              <a:ea typeface="Cambria Math" panose="02040503050406030204" pitchFamily="18" charset="0"/>
                            </a:rPr>
                          </m:ctrlPr>
                        </m:fPr>
                        <m:num>
                          <m:r>
                            <a:rPr lang="en-US" b="0" i="1" smtClean="0">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𝑦𝑦</m:t>
                              </m:r>
                            </m:sub>
                          </m:sSub>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𝑥𝑥</m:t>
                              </m:r>
                            </m:sub>
                          </m:sSub>
                        </m:num>
                        <m:den>
                          <m:r>
                            <a:rPr lang="en-US" b="0" i="1" smtClean="0">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den>
                      </m:f>
                      <m:sSub>
                        <m:sSubPr>
                          <m:ctrlPr>
                            <a:rPr lang="en-US" b="0"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𝑞</m:t>
                          </m:r>
                        </m:e>
                        <m:sub>
                          <m:r>
                            <a:rPr lang="en-US" b="0" i="1" smtClean="0">
                              <a:solidFill>
                                <a:prstClr val="black"/>
                              </a:solidFill>
                              <a:latin typeface="Cambria Math" panose="02040503050406030204" pitchFamily="18" charset="0"/>
                              <a:ea typeface="Cambria Math" panose="02040503050406030204" pitchFamily="18" charset="0"/>
                            </a:rPr>
                            <m:t>2</m:t>
                          </m:r>
                        </m:sub>
                      </m:s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f>
                        <m:fPr>
                          <m:ctrlPr>
                            <a:rPr lang="en-US" i="1">
                              <a:solidFill>
                                <a:prstClr val="black"/>
                              </a:solidFill>
                              <a:latin typeface="Cambria Math" panose="02040503050406030204" pitchFamily="18" charset="0"/>
                              <a:ea typeface="Cambria Math" panose="02040503050406030204" pitchFamily="18" charset="0"/>
                            </a:rPr>
                          </m:ctrlPr>
                        </m:fPr>
                        <m:num>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ea typeface="Cambria Math" panose="02040503050406030204" pitchFamily="18" charset="0"/>
                                </a:rPr>
                                <m:t>2</m:t>
                              </m:r>
                            </m:sup>
                          </m:sSup>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𝑦𝑦</m:t>
                              </m:r>
                            </m:sub>
                          </m:sSub>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𝑥𝑥</m:t>
                              </m:r>
                            </m:sub>
                          </m:sSub>
                        </m:num>
                        <m:den>
                          <m:r>
                            <a:rPr lang="en-US" i="1">
                              <a:solidFill>
                                <a:prstClr val="black"/>
                              </a:solidFill>
                              <a:latin typeface="Cambria Math" panose="02040503050406030204" pitchFamily="18" charset="0"/>
                              <a:ea typeface="Cambria Math" panose="02040503050406030204" pitchFamily="18" charset="0"/>
                            </a:rPr>
                            <m:t>𝜕</m:t>
                          </m:r>
                          <m: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den>
                      </m:f>
                      <m:sSub>
                        <m:sSubPr>
                          <m:ctrlPr>
                            <a:rPr lang="en-US"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𝑞</m:t>
                          </m:r>
                        </m:e>
                        <m:sub>
                          <m:r>
                            <a:rPr lang="en-US" b="0" i="1" smtClean="0">
                              <a:solidFill>
                                <a:prstClr val="black"/>
                              </a:solidFill>
                              <a:latin typeface="Cambria Math" panose="02040503050406030204" pitchFamily="18" charset="0"/>
                              <a:ea typeface="Cambria Math" panose="02040503050406030204" pitchFamily="18" charset="0"/>
                            </a:rPr>
                            <m:t>3</m:t>
                          </m:r>
                        </m:sub>
                      </m:sSub>
                      <m:r>
                        <a:rPr lang="en-US" b="0" i="1" smtClean="0">
                          <a:solidFill>
                            <a:prstClr val="black"/>
                          </a:solidFill>
                          <a:latin typeface="Cambria Math" panose="02040503050406030204" pitchFamily="18" charset="0"/>
                          <a:ea typeface="Cambria Math" panose="02040503050406030204" pitchFamily="18" charset="0"/>
                        </a:rPr>
                        <m:t>+</m:t>
                      </m:r>
                      <m:f>
                        <m:fPr>
                          <m:ctrlPr>
                            <a:rPr lang="en-US" i="1">
                              <a:solidFill>
                                <a:prstClr val="black"/>
                              </a:solidFill>
                              <a:latin typeface="Cambria Math" panose="02040503050406030204" pitchFamily="18" charset="0"/>
                              <a:ea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b="0" i="1" smtClean="0">
                                  <a:solidFill>
                                    <a:prstClr val="black"/>
                                  </a:solidFill>
                                  <a:latin typeface="Cambria Math" panose="02040503050406030204" pitchFamily="18" charset="0"/>
                                  <a:ea typeface="Cambria Math" panose="02040503050406030204" pitchFamily="18" charset="0"/>
                                </a:rPr>
                                <m:t>𝑥</m:t>
                              </m:r>
                              <m:r>
                                <a:rPr lang="en-US" i="1">
                                  <a:solidFill>
                                    <a:prstClr val="black"/>
                                  </a:solidFill>
                                  <a:latin typeface="Cambria Math" panose="02040503050406030204" pitchFamily="18" charset="0"/>
                                  <a:ea typeface="Cambria Math" panose="02040503050406030204" pitchFamily="18" charset="0"/>
                                </a:rPr>
                                <m:t>𝑦</m:t>
                              </m:r>
                            </m:sub>
                          </m:sSub>
                        </m:num>
                        <m:den>
                          <m:r>
                            <a:rPr lang="en-US" i="1">
                              <a:solidFill>
                                <a:prstClr val="black"/>
                              </a:solidFill>
                              <a:latin typeface="Cambria Math" panose="02040503050406030204" pitchFamily="18" charset="0"/>
                              <a:ea typeface="Cambria Math" panose="02040503050406030204" pitchFamily="18" charset="0"/>
                            </a:rPr>
                            <m:t>𝜕</m:t>
                          </m:r>
                          <m:r>
                            <a:rPr lang="en-US" i="1" smtClean="0">
                              <a:solidFill>
                                <a:prstClr val="black"/>
                              </a:solidFill>
                              <a:latin typeface="Cambria Math" panose="02040503050406030204" pitchFamily="18" charset="0"/>
                              <a:ea typeface="Cambria Math" panose="02040503050406030204" pitchFamily="18" charset="0"/>
                              <a:sym typeface="Symbol"/>
                            </a:rPr>
                            <m:t></m:t>
                          </m:r>
                        </m:den>
                      </m:f>
                      <m:sSub>
                        <m:sSubPr>
                          <m:ctrlP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𝑞</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4</m:t>
                          </m:r>
                        </m:sub>
                      </m:s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f>
                        <m:fPr>
                          <m:ctrlP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fPr>
                        <m:num>
                          <m:sSup>
                            <m:sSupPr>
                              <m:ctrlP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p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2</m:t>
                              </m:r>
                            </m:sup>
                          </m:sSup>
                          <m:sSub>
                            <m:sSubPr>
                              <m:ctrlP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𝑠</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𝑥𝑦</m:t>
                              </m:r>
                            </m:sub>
                          </m:sSub>
                        </m:num>
                        <m:den>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sSup>
                            <m:sSupPr>
                              <m:ctrlP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p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2</m:t>
                              </m:r>
                            </m:sup>
                          </m:sSup>
                        </m:den>
                      </m:f>
                      <m:sSub>
                        <m:sSubPr>
                          <m:ctrlP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𝑞</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5</m:t>
                          </m:r>
                        </m:sub>
                      </m:s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f>
                        <m:f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fPr>
                        <m:num>
                          <m:sSup>
                            <m:sSup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p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2</m:t>
                              </m:r>
                            </m:sup>
                          </m:sSup>
                          <m:sSub>
                            <m:sSub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𝑠</m:t>
                              </m:r>
                            </m:e>
                            <m:sub>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𝑥𝑦</m:t>
                              </m:r>
                            </m:sub>
                          </m:sSub>
                        </m:num>
                        <m:den>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sSup>
                            <m:sSup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pPr>
                            <m:e>
                              <m: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2</m:t>
                              </m:r>
                            </m:sup>
                          </m:sSup>
                        </m:den>
                      </m:f>
                      <m:sSub>
                        <m:sSubPr>
                          <m:ctrlP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𝑞</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6</m:t>
                          </m:r>
                        </m:sub>
                      </m:sSub>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sSub>
                            <m:sSubPr>
                              <m:ctrlPr>
                                <a:rPr lang="en-US" i="1" smtClean="0">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𝑠</m:t>
                              </m:r>
                            </m:e>
                            <m:sub>
                              <m:r>
                                <a:rPr lang="en-US" b="0" i="1" smtClean="0">
                                  <a:solidFill>
                                    <a:prstClr val="black"/>
                                  </a:solidFill>
                                  <a:latin typeface="Cambria Math" panose="02040503050406030204" pitchFamily="18" charset="0"/>
                                </a:rPr>
                                <m:t>𝑥𝑦</m:t>
                              </m:r>
                            </m:sub>
                          </m:sSub>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den>
                      </m:f>
                      <m:sSub>
                        <m:sSubPr>
                          <m:ctrlP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𝑞</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7</m:t>
                          </m:r>
                        </m:sub>
                      </m:sSub>
                      <m:r>
                        <a:rPr lang="en-US" b="0" i="1" smtClean="0">
                          <a:solidFill>
                            <a:prstClr val="black"/>
                          </a:solidFill>
                          <a:latin typeface="Cambria Math" panose="02040503050406030204" pitchFamily="18" charset="0"/>
                          <a:ea typeface="Cambria Math" panose="02040503050406030204" pitchFamily="18" charset="0"/>
                        </a:rPr>
                        <m:t>−</m:t>
                      </m:r>
                      <m:f>
                        <m:f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fPr>
                        <m:num>
                          <m:sSup>
                            <m:sSup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p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2</m:t>
                              </m:r>
                            </m:sup>
                          </m:sSup>
                          <m:sSub>
                            <m:sSub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𝑠</m:t>
                              </m:r>
                            </m:e>
                            <m:sub>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𝑥𝑦</m:t>
                              </m:r>
                            </m:sub>
                          </m:sSub>
                        </m:num>
                        <m:den>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sSup>
                            <m:sSup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p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2</m:t>
                              </m:r>
                            </m:sup>
                          </m:sSup>
                        </m:den>
                      </m:f>
                      <m:sSub>
                        <m:sSubPr>
                          <m:ctrlP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𝑞</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8</m:t>
                          </m:r>
                        </m:sub>
                      </m:sSub>
                    </m:oMath>
                  </m:oMathPara>
                </a14:m>
                <a:endParaRPr lang="en-US" b="0" dirty="0" smtClean="0">
                  <a:solidFill>
                    <a:prstClr val="black"/>
                  </a:solidFill>
                  <a:ea typeface="Cambria Math" panose="02040503050406030204" pitchFamily="18" charset="0"/>
                </a:endParaRPr>
              </a:p>
              <a:p>
                <a:endParaRPr lang="cs-CZ" dirty="0"/>
              </a:p>
            </p:txBody>
          </p:sp>
        </mc:Choice>
        <mc:Fallback xmlns="">
          <p:sp>
            <p:nvSpPr>
              <p:cNvPr id="47" name="TextovéPole 46"/>
              <p:cNvSpPr txBox="1">
                <a:spLocks noRot="1" noChangeAspect="1" noMove="1" noResize="1" noEditPoints="1" noAdjustHandles="1" noChangeArrowheads="1" noChangeShapeType="1" noTextEdit="1"/>
              </p:cNvSpPr>
              <p:nvPr/>
            </p:nvSpPr>
            <p:spPr>
              <a:xfrm>
                <a:off x="416944" y="643521"/>
                <a:ext cx="11775056" cy="1608710"/>
              </a:xfrm>
              <a:prstGeom prst="rect">
                <a:avLst/>
              </a:prstGeom>
              <a:blipFill rotWithShape="1">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3" name="TextovéPole 32"/>
              <p:cNvSpPr txBox="1"/>
              <p:nvPr/>
            </p:nvSpPr>
            <p:spPr>
              <a:xfrm>
                <a:off x="416944" y="2160730"/>
                <a:ext cx="11592779" cy="1368388"/>
              </a:xfrm>
              <a:prstGeom prst="rect">
                <a:avLst/>
              </a:prstGeom>
              <a:solidFill>
                <a:schemeClr val="accent3">
                  <a:lumMod val="20000"/>
                  <a:lumOff val="80000"/>
                </a:schemeClr>
              </a:solid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µ</m:t>
                      </m:r>
                      <m:d>
                        <m:dPr>
                          <m:ctrlPr>
                            <a:rPr lang="en-US" i="1">
                              <a:solidFill>
                                <a:prstClr val="black"/>
                              </a:solidFill>
                              <a:latin typeface="Cambria Math" panose="02040503050406030204" pitchFamily="18" charset="0"/>
                            </a:rPr>
                          </m:ctrlPr>
                        </m:dPr>
                        <m:e>
                          <m:f>
                            <m:fPr>
                              <m:ctrlPr>
                                <a:rPr lang="en-US" i="1" smtClean="0">
                                  <a:solidFill>
                                    <a:prstClr val="black"/>
                                  </a:solidFill>
                                  <a:latin typeface="Cambria Math" panose="02040503050406030204" pitchFamily="18" charset="0"/>
                                </a:rPr>
                              </m:ctrlPr>
                            </m:fPr>
                            <m:num>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𝑔</m:t>
                                  </m:r>
                                </m:e>
                                <m:sub>
                                  <m:r>
                                    <a:rPr lang="en-US" i="1">
                                      <a:solidFill>
                                        <a:prstClr val="black"/>
                                      </a:solidFill>
                                      <a:latin typeface="Cambria Math" panose="02040503050406030204" pitchFamily="18" charset="0"/>
                                      <a:ea typeface="Cambria Math" panose="02040503050406030204" pitchFamily="18" charset="0"/>
                                    </a:rPr>
                                    <m:t>𝑥𝑥</m:t>
                                  </m:r>
                                </m:sub>
                              </m:sSub>
                            </m:num>
                            <m:den>
                              <m:sSubSup>
                                <m:sSubSupPr>
                                  <m:ctrlPr>
                                    <a:rPr lang="en-US" i="1">
                                      <a:latin typeface="Cambria Math" panose="02040503050406030204" pitchFamily="18" charset="0"/>
                                    </a:rPr>
                                  </m:ctrlPr>
                                </m:sSubSupPr>
                                <m:e>
                                  <m:r>
                                    <a:rPr lang="cs-CZ" i="1">
                                      <a:latin typeface="Cambria Math" panose="02040503050406030204" pitchFamily="18" charset="0"/>
                                    </a:rPr>
                                    <m:t>h</m:t>
                                  </m:r>
                                </m:e>
                                <m:sub>
                                  <m:r>
                                    <a:rPr lang="cs-CZ" i="1">
                                      <a:latin typeface="Cambria Math" panose="02040503050406030204" pitchFamily="18" charset="0"/>
                                    </a:rPr>
                                    <m:t>𝑥</m:t>
                                  </m:r>
                                </m:sub>
                                <m:sup>
                                  <m:r>
                                    <a:rPr lang="en-US" i="1">
                                      <a:latin typeface="Cambria Math" panose="02040503050406030204" pitchFamily="18" charset="0"/>
                                    </a:rPr>
                                    <m:t>2</m:t>
                                  </m:r>
                                </m:sup>
                              </m:sSubSup>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a:sym typeface="Symbol"/>
                                    </a:rPr>
                                    <m:t></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sub>
                              </m:sSub>
                              <m:r>
                                <a:rPr lang="en-US" i="1">
                                  <a:latin typeface="Cambria Math" panose="02040503050406030204" pitchFamily="18" charset="0"/>
                                </a:rPr>
                                <m:t>−2</m:t>
                              </m:r>
                              <m:sSub>
                                <m:sSubPr>
                                  <m:ctrlPr>
                                    <a:rPr lang="en-US" i="1">
                                      <a:latin typeface="Cambria Math" panose="02040503050406030204" pitchFamily="18" charset="0"/>
                                    </a:rPr>
                                  </m:ctrlPr>
                                </m:sSubPr>
                                <m:e>
                                  <m:r>
                                    <a:rPr lang="en-US" i="1" smtClean="0">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smtClean="0">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sub>
                              </m:sSub>
                            </m:e>
                          </m:d>
                          <m:r>
                            <a:rPr lang="en-US" i="1">
                              <a:solidFill>
                                <a:prstClr val="black"/>
                              </a:solidFill>
                              <a:latin typeface="Cambria Math"/>
                              <a:ea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cs-CZ" i="1">
                                      <a:latin typeface="Cambria Math" panose="02040503050406030204" pitchFamily="18" charset="0"/>
                                    </a:rPr>
                                    <m:t>𝑔</m:t>
                                  </m:r>
                                </m:e>
                                <m:sub>
                                  <m:r>
                                    <a:rPr lang="en-US" i="1">
                                      <a:latin typeface="Cambria Math" panose="02040503050406030204" pitchFamily="18" charset="0"/>
                                    </a:rPr>
                                    <m:t>𝑦𝑦</m:t>
                                  </m:r>
                                </m:sub>
                              </m:sSub>
                            </m:num>
                            <m:den>
                              <m:sSubSup>
                                <m:sSubSupPr>
                                  <m:ctrlPr>
                                    <a:rPr lang="en-US" i="1">
                                      <a:latin typeface="Cambria Math" panose="02040503050406030204" pitchFamily="18" charset="0"/>
                                    </a:rPr>
                                  </m:ctrlPr>
                                </m:sSubSupPr>
                                <m:e>
                                  <m:r>
                                    <a:rPr lang="cs-CZ" i="1">
                                      <a:latin typeface="Cambria Math" panose="02040503050406030204" pitchFamily="18" charset="0"/>
                                    </a:rPr>
                                    <m:t>h</m:t>
                                  </m:r>
                                </m:e>
                                <m:sub>
                                  <m:r>
                                    <a:rPr lang="en-US" i="1">
                                      <a:latin typeface="Cambria Math" panose="02040503050406030204" pitchFamily="18" charset="0"/>
                                    </a:rPr>
                                    <m:t>𝑦</m:t>
                                  </m:r>
                                </m:sub>
                                <m:sup>
                                  <m:r>
                                    <a:rPr lang="en-US" i="1">
                                      <a:latin typeface="Cambria Math" panose="02040503050406030204" pitchFamily="18" charset="0"/>
                                    </a:rPr>
                                    <m:t>2</m:t>
                                  </m:r>
                                </m:sup>
                              </m:sSubSup>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−1</m:t>
                                  </m:r>
                                </m:sub>
                              </m:sSub>
                              <m:r>
                                <a:rPr lang="en-US" i="1">
                                  <a:latin typeface="Cambria Math" panose="02040503050406030204" pitchFamily="18" charset="0"/>
                                </a:rPr>
                                <m:t>−2</m:t>
                              </m:r>
                              <m:sSub>
                                <m:sSubPr>
                                  <m:ctrlPr>
                                    <a:rPr lang="en-US" i="1">
                                      <a:latin typeface="Cambria Math" panose="02040503050406030204" pitchFamily="18" charset="0"/>
                                    </a:rPr>
                                  </m:ctrlPr>
                                </m:sSubPr>
                                <m:e>
                                  <m:r>
                                    <a:rPr lang="en-US" i="1" smtClean="0">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smtClean="0">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+1</m:t>
                                  </m:r>
                                </m:sub>
                              </m:sSub>
                            </m:e>
                          </m:d>
                          <m:r>
                            <a:rPr lang="en-US" i="1">
                              <a:solidFill>
                                <a:prstClr val="black"/>
                              </a:solidFill>
                              <a:latin typeface="Cambria Math"/>
                              <a:ea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𝑥𝑦</m:t>
                                  </m:r>
                                </m:sub>
                              </m:sSub>
                            </m:num>
                            <m:den>
                              <m:sSub>
                                <m:sSubPr>
                                  <m:ctrlPr>
                                    <a:rPr lang="en-US" i="1">
                                      <a:latin typeface="Cambria Math" panose="02040503050406030204" pitchFamily="18" charset="0"/>
                                    </a:rPr>
                                  </m:ctrlPr>
                                </m:sSubPr>
                                <m:e>
                                  <m:r>
                                    <a:rPr lang="en-US" i="1">
                                      <a:latin typeface="Cambria Math" panose="02040503050406030204" pitchFamily="18" charset="0"/>
                                    </a:rPr>
                                    <m:t>4</m:t>
                                  </m:r>
                                  <m:r>
                                    <a:rPr lang="en-US" i="1">
                                      <a:latin typeface="Cambria Math" panose="02040503050406030204" pitchFamily="18" charset="0"/>
                                    </a:rPr>
                                    <m:t>h</m:t>
                                  </m:r>
                                </m:e>
                                <m:sub>
                                  <m:r>
                                    <a:rPr lang="en-US" i="1">
                                      <a:latin typeface="Cambria Math" panose="02040503050406030204" pitchFamily="18" charset="0"/>
                                    </a:rPr>
                                    <m:t>𝑥</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𝑦</m:t>
                                  </m:r>
                                </m:sub>
                              </m:sSub>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smtClean="0">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smtClean="0">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smtClean="0">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r>
                                    <a:rPr lang="en-US" i="1">
                                      <a:latin typeface="Cambria Math" panose="02040503050406030204" pitchFamily="18" charset="0"/>
                                    </a:rPr>
                                    <m:t>−1</m:t>
                                  </m:r>
                                </m:sub>
                              </m:sSub>
                            </m:e>
                          </m:d>
                        </m:e>
                      </m:d>
                      <m:r>
                        <a:rPr lang="en-US" i="1">
                          <a:solidFill>
                            <a:prstClr val="black"/>
                          </a:solidFill>
                          <a:latin typeface="Cambria Math"/>
                          <a:ea typeface="Cambria Math" panose="02040503050406030204" pitchFamily="18" charset="0"/>
                        </a:rPr>
                        <m:t>+</m:t>
                      </m:r>
                      <m:f>
                        <m:fPr>
                          <m:ctrlPr>
                            <a:rPr lang="en-US" i="1" smtClean="0">
                              <a:solidFill>
                                <a:prstClr val="black"/>
                              </a:solidFill>
                              <a:latin typeface="Cambria Math" panose="02040503050406030204" pitchFamily="18" charset="0"/>
                              <a:ea typeface="Cambria Math" panose="02040503050406030204" pitchFamily="18" charset="0"/>
                            </a:rPr>
                          </m:ctrlPr>
                        </m:fPr>
                        <m:num>
                          <m:sSub>
                            <m:sSub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𝑣</m:t>
                              </m:r>
                            </m:e>
                            <m:sub>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𝑥</m:t>
                              </m:r>
                            </m:sub>
                          </m:sSub>
                        </m:num>
                        <m:den>
                          <m:r>
                            <a:rPr lang="en-US" b="0" i="1" smtClean="0">
                              <a:solidFill>
                                <a:prstClr val="black"/>
                              </a:solidFill>
                              <a:latin typeface="Cambria Math"/>
                              <a:ea typeface="Cambria Math" panose="02040503050406030204" pitchFamily="18" charset="0"/>
                            </a:rPr>
                            <m:t>2</m:t>
                          </m:r>
                          <m:sSub>
                            <m:sSubPr>
                              <m:ctrlPr>
                                <a:rPr lang="en-US" b="0"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a:ea typeface="Cambria Math" panose="02040503050406030204" pitchFamily="18" charset="0"/>
                                </a:rPr>
                                <m:t>h</m:t>
                              </m:r>
                            </m:e>
                            <m:sub>
                              <m:r>
                                <a:rPr lang="en-US" b="0" i="1" smtClean="0">
                                  <a:solidFill>
                                    <a:prstClr val="black"/>
                                  </a:solidFill>
                                  <a:latin typeface="Cambria Math"/>
                                  <a:ea typeface="Cambria Math" panose="02040503050406030204" pitchFamily="18" charset="0"/>
                                </a:rPr>
                                <m:t>𝑥</m:t>
                              </m:r>
                            </m:sub>
                          </m:sSub>
                        </m:den>
                      </m:f>
                      <m:r>
                        <a:rPr lang="en-US" b="0" i="1" smtClean="0">
                          <a:solidFill>
                            <a:prstClr val="black"/>
                          </a:solidFill>
                          <a:latin typeface="Cambria Math"/>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sub>
                      </m:sSub>
                      <m:r>
                        <a:rPr lang="en-US" b="0" i="1" smtClean="0">
                          <a:latin typeface="Cambria Math"/>
                        </a:rPr>
                        <m:t>−</m:t>
                      </m:r>
                      <m:sSub>
                        <m:sSubPr>
                          <m:ctrlPr>
                            <a:rPr lang="en-US" i="1">
                              <a:latin typeface="Cambria Math" panose="02040503050406030204" pitchFamily="18" charset="0"/>
                            </a:rPr>
                          </m:ctrlPr>
                        </m:sSubPr>
                        <m:e>
                          <m:r>
                            <a:rPr lang="en-US" i="1">
                              <a:latin typeface="Cambria Math" panose="02040503050406030204" pitchFamily="18" charset="0"/>
                              <a:sym typeface="Symbol"/>
                            </a:rPr>
                            <m:t></m:t>
                          </m:r>
                        </m:e>
                        <m:sub>
                          <m:r>
                            <a:rPr lang="en-US" i="1">
                              <a:latin typeface="Cambria Math" panose="02040503050406030204" pitchFamily="18" charset="0"/>
                            </a:rPr>
                            <m:t>𝑖</m:t>
                          </m:r>
                          <m:r>
                            <a:rPr lang="en-US" b="0" i="1" smtClean="0">
                              <a:latin typeface="Cambria Math"/>
                            </a:rPr>
                            <m:t>−</m:t>
                          </m:r>
                          <m:r>
                            <a:rPr lang="en-US" i="1">
                              <a:latin typeface="Cambria Math" panose="02040503050406030204" pitchFamily="18" charset="0"/>
                            </a:rPr>
                            <m:t>1,</m:t>
                          </m:r>
                          <m:r>
                            <a:rPr lang="en-US" i="1">
                              <a:latin typeface="Cambria Math" panose="02040503050406030204" pitchFamily="18" charset="0"/>
                            </a:rPr>
                            <m:t>𝑗</m:t>
                          </m:r>
                        </m:sub>
                      </m:sSub>
                      <m:r>
                        <a:rPr lang="en-US" b="0" i="1" smtClean="0">
                          <a:latin typeface="Cambria Math"/>
                        </a:rPr>
                        <m:t>)</m:t>
                      </m:r>
                      <m:r>
                        <a:rPr lang="en-US" i="1">
                          <a:solidFill>
                            <a:prstClr val="black"/>
                          </a:solidFill>
                          <a:latin typeface="Cambria Math"/>
                          <a:ea typeface="Cambria Math" panose="02040503050406030204" pitchFamily="18" charset="0"/>
                        </a:rPr>
                        <m:t>+</m:t>
                      </m:r>
                      <m:f>
                        <m:fPr>
                          <m:ctrlPr>
                            <a:rPr lang="en-US" i="1">
                              <a:solidFill>
                                <a:prstClr val="black"/>
                              </a:solidFill>
                              <a:latin typeface="Cambria Math" panose="02040503050406030204" pitchFamily="18" charset="0"/>
                              <a:ea typeface="Cambria Math" panose="02040503050406030204" pitchFamily="18" charset="0"/>
                            </a:rPr>
                          </m:ctrlPr>
                        </m:fPr>
                        <m:num>
                          <m:sSub>
                            <m:sSub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𝑣</m:t>
                              </m:r>
                            </m:e>
                            <m:sub>
                              <m:r>
                                <a:rPr lang="en-US" b="0" i="1" smtClean="0">
                                  <a:solidFill>
                                    <a:prstClr val="black"/>
                                  </a:solidFill>
                                  <a:latin typeface="Cambria Math"/>
                                  <a:ea typeface="Cambria Math" panose="02040503050406030204" pitchFamily="18" charset="0"/>
                                  <a:sym typeface="Symbol" panose="05050102010706020507" pitchFamily="18" charset="2"/>
                                </a:rPr>
                                <m:t>𝑦</m:t>
                              </m:r>
                            </m:sub>
                          </m:sSub>
                        </m:num>
                        <m:den>
                          <m:r>
                            <a:rPr lang="en-US" i="1">
                              <a:solidFill>
                                <a:prstClr val="black"/>
                              </a:solidFill>
                              <a:latin typeface="Cambria Math"/>
                              <a:ea typeface="Cambria Math" panose="02040503050406030204" pitchFamily="18" charset="0"/>
                            </a:rPr>
                            <m:t>2</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a:ea typeface="Cambria Math" panose="02040503050406030204" pitchFamily="18" charset="0"/>
                                </a:rPr>
                                <m:t>h</m:t>
                              </m:r>
                            </m:e>
                            <m:sub>
                              <m:r>
                                <a:rPr lang="en-US" b="0" i="1" smtClean="0">
                                  <a:solidFill>
                                    <a:prstClr val="black"/>
                                  </a:solidFill>
                                  <a:latin typeface="Cambria Math"/>
                                  <a:ea typeface="Cambria Math" panose="02040503050406030204" pitchFamily="18" charset="0"/>
                                </a:rPr>
                                <m:t>𝑦</m:t>
                              </m:r>
                            </m:sub>
                          </m:sSub>
                        </m:den>
                      </m:f>
                      <m:r>
                        <a:rPr lang="en-US" i="1">
                          <a:solidFill>
                            <a:prstClr val="black"/>
                          </a:solidFill>
                          <a:latin typeface="Cambria Math"/>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a:rPr>
                            <m:t>−1</m:t>
                          </m:r>
                        </m:sub>
                      </m:sSub>
                      <m:r>
                        <a:rPr lang="en-US" i="1">
                          <a:latin typeface="Cambria Math"/>
                        </a:rPr>
                        <m:t>)</m:t>
                      </m:r>
                      <m:r>
                        <a:rPr lang="en-US" i="1">
                          <a:solidFill>
                            <a:prstClr val="black"/>
                          </a:solidFill>
                          <a:latin typeface="Cambria Math"/>
                          <a:ea typeface="Cambria Math" panose="02040503050406030204" pitchFamily="18" charset="0"/>
                        </a:rPr>
                        <m:t>=</m:t>
                      </m:r>
                      <m:sSub>
                        <m:sSubPr>
                          <m:ctrlPr>
                            <a:rPr lang="en-US"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a:ea typeface="Cambria Math" panose="02040503050406030204" pitchFamily="18" charset="0"/>
                            </a:rPr>
                            <m:t>𝐺</m:t>
                          </m:r>
                        </m:e>
                        <m:sub>
                          <m:r>
                            <a:rPr lang="en-US" b="0" i="1" smtClean="0">
                              <a:solidFill>
                                <a:prstClr val="black"/>
                              </a:solidFill>
                              <a:latin typeface="Cambria Math"/>
                              <a:ea typeface="Cambria Math" panose="02040503050406030204" pitchFamily="18" charset="0"/>
                            </a:rPr>
                            <m:t>𝑖𝑗</m:t>
                          </m:r>
                        </m:sub>
                      </m:sSub>
                    </m:oMath>
                  </m:oMathPara>
                </a14:m>
                <a:endParaRPr lang="cs-CZ" dirty="0"/>
              </a:p>
            </p:txBody>
          </p:sp>
        </mc:Choice>
        <mc:Fallback xmlns="">
          <p:sp>
            <p:nvSpPr>
              <p:cNvPr id="33" name="TextovéPole 32"/>
              <p:cNvSpPr txBox="1">
                <a:spLocks noRot="1" noChangeAspect="1" noMove="1" noResize="1" noEditPoints="1" noAdjustHandles="1" noChangeArrowheads="1" noChangeShapeType="1" noTextEdit="1"/>
              </p:cNvSpPr>
              <p:nvPr/>
            </p:nvSpPr>
            <p:spPr>
              <a:xfrm>
                <a:off x="416944" y="2160730"/>
                <a:ext cx="11592779" cy="1368388"/>
              </a:xfrm>
              <a:prstGeom prst="rect">
                <a:avLst/>
              </a:prstGeom>
              <a:blipFill rotWithShape="1">
                <a:blip r:embed="rId3"/>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7" name="TextovéPole 36"/>
              <p:cNvSpPr txBox="1"/>
              <p:nvPr/>
            </p:nvSpPr>
            <p:spPr>
              <a:xfrm>
                <a:off x="516048" y="3713784"/>
                <a:ext cx="10932613" cy="30487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𝐺</m:t>
                          </m:r>
                        </m:e>
                        <m:sub>
                          <m:r>
                            <a:rPr lang="en-US" b="0" i="1" smtClean="0">
                              <a:latin typeface="Cambria Math"/>
                            </a:rPr>
                            <m:t>𝑖𝑗</m:t>
                          </m:r>
                        </m:sub>
                      </m:sSub>
                      <m:r>
                        <a:rPr lang="en-US" b="0" i="1" smtClean="0">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a:rPr>
                                <m:t>𝑞</m:t>
                              </m:r>
                            </m:e>
                            <m:sub>
                              <m:r>
                                <a:rPr lang="en-US" b="0" i="1" smtClean="0">
                                  <a:latin typeface="Cambria Math"/>
                                </a:rPr>
                                <m:t>1</m:t>
                              </m:r>
                            </m:sub>
                          </m:sSub>
                        </m:num>
                        <m:den>
                          <m:sSubSup>
                            <m:sSubSupPr>
                              <m:ctrlPr>
                                <a:rPr lang="en-US" i="1">
                                  <a:latin typeface="Cambria Math" panose="02040503050406030204" pitchFamily="18" charset="0"/>
                                </a:rPr>
                              </m:ctrlPr>
                            </m:sSubSupPr>
                            <m:e>
                              <m:r>
                                <a:rPr lang="cs-CZ" i="1">
                                  <a:latin typeface="Cambria Math" panose="02040503050406030204" pitchFamily="18" charset="0"/>
                                </a:rPr>
                                <m:t>h</m:t>
                              </m:r>
                            </m:e>
                            <m:sub>
                              <m:r>
                                <a:rPr lang="en-US" i="1">
                                  <a:latin typeface="Cambria Math" panose="02040503050406030204" pitchFamily="18" charset="0"/>
                                </a:rPr>
                                <m:t>𝑦</m:t>
                              </m:r>
                            </m:sub>
                            <m:sup>
                              <m:r>
                                <a:rPr lang="en-US" i="1">
                                  <a:latin typeface="Cambria Math" panose="02040503050406030204" pitchFamily="18" charset="0"/>
                                </a:rPr>
                                <m:t>2</m:t>
                              </m:r>
                            </m:sup>
                          </m:sSubSup>
                        </m:den>
                      </m:f>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d>
                                <m:dPr>
                                  <m:ctrlPr>
                                    <a:rPr lang="en-US" b="0" i="1" smtClean="0">
                                      <a:solidFill>
                                        <a:prstClr val="black"/>
                                      </a:solidFill>
                                      <a:latin typeface="Cambria Math" panose="02040503050406030204" pitchFamily="18" charset="0"/>
                                      <a:ea typeface="Cambria Math" panose="02040503050406030204" pitchFamily="18" charset="0"/>
                                    </a:rPr>
                                  </m:ctrlPr>
                                </m:dPr>
                                <m:e>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𝑦𝑦</m:t>
                                      </m:r>
                                    </m:sub>
                                  </m:sSub>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𝑥𝑥</m:t>
                                      </m:r>
                                    </m:sub>
                                  </m:sSub>
                                </m:e>
                              </m:d>
                            </m:e>
                            <m:sub>
                              <m:r>
                                <a:rPr lang="en-US" b="0" i="1" smtClean="0">
                                  <a:latin typeface="Cambria Math"/>
                                </a:rPr>
                                <m:t>𝑖</m:t>
                              </m:r>
                              <m:r>
                                <a:rPr lang="en-US" b="0" i="1" smtClean="0">
                                  <a:latin typeface="Cambria Math"/>
                                </a:rPr>
                                <m:t>,</m:t>
                              </m:r>
                              <m:r>
                                <a:rPr lang="en-US" b="0" i="1" smtClean="0">
                                  <a:latin typeface="Cambria Math"/>
                                </a:rPr>
                                <m:t>𝑗</m:t>
                              </m:r>
                              <m:r>
                                <a:rPr lang="en-US" b="0" i="1" smtClean="0">
                                  <a:latin typeface="Cambria Math"/>
                                </a:rPr>
                                <m:t>+1</m:t>
                              </m:r>
                            </m:sub>
                          </m:sSub>
                          <m:r>
                            <a:rPr lang="en-US" b="0" i="1" smtClean="0">
                              <a:latin typeface="Cambria Math"/>
                            </a:rPr>
                            <m:t>−2</m:t>
                          </m:r>
                          <m:sSub>
                            <m:sSubPr>
                              <m:ctrlPr>
                                <a:rPr lang="en-US" i="1">
                                  <a:latin typeface="Cambria Math" panose="02040503050406030204" pitchFamily="18" charset="0"/>
                                </a:rPr>
                              </m:ctrlPr>
                            </m:sSubPr>
                            <m:e>
                              <m:d>
                                <m:dPr>
                                  <m:ctrlPr>
                                    <a:rPr lang="en-US" i="1">
                                      <a:solidFill>
                                        <a:prstClr val="black"/>
                                      </a:solidFill>
                                      <a:latin typeface="Cambria Math" panose="02040503050406030204" pitchFamily="18" charset="0"/>
                                      <a:ea typeface="Cambria Math" panose="02040503050406030204" pitchFamily="18" charset="0"/>
                                    </a:rPr>
                                  </m:ctrlPr>
                                </m:dPr>
                                <m:e>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𝑦𝑦</m:t>
                                      </m:r>
                                    </m:sub>
                                  </m:sSub>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𝑥𝑥</m:t>
                                      </m:r>
                                    </m:sub>
                                  </m:sSub>
                                </m:e>
                              </m:d>
                            </m:e>
                            <m:sub>
                              <m:r>
                                <a:rPr lang="en-US" i="1">
                                  <a:latin typeface="Cambria Math"/>
                                </a:rPr>
                                <m:t>𝑖</m:t>
                              </m:r>
                              <m:r>
                                <a:rPr lang="en-US" i="1">
                                  <a:latin typeface="Cambria Math"/>
                                </a:rPr>
                                <m:t>,</m:t>
                              </m:r>
                              <m:r>
                                <a:rPr lang="en-US" i="1">
                                  <a:latin typeface="Cambria Math"/>
                                </a:rPr>
                                <m:t>𝑗</m:t>
                              </m:r>
                            </m:sub>
                          </m:sSub>
                          <m:r>
                            <a:rPr lang="en-US" b="0" i="1" smtClean="0">
                              <a:latin typeface="Cambria Math"/>
                            </a:rPr>
                            <m:t>+</m:t>
                          </m:r>
                          <m:sSub>
                            <m:sSubPr>
                              <m:ctrlPr>
                                <a:rPr lang="en-US" i="1">
                                  <a:latin typeface="Cambria Math" panose="02040503050406030204" pitchFamily="18" charset="0"/>
                                </a:rPr>
                              </m:ctrlPr>
                            </m:sSubPr>
                            <m:e>
                              <m:d>
                                <m:dPr>
                                  <m:ctrlPr>
                                    <a:rPr lang="en-US" i="1">
                                      <a:solidFill>
                                        <a:prstClr val="black"/>
                                      </a:solidFill>
                                      <a:latin typeface="Cambria Math" panose="02040503050406030204" pitchFamily="18" charset="0"/>
                                      <a:ea typeface="Cambria Math" panose="02040503050406030204" pitchFamily="18" charset="0"/>
                                    </a:rPr>
                                  </m:ctrlPr>
                                </m:dPr>
                                <m:e>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𝑦𝑦</m:t>
                                      </m:r>
                                    </m:sub>
                                  </m:sSub>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𝑥𝑥</m:t>
                                      </m:r>
                                    </m:sub>
                                  </m:sSub>
                                </m:e>
                              </m:d>
                            </m:e>
                            <m:sub>
                              <m:r>
                                <a:rPr lang="en-US" i="1">
                                  <a:latin typeface="Cambria Math"/>
                                </a:rPr>
                                <m:t>𝑖</m:t>
                              </m:r>
                              <m:r>
                                <a:rPr lang="en-US" i="1">
                                  <a:latin typeface="Cambria Math"/>
                                </a:rPr>
                                <m:t>,</m:t>
                              </m:r>
                              <m:r>
                                <a:rPr lang="en-US" i="1">
                                  <a:latin typeface="Cambria Math"/>
                                </a:rPr>
                                <m:t>𝑗</m:t>
                              </m:r>
                              <m:r>
                                <a:rPr lang="en-US" b="0" i="1" smtClean="0">
                                  <a:latin typeface="Cambria Math"/>
                                </a:rPr>
                                <m:t>−</m:t>
                              </m:r>
                              <m:r>
                                <a:rPr lang="en-US" i="1">
                                  <a:latin typeface="Cambria Math"/>
                                </a:rPr>
                                <m:t>1</m:t>
                              </m:r>
                            </m:sub>
                          </m:sSub>
                        </m:e>
                      </m:d>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𝑞</m:t>
                              </m:r>
                            </m:e>
                            <m:sub>
                              <m:r>
                                <a:rPr lang="en-US" b="0" i="1" smtClean="0">
                                  <a:latin typeface="Cambria Math"/>
                                </a:rPr>
                                <m:t>2</m:t>
                              </m:r>
                            </m:sub>
                          </m:sSub>
                        </m:num>
                        <m:den>
                          <m:r>
                            <a:rPr lang="en-US" b="0" i="1" smtClean="0">
                              <a:latin typeface="Cambria Math"/>
                            </a:rPr>
                            <m:t>2</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𝑦</m:t>
                              </m:r>
                            </m:sub>
                          </m:sSub>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d>
                                <m:dPr>
                                  <m:ctrlPr>
                                    <a:rPr lang="en-US" i="1">
                                      <a:solidFill>
                                        <a:prstClr val="black"/>
                                      </a:solidFill>
                                      <a:latin typeface="Cambria Math" panose="02040503050406030204" pitchFamily="18" charset="0"/>
                                      <a:ea typeface="Cambria Math" panose="02040503050406030204" pitchFamily="18" charset="0"/>
                                    </a:rPr>
                                  </m:ctrlPr>
                                </m:dPr>
                                <m:e>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𝑦𝑦</m:t>
                                      </m:r>
                                    </m:sub>
                                  </m:sSub>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𝑥𝑥</m:t>
                                      </m:r>
                                    </m:sub>
                                  </m:sSub>
                                </m:e>
                              </m:d>
                            </m:e>
                            <m:sub>
                              <m:r>
                                <a:rPr lang="en-US" i="1">
                                  <a:latin typeface="Cambria Math"/>
                                </a:rPr>
                                <m:t>𝑖</m:t>
                              </m:r>
                              <m:r>
                                <a:rPr lang="en-US" i="1">
                                  <a:latin typeface="Cambria Math"/>
                                </a:rPr>
                                <m:t>,</m:t>
                              </m:r>
                              <m:r>
                                <a:rPr lang="en-US" i="1">
                                  <a:latin typeface="Cambria Math"/>
                                </a:rPr>
                                <m:t>𝑗</m:t>
                              </m:r>
                              <m:r>
                                <a:rPr lang="en-US" i="1">
                                  <a:latin typeface="Cambria Math"/>
                                </a:rPr>
                                <m:t>+1</m:t>
                              </m:r>
                            </m:sub>
                          </m:sSub>
                          <m:r>
                            <a:rPr lang="en-US" i="1">
                              <a:latin typeface="Cambria Math"/>
                            </a:rPr>
                            <m:t>−</m:t>
                          </m:r>
                          <m:sSub>
                            <m:sSubPr>
                              <m:ctrlPr>
                                <a:rPr lang="en-US" i="1">
                                  <a:latin typeface="Cambria Math" panose="02040503050406030204" pitchFamily="18" charset="0"/>
                                </a:rPr>
                              </m:ctrlPr>
                            </m:sSubPr>
                            <m:e>
                              <m:d>
                                <m:dPr>
                                  <m:ctrlPr>
                                    <a:rPr lang="en-US" i="1">
                                      <a:solidFill>
                                        <a:prstClr val="black"/>
                                      </a:solidFill>
                                      <a:latin typeface="Cambria Math" panose="02040503050406030204" pitchFamily="18" charset="0"/>
                                      <a:ea typeface="Cambria Math" panose="02040503050406030204" pitchFamily="18" charset="0"/>
                                    </a:rPr>
                                  </m:ctrlPr>
                                </m:dPr>
                                <m:e>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𝑦𝑦</m:t>
                                      </m:r>
                                    </m:sub>
                                  </m:sSub>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𝑥𝑥</m:t>
                                      </m:r>
                                    </m:sub>
                                  </m:sSub>
                                </m:e>
                              </m:d>
                            </m:e>
                            <m:sub>
                              <m:r>
                                <a:rPr lang="en-US" i="1">
                                  <a:latin typeface="Cambria Math"/>
                                </a:rPr>
                                <m:t>𝑖</m:t>
                              </m:r>
                              <m:r>
                                <a:rPr lang="en-US" i="1">
                                  <a:latin typeface="Cambria Math"/>
                                </a:rPr>
                                <m:t>,</m:t>
                              </m:r>
                              <m:r>
                                <a:rPr lang="en-US" i="1">
                                  <a:latin typeface="Cambria Math"/>
                                </a:rPr>
                                <m:t>𝑗</m:t>
                              </m:r>
                              <m:r>
                                <a:rPr lang="en-US" i="1">
                                  <a:latin typeface="Cambria Math"/>
                                </a:rPr>
                                <m:t>−1</m:t>
                              </m:r>
                            </m:sub>
                          </m:sSub>
                        </m:e>
                      </m:d>
                      <m:r>
                        <a:rPr lang="en-US" b="0" i="1" smtClean="0">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a:rPr>
                                <m:t>𝑞</m:t>
                              </m:r>
                            </m:e>
                            <m:sub>
                              <m:r>
                                <a:rPr lang="en-US" b="0" i="1" smtClean="0">
                                  <a:latin typeface="Cambria Math"/>
                                </a:rPr>
                                <m:t>3</m:t>
                              </m:r>
                            </m:sub>
                          </m:sSub>
                        </m:num>
                        <m:den>
                          <m:sSub>
                            <m:sSubPr>
                              <m:ctrlPr>
                                <a:rPr lang="en-US" i="1">
                                  <a:latin typeface="Cambria Math" panose="02040503050406030204" pitchFamily="18" charset="0"/>
                                </a:rPr>
                              </m:ctrlPr>
                            </m:sSubPr>
                            <m:e>
                              <m:r>
                                <a:rPr lang="en-US" i="1">
                                  <a:latin typeface="Cambria Math" panose="02040503050406030204" pitchFamily="18" charset="0"/>
                                </a:rPr>
                                <m:t>4</m:t>
                              </m:r>
                              <m:r>
                                <a:rPr lang="en-US" i="1">
                                  <a:latin typeface="Cambria Math" panose="02040503050406030204" pitchFamily="18" charset="0"/>
                                </a:rPr>
                                <m:t>h</m:t>
                              </m:r>
                            </m:e>
                            <m:sub>
                              <m:r>
                                <a:rPr lang="en-US" i="1">
                                  <a:latin typeface="Cambria Math" panose="02040503050406030204" pitchFamily="18" charset="0"/>
                                </a:rPr>
                                <m:t>𝑥</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𝑦</m:t>
                              </m:r>
                            </m:sub>
                          </m:sSub>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d>
                                <m:dPr>
                                  <m:ctrlPr>
                                    <a:rPr lang="en-US" i="1">
                                      <a:solidFill>
                                        <a:prstClr val="black"/>
                                      </a:solidFill>
                                      <a:latin typeface="Cambria Math" panose="02040503050406030204" pitchFamily="18" charset="0"/>
                                      <a:ea typeface="Cambria Math" panose="02040503050406030204" pitchFamily="18" charset="0"/>
                                    </a:rPr>
                                  </m:ctrlPr>
                                </m:dPr>
                                <m:e>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𝑦𝑦</m:t>
                                      </m:r>
                                    </m:sub>
                                  </m:sSub>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𝑥𝑥</m:t>
                                      </m:r>
                                    </m:sub>
                                  </m:sSub>
                                </m:e>
                              </m:d>
                            </m:e>
                            <m:sub>
                              <m:r>
                                <a:rPr lang="en-US" i="1">
                                  <a:latin typeface="Cambria Math"/>
                                </a:rPr>
                                <m:t>𝑖</m:t>
                              </m:r>
                              <m:r>
                                <a:rPr lang="en-US" b="0" i="1" smtClean="0">
                                  <a:latin typeface="Cambria Math"/>
                                </a:rPr>
                                <m:t>+1</m:t>
                              </m:r>
                              <m:r>
                                <a:rPr lang="en-US" i="1">
                                  <a:latin typeface="Cambria Math"/>
                                </a:rPr>
                                <m:t>,</m:t>
                              </m:r>
                              <m:r>
                                <a:rPr lang="en-US" i="1">
                                  <a:latin typeface="Cambria Math"/>
                                </a:rPr>
                                <m:t>𝑗</m:t>
                              </m:r>
                              <m:r>
                                <a:rPr lang="en-US" i="1">
                                  <a:latin typeface="Cambria Math"/>
                                </a:rPr>
                                <m:t>+1</m:t>
                              </m:r>
                            </m:sub>
                          </m:sSub>
                          <m:r>
                            <a:rPr lang="en-US" b="0" i="1" smtClean="0">
                              <a:latin typeface="Cambria Math"/>
                            </a:rPr>
                            <m:t>+</m:t>
                          </m:r>
                          <m:sSub>
                            <m:sSubPr>
                              <m:ctrlPr>
                                <a:rPr lang="en-US" i="1">
                                  <a:latin typeface="Cambria Math" panose="02040503050406030204" pitchFamily="18" charset="0"/>
                                </a:rPr>
                              </m:ctrlPr>
                            </m:sSubPr>
                            <m:e>
                              <m:d>
                                <m:dPr>
                                  <m:ctrlPr>
                                    <a:rPr lang="en-US" i="1">
                                      <a:solidFill>
                                        <a:prstClr val="black"/>
                                      </a:solidFill>
                                      <a:latin typeface="Cambria Math" panose="02040503050406030204" pitchFamily="18" charset="0"/>
                                      <a:ea typeface="Cambria Math" panose="02040503050406030204" pitchFamily="18" charset="0"/>
                                    </a:rPr>
                                  </m:ctrlPr>
                                </m:dPr>
                                <m:e>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𝑦𝑦</m:t>
                                      </m:r>
                                    </m:sub>
                                  </m:sSub>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𝑥𝑥</m:t>
                                      </m:r>
                                    </m:sub>
                                  </m:sSub>
                                </m:e>
                              </m:d>
                            </m:e>
                            <m:sub>
                              <m:r>
                                <a:rPr lang="en-US" i="1">
                                  <a:latin typeface="Cambria Math"/>
                                </a:rPr>
                                <m:t>𝑖</m:t>
                              </m:r>
                              <m:r>
                                <a:rPr lang="en-US" b="0" i="1" smtClean="0">
                                  <a:latin typeface="Cambria Math"/>
                                </a:rPr>
                                <m:t>−1</m:t>
                              </m:r>
                              <m:r>
                                <a:rPr lang="en-US" i="1">
                                  <a:latin typeface="Cambria Math"/>
                                </a:rPr>
                                <m:t>,</m:t>
                              </m:r>
                              <m:r>
                                <a:rPr lang="en-US" i="1">
                                  <a:latin typeface="Cambria Math"/>
                                </a:rPr>
                                <m:t>𝑗</m:t>
                              </m:r>
                              <m:r>
                                <a:rPr lang="en-US" i="1">
                                  <a:latin typeface="Cambria Math"/>
                                </a:rPr>
                                <m:t>−1</m:t>
                              </m:r>
                            </m:sub>
                          </m:sSub>
                          <m:r>
                            <a:rPr lang="en-US" b="0" i="1" smtClean="0">
                              <a:latin typeface="Cambria Math"/>
                            </a:rPr>
                            <m:t>−</m:t>
                          </m:r>
                          <m:sSub>
                            <m:sSubPr>
                              <m:ctrlPr>
                                <a:rPr lang="en-US" i="1">
                                  <a:latin typeface="Cambria Math" panose="02040503050406030204" pitchFamily="18" charset="0"/>
                                </a:rPr>
                              </m:ctrlPr>
                            </m:sSubPr>
                            <m:e>
                              <m:d>
                                <m:dPr>
                                  <m:ctrlPr>
                                    <a:rPr lang="en-US" i="1">
                                      <a:solidFill>
                                        <a:prstClr val="black"/>
                                      </a:solidFill>
                                      <a:latin typeface="Cambria Math" panose="02040503050406030204" pitchFamily="18" charset="0"/>
                                      <a:ea typeface="Cambria Math" panose="02040503050406030204" pitchFamily="18" charset="0"/>
                                    </a:rPr>
                                  </m:ctrlPr>
                                </m:dPr>
                                <m:e>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𝑦𝑦</m:t>
                                      </m:r>
                                    </m:sub>
                                  </m:sSub>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𝑥𝑥</m:t>
                                      </m:r>
                                    </m:sub>
                                  </m:sSub>
                                </m:e>
                              </m:d>
                            </m:e>
                            <m:sub>
                              <m:r>
                                <a:rPr lang="en-US" i="1">
                                  <a:latin typeface="Cambria Math"/>
                                </a:rPr>
                                <m:t>𝑖</m:t>
                              </m:r>
                              <m:r>
                                <a:rPr lang="en-US" i="1">
                                  <a:latin typeface="Cambria Math"/>
                                </a:rPr>
                                <m:t>+1,</m:t>
                              </m:r>
                              <m:r>
                                <a:rPr lang="en-US" i="1">
                                  <a:latin typeface="Cambria Math"/>
                                </a:rPr>
                                <m:t>𝑗</m:t>
                              </m:r>
                              <m:r>
                                <a:rPr lang="en-US" b="0" i="1" smtClean="0">
                                  <a:latin typeface="Cambria Math"/>
                                </a:rPr>
                                <m:t>−</m:t>
                              </m:r>
                              <m:r>
                                <a:rPr lang="en-US" i="1">
                                  <a:latin typeface="Cambria Math"/>
                                </a:rPr>
                                <m:t>1</m:t>
                              </m:r>
                            </m:sub>
                          </m:sSub>
                          <m:r>
                            <a:rPr lang="en-US" b="0" i="1" smtClean="0">
                              <a:latin typeface="Cambria Math"/>
                            </a:rPr>
                            <m:t>−</m:t>
                          </m:r>
                          <m:sSub>
                            <m:sSubPr>
                              <m:ctrlPr>
                                <a:rPr lang="en-US" i="1">
                                  <a:latin typeface="Cambria Math" panose="02040503050406030204" pitchFamily="18" charset="0"/>
                                </a:rPr>
                              </m:ctrlPr>
                            </m:sSubPr>
                            <m:e>
                              <m:d>
                                <m:dPr>
                                  <m:ctrlPr>
                                    <a:rPr lang="en-US" i="1">
                                      <a:solidFill>
                                        <a:prstClr val="black"/>
                                      </a:solidFill>
                                      <a:latin typeface="Cambria Math" panose="02040503050406030204" pitchFamily="18" charset="0"/>
                                      <a:ea typeface="Cambria Math" panose="02040503050406030204" pitchFamily="18" charset="0"/>
                                    </a:rPr>
                                  </m:ctrlPr>
                                </m:dPr>
                                <m:e>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𝑦𝑦</m:t>
                                      </m:r>
                                    </m:sub>
                                  </m:sSub>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𝑥𝑥</m:t>
                                      </m:r>
                                    </m:sub>
                                  </m:sSub>
                                </m:e>
                              </m:d>
                            </m:e>
                            <m:sub>
                              <m:r>
                                <a:rPr lang="en-US" i="1">
                                  <a:latin typeface="Cambria Math"/>
                                </a:rPr>
                                <m:t>𝑖</m:t>
                              </m:r>
                              <m:r>
                                <a:rPr lang="en-US" i="1">
                                  <a:latin typeface="Cambria Math"/>
                                </a:rPr>
                                <m:t>−1,</m:t>
                              </m:r>
                              <m:r>
                                <a:rPr lang="en-US" i="1">
                                  <a:latin typeface="Cambria Math"/>
                                </a:rPr>
                                <m:t>𝑗</m:t>
                              </m:r>
                              <m:r>
                                <a:rPr lang="en-US" b="0" i="1" smtClean="0">
                                  <a:latin typeface="Cambria Math"/>
                                </a:rPr>
                                <m:t>+</m:t>
                              </m:r>
                              <m:r>
                                <a:rPr lang="en-US" i="1">
                                  <a:latin typeface="Cambria Math"/>
                                </a:rPr>
                                <m:t>1</m:t>
                              </m:r>
                            </m:sub>
                          </m:sSub>
                        </m:e>
                      </m:d>
                      <m:r>
                        <a:rPr lang="en-US" b="0" i="0" smtClean="0">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𝑞</m:t>
                              </m:r>
                            </m:e>
                            <m:sub>
                              <m:r>
                                <a:rPr lang="en-US" b="0" i="1" smtClean="0">
                                  <a:latin typeface="Cambria Math"/>
                                </a:rPr>
                                <m:t>4</m:t>
                              </m:r>
                            </m:sub>
                          </m:sSub>
                        </m:num>
                        <m:den>
                          <m:r>
                            <a:rPr lang="en-US" i="1">
                              <a:latin typeface="Cambria Math"/>
                            </a:rPr>
                            <m:t>2</m:t>
                          </m:r>
                          <m:sSub>
                            <m:sSubPr>
                              <m:ctrlPr>
                                <a:rPr lang="en-US" i="1">
                                  <a:latin typeface="Cambria Math" panose="02040503050406030204" pitchFamily="18" charset="0"/>
                                </a:rPr>
                              </m:ctrlPr>
                            </m:sSubPr>
                            <m:e>
                              <m:r>
                                <a:rPr lang="en-US" i="1">
                                  <a:latin typeface="Cambria Math"/>
                                </a:rPr>
                                <m:t>h</m:t>
                              </m:r>
                            </m:e>
                            <m:sub>
                              <m:r>
                                <a:rPr lang="en-US" b="0" i="1" smtClean="0">
                                  <a:latin typeface="Cambria Math"/>
                                </a:rPr>
                                <m:t>𝑦</m:t>
                              </m:r>
                            </m:sub>
                          </m:sSub>
                        </m:den>
                      </m:f>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𝑠</m:t>
                              </m:r>
                              <m:r>
                                <a:rPr lang="en-US" b="0" i="1" baseline="-25000" smtClean="0">
                                  <a:latin typeface="Cambria Math"/>
                                </a:rPr>
                                <m:t>𝑥𝑦</m:t>
                              </m:r>
                            </m:e>
                            <m:sub>
                              <m:r>
                                <a:rPr lang="en-US" b="0" i="1" smtClean="0">
                                  <a:latin typeface="Cambria Math"/>
                                </a:rPr>
                                <m:t>𝑖</m:t>
                              </m:r>
                              <m:r>
                                <a:rPr lang="en-US" b="0" i="1" smtClean="0">
                                  <a:latin typeface="Cambria Math"/>
                                </a:rPr>
                                <m:t>,</m:t>
                              </m:r>
                              <m:r>
                                <a:rPr lang="en-US" b="0" i="1" smtClean="0">
                                  <a:latin typeface="Cambria Math"/>
                                </a:rPr>
                                <m:t>𝑗</m:t>
                              </m:r>
                              <m:r>
                                <a:rPr lang="en-US" b="0" i="1" smtClean="0">
                                  <a:latin typeface="Cambria Math"/>
                                </a:rPr>
                                <m:t>+1</m:t>
                              </m:r>
                            </m:sub>
                          </m:sSub>
                          <m:r>
                            <a:rPr lang="en-US" b="0" i="1" smtClean="0">
                              <a:latin typeface="Cambria Math"/>
                            </a:rPr>
                            <m:t>−</m:t>
                          </m:r>
                          <m:sSub>
                            <m:sSubPr>
                              <m:ctrlPr>
                                <a:rPr lang="en-US" i="1">
                                  <a:latin typeface="Cambria Math" panose="02040503050406030204" pitchFamily="18" charset="0"/>
                                </a:rPr>
                              </m:ctrlPr>
                            </m:sSubPr>
                            <m:e>
                              <m:r>
                                <a:rPr lang="en-US" i="1">
                                  <a:latin typeface="Cambria Math"/>
                                </a:rPr>
                                <m:t>𝑠</m:t>
                              </m:r>
                              <m:r>
                                <a:rPr lang="en-US" i="1" baseline="-25000">
                                  <a:latin typeface="Cambria Math"/>
                                </a:rPr>
                                <m:t>𝑥𝑦</m:t>
                              </m:r>
                            </m:e>
                            <m:sub>
                              <m:r>
                                <a:rPr lang="en-US" i="1">
                                  <a:latin typeface="Cambria Math"/>
                                </a:rPr>
                                <m:t>𝑖</m:t>
                              </m:r>
                              <m:r>
                                <a:rPr lang="en-US" i="1">
                                  <a:latin typeface="Cambria Math"/>
                                </a:rPr>
                                <m:t>,</m:t>
                              </m:r>
                              <m:r>
                                <a:rPr lang="en-US" i="1">
                                  <a:latin typeface="Cambria Math"/>
                                </a:rPr>
                                <m:t>𝑗</m:t>
                              </m:r>
                              <m:r>
                                <a:rPr lang="en-US" b="0" i="1" smtClean="0">
                                  <a:latin typeface="Cambria Math"/>
                                </a:rPr>
                                <m:t>−1</m:t>
                              </m:r>
                            </m:sub>
                          </m:sSub>
                        </m:e>
                      </m:d>
                      <m:r>
                        <a:rPr lang="en-US" b="0" i="1" smtClean="0">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𝑞</m:t>
                              </m:r>
                            </m:e>
                            <m:sub>
                              <m:r>
                                <a:rPr lang="en-US" b="0" i="1" smtClean="0">
                                  <a:latin typeface="Cambria Math"/>
                                </a:rPr>
                                <m:t>5</m:t>
                              </m:r>
                            </m:sub>
                          </m:sSub>
                        </m:num>
                        <m:den>
                          <m:sSubSup>
                            <m:sSubSupPr>
                              <m:ctrlPr>
                                <a:rPr lang="en-US" i="1">
                                  <a:latin typeface="Cambria Math" panose="02040503050406030204" pitchFamily="18" charset="0"/>
                                </a:rPr>
                              </m:ctrlPr>
                            </m:sSubSupPr>
                            <m:e>
                              <m:r>
                                <a:rPr lang="cs-CZ" i="1">
                                  <a:latin typeface="Cambria Math" panose="02040503050406030204" pitchFamily="18" charset="0"/>
                                </a:rPr>
                                <m:t>h</m:t>
                              </m:r>
                            </m:e>
                            <m:sub>
                              <m:r>
                                <a:rPr lang="en-US" b="0" i="1" smtClean="0">
                                  <a:latin typeface="Cambria Math"/>
                                </a:rPr>
                                <m:t>𝑥</m:t>
                              </m:r>
                            </m:sub>
                            <m:sup>
                              <m:r>
                                <a:rPr lang="en-US" i="1">
                                  <a:latin typeface="Cambria Math" panose="02040503050406030204" pitchFamily="18" charset="0"/>
                                </a:rPr>
                                <m:t>2</m:t>
                              </m:r>
                            </m:sup>
                          </m:sSubSup>
                        </m:den>
                      </m:f>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𝑠</m:t>
                              </m:r>
                              <m:r>
                                <a:rPr lang="en-US" i="1" baseline="-25000">
                                  <a:latin typeface="Cambria Math"/>
                                </a:rPr>
                                <m:t>𝑥𝑦</m:t>
                              </m:r>
                            </m:e>
                            <m:sub>
                              <m:r>
                                <a:rPr lang="en-US" i="1">
                                  <a:latin typeface="Cambria Math"/>
                                </a:rPr>
                                <m:t>𝑖</m:t>
                              </m:r>
                              <m:r>
                                <a:rPr lang="en-US" i="1">
                                  <a:latin typeface="Cambria Math"/>
                                </a:rPr>
                                <m:t>+1,</m:t>
                              </m:r>
                              <m:r>
                                <a:rPr lang="en-US" i="1">
                                  <a:latin typeface="Cambria Math"/>
                                </a:rPr>
                                <m:t>𝑗</m:t>
                              </m:r>
                            </m:sub>
                          </m:sSub>
                          <m:r>
                            <a:rPr lang="en-US" b="0" i="1" smtClean="0">
                              <a:latin typeface="Cambria Math"/>
                            </a:rPr>
                            <m:t>−2</m:t>
                          </m:r>
                          <m:sSub>
                            <m:sSubPr>
                              <m:ctrlPr>
                                <a:rPr lang="en-US" i="1">
                                  <a:latin typeface="Cambria Math" panose="02040503050406030204" pitchFamily="18" charset="0"/>
                                </a:rPr>
                              </m:ctrlPr>
                            </m:sSubPr>
                            <m:e>
                              <m:r>
                                <a:rPr lang="en-US" i="1">
                                  <a:latin typeface="Cambria Math"/>
                                </a:rPr>
                                <m:t>𝑠</m:t>
                              </m:r>
                              <m:r>
                                <a:rPr lang="en-US" i="1" baseline="-25000">
                                  <a:latin typeface="Cambria Math"/>
                                </a:rPr>
                                <m:t>𝑥𝑦</m:t>
                              </m:r>
                            </m:e>
                            <m:sub>
                              <m:r>
                                <a:rPr lang="en-US" i="1">
                                  <a:latin typeface="Cambria Math"/>
                                </a:rPr>
                                <m:t>𝑖</m:t>
                              </m:r>
                              <m:r>
                                <a:rPr lang="en-US" i="1">
                                  <a:latin typeface="Cambria Math"/>
                                </a:rPr>
                                <m:t>,</m:t>
                              </m:r>
                              <m:r>
                                <a:rPr lang="en-US" i="1">
                                  <a:latin typeface="Cambria Math"/>
                                </a:rPr>
                                <m:t>𝑗</m:t>
                              </m:r>
                            </m:sub>
                          </m:sSub>
                          <m:r>
                            <a:rPr lang="en-US" b="0" i="1" smtClean="0">
                              <a:latin typeface="Cambria Math"/>
                            </a:rPr>
                            <m:t>+</m:t>
                          </m:r>
                          <m:sSub>
                            <m:sSubPr>
                              <m:ctrlPr>
                                <a:rPr lang="en-US" i="1">
                                  <a:latin typeface="Cambria Math" panose="02040503050406030204" pitchFamily="18" charset="0"/>
                                </a:rPr>
                              </m:ctrlPr>
                            </m:sSubPr>
                            <m:e>
                              <m:r>
                                <a:rPr lang="en-US" i="1">
                                  <a:latin typeface="Cambria Math"/>
                                </a:rPr>
                                <m:t>𝑠</m:t>
                              </m:r>
                              <m:r>
                                <a:rPr lang="en-US" i="1" baseline="-25000">
                                  <a:latin typeface="Cambria Math"/>
                                </a:rPr>
                                <m:t>𝑥𝑦</m:t>
                              </m:r>
                            </m:e>
                            <m:sub>
                              <m:r>
                                <a:rPr lang="en-US" i="1">
                                  <a:latin typeface="Cambria Math"/>
                                </a:rPr>
                                <m:t>𝑖</m:t>
                              </m:r>
                              <m:r>
                                <a:rPr lang="en-US" b="0" i="1" smtClean="0">
                                  <a:latin typeface="Cambria Math"/>
                                </a:rPr>
                                <m:t>−</m:t>
                              </m:r>
                              <m:r>
                                <a:rPr lang="en-US" i="1">
                                  <a:latin typeface="Cambria Math"/>
                                </a:rPr>
                                <m:t>1,</m:t>
                              </m:r>
                              <m:r>
                                <a:rPr lang="en-US" i="1">
                                  <a:latin typeface="Cambria Math"/>
                                </a:rPr>
                                <m:t>𝑗</m:t>
                              </m:r>
                            </m:sub>
                          </m:sSub>
                        </m:e>
                      </m:d>
                      <m:r>
                        <a:rPr lang="en-US" b="0" i="1" smtClean="0">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𝑞</m:t>
                              </m:r>
                            </m:e>
                            <m:sub>
                              <m:r>
                                <a:rPr lang="en-US" b="0" i="1" smtClean="0">
                                  <a:latin typeface="Cambria Math"/>
                                </a:rPr>
                                <m:t>6</m:t>
                              </m:r>
                            </m:sub>
                          </m:sSub>
                          <m:r>
                            <a:rPr lang="en-US" b="0" i="1" smtClean="0">
                              <a:latin typeface="Cambria Math"/>
                            </a:rPr>
                            <m:t>−</m:t>
                          </m:r>
                          <m:sSub>
                            <m:sSubPr>
                              <m:ctrlPr>
                                <a:rPr lang="en-US" i="1">
                                  <a:latin typeface="Cambria Math" panose="02040503050406030204" pitchFamily="18" charset="0"/>
                                </a:rPr>
                              </m:ctrlPr>
                            </m:sSubPr>
                            <m:e>
                              <m:r>
                                <a:rPr lang="en-US" i="1">
                                  <a:latin typeface="Cambria Math"/>
                                </a:rPr>
                                <m:t>𝑞</m:t>
                              </m:r>
                            </m:e>
                            <m:sub>
                              <m:r>
                                <a:rPr lang="en-US" b="0" i="1" smtClean="0">
                                  <a:latin typeface="Cambria Math"/>
                                </a:rPr>
                                <m:t>8</m:t>
                              </m:r>
                            </m:sub>
                          </m:sSub>
                        </m:num>
                        <m:den>
                          <m:sSubSup>
                            <m:sSubSupPr>
                              <m:ctrlPr>
                                <a:rPr lang="en-US" i="1">
                                  <a:latin typeface="Cambria Math" panose="02040503050406030204" pitchFamily="18" charset="0"/>
                                </a:rPr>
                              </m:ctrlPr>
                            </m:sSubSupPr>
                            <m:e>
                              <m:r>
                                <a:rPr lang="cs-CZ" i="1">
                                  <a:latin typeface="Cambria Math" panose="02040503050406030204" pitchFamily="18" charset="0"/>
                                </a:rPr>
                                <m:t>h</m:t>
                              </m:r>
                            </m:e>
                            <m:sub>
                              <m:r>
                                <a:rPr lang="en-US" b="0" i="1" smtClean="0">
                                  <a:latin typeface="Cambria Math"/>
                                </a:rPr>
                                <m:t>𝑦</m:t>
                              </m:r>
                            </m:sub>
                            <m:sup>
                              <m:r>
                                <a:rPr lang="en-US" i="1">
                                  <a:latin typeface="Cambria Math" panose="02040503050406030204" pitchFamily="18" charset="0"/>
                                </a:rPr>
                                <m:t>2</m:t>
                              </m:r>
                            </m:sup>
                          </m:sSubSup>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𝑠</m:t>
                              </m:r>
                              <m:r>
                                <a:rPr lang="en-US" i="1" baseline="-25000">
                                  <a:latin typeface="Cambria Math"/>
                                </a:rPr>
                                <m:t>𝑥𝑦</m:t>
                              </m:r>
                            </m:e>
                            <m:sub>
                              <m:r>
                                <a:rPr lang="en-US" i="1">
                                  <a:latin typeface="Cambria Math"/>
                                </a:rPr>
                                <m:t>𝑖</m:t>
                              </m:r>
                              <m:r>
                                <a:rPr lang="en-US" i="1">
                                  <a:latin typeface="Cambria Math"/>
                                </a:rPr>
                                <m:t>,</m:t>
                              </m:r>
                              <m:r>
                                <a:rPr lang="en-US" i="1">
                                  <a:latin typeface="Cambria Math"/>
                                </a:rPr>
                                <m:t>𝑗</m:t>
                              </m:r>
                              <m:r>
                                <a:rPr lang="en-US" b="0" i="1" smtClean="0">
                                  <a:latin typeface="Cambria Math"/>
                                </a:rPr>
                                <m:t>+1</m:t>
                              </m:r>
                            </m:sub>
                          </m:sSub>
                          <m:r>
                            <a:rPr lang="en-US" i="1">
                              <a:latin typeface="Cambria Math"/>
                            </a:rPr>
                            <m:t>−2</m:t>
                          </m:r>
                          <m:sSub>
                            <m:sSubPr>
                              <m:ctrlPr>
                                <a:rPr lang="en-US" i="1">
                                  <a:latin typeface="Cambria Math" panose="02040503050406030204" pitchFamily="18" charset="0"/>
                                </a:rPr>
                              </m:ctrlPr>
                            </m:sSubPr>
                            <m:e>
                              <m:r>
                                <a:rPr lang="en-US" i="1">
                                  <a:latin typeface="Cambria Math"/>
                                </a:rPr>
                                <m:t>𝑠</m:t>
                              </m:r>
                              <m:r>
                                <a:rPr lang="en-US" i="1" baseline="-25000">
                                  <a:latin typeface="Cambria Math"/>
                                </a:rPr>
                                <m:t>𝑥𝑦</m:t>
                              </m:r>
                            </m:e>
                            <m:sub>
                              <m:r>
                                <a:rPr lang="en-US" i="1">
                                  <a:latin typeface="Cambria Math"/>
                                </a:rPr>
                                <m:t>𝑖</m:t>
                              </m:r>
                              <m:r>
                                <a:rPr lang="en-US" i="1">
                                  <a:latin typeface="Cambria Math"/>
                                </a:rPr>
                                <m:t>,</m:t>
                              </m:r>
                              <m:r>
                                <a:rPr lang="en-US" i="1">
                                  <a:latin typeface="Cambria Math"/>
                                </a:rPr>
                                <m:t>𝑗</m:t>
                              </m:r>
                            </m:sub>
                          </m:sSub>
                          <m:r>
                            <a:rPr lang="en-US" i="1">
                              <a:latin typeface="Cambria Math"/>
                            </a:rPr>
                            <m:t>+</m:t>
                          </m:r>
                          <m:sSub>
                            <m:sSubPr>
                              <m:ctrlPr>
                                <a:rPr lang="en-US" i="1">
                                  <a:latin typeface="Cambria Math" panose="02040503050406030204" pitchFamily="18" charset="0"/>
                                </a:rPr>
                              </m:ctrlPr>
                            </m:sSubPr>
                            <m:e>
                              <m:r>
                                <a:rPr lang="en-US" i="1">
                                  <a:latin typeface="Cambria Math"/>
                                </a:rPr>
                                <m:t>𝑠</m:t>
                              </m:r>
                              <m:r>
                                <a:rPr lang="en-US" i="1" baseline="-25000">
                                  <a:latin typeface="Cambria Math"/>
                                </a:rPr>
                                <m:t>𝑥𝑦</m:t>
                              </m:r>
                            </m:e>
                            <m:sub>
                              <m:r>
                                <a:rPr lang="en-US" i="1">
                                  <a:latin typeface="Cambria Math"/>
                                </a:rPr>
                                <m:t>𝑖</m:t>
                              </m:r>
                              <m:r>
                                <a:rPr lang="en-US" i="1">
                                  <a:latin typeface="Cambria Math"/>
                                </a:rPr>
                                <m:t>,</m:t>
                              </m:r>
                              <m:r>
                                <a:rPr lang="en-US" i="1">
                                  <a:latin typeface="Cambria Math"/>
                                </a:rPr>
                                <m:t>𝑗</m:t>
                              </m:r>
                              <m:r>
                                <a:rPr lang="en-US" b="0" i="1" smtClean="0">
                                  <a:latin typeface="Cambria Math"/>
                                </a:rPr>
                                <m:t>−1</m:t>
                              </m:r>
                            </m:sub>
                          </m:sSub>
                        </m:e>
                      </m:d>
                      <m:r>
                        <a:rPr lang="en-US" b="0" i="1" smtClean="0">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a:rPr>
                                <m:t>𝑞</m:t>
                              </m:r>
                            </m:e>
                            <m:sub>
                              <m:r>
                                <a:rPr lang="en-US" b="0" i="1" smtClean="0">
                                  <a:latin typeface="Cambria Math"/>
                                </a:rPr>
                                <m:t>7</m:t>
                              </m:r>
                            </m:sub>
                          </m:sSub>
                        </m:num>
                        <m:den>
                          <m:sSub>
                            <m:sSubPr>
                              <m:ctrlPr>
                                <a:rPr lang="en-US" i="1">
                                  <a:latin typeface="Cambria Math" panose="02040503050406030204" pitchFamily="18" charset="0"/>
                                </a:rPr>
                              </m:ctrlPr>
                            </m:sSubPr>
                            <m:e>
                              <m:r>
                                <a:rPr lang="en-US" i="1">
                                  <a:latin typeface="Cambria Math" panose="02040503050406030204" pitchFamily="18" charset="0"/>
                                </a:rPr>
                                <m:t>4</m:t>
                              </m:r>
                              <m:r>
                                <a:rPr lang="en-US" i="1">
                                  <a:latin typeface="Cambria Math" panose="02040503050406030204" pitchFamily="18" charset="0"/>
                                </a:rPr>
                                <m:t>h</m:t>
                              </m:r>
                            </m:e>
                            <m:sub>
                              <m:r>
                                <a:rPr lang="en-US" i="1">
                                  <a:latin typeface="Cambria Math" panose="02040503050406030204" pitchFamily="18" charset="0"/>
                                </a:rPr>
                                <m:t>𝑥</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𝑦</m:t>
                              </m:r>
                            </m:sub>
                          </m:sSub>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a:sym typeface="Symbol"/>
                                </a:rPr>
                                <m:t>𝑠</m:t>
                              </m:r>
                              <m:r>
                                <a:rPr lang="en-US" b="0" i="1" baseline="-25000" smtClean="0">
                                  <a:latin typeface="Cambria Math"/>
                                  <a:sym typeface="Symbol"/>
                                </a:rPr>
                                <m:t>𝑥𝑦</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sym typeface="Symbol"/>
                                </a:rPr>
                                <m:t>𝑠</m:t>
                              </m:r>
                              <m:r>
                                <a:rPr lang="en-US" i="1" baseline="-25000">
                                  <a:latin typeface="Cambria Math"/>
                                  <a:sym typeface="Symbol"/>
                                </a:rPr>
                                <m:t>𝑥𝑦</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sym typeface="Symbol"/>
                                </a:rPr>
                                <m:t>𝑠</m:t>
                              </m:r>
                              <m:r>
                                <a:rPr lang="en-US" i="1" baseline="-25000">
                                  <a:latin typeface="Cambria Math"/>
                                  <a:sym typeface="Symbol"/>
                                </a:rPr>
                                <m:t>𝑥𝑦</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sym typeface="Symbol"/>
                                </a:rPr>
                                <m:t>𝑠</m:t>
                              </m:r>
                              <m:r>
                                <a:rPr lang="en-US" i="1" baseline="-25000">
                                  <a:latin typeface="Cambria Math"/>
                                  <a:sym typeface="Symbol"/>
                                </a:rPr>
                                <m:t>𝑥𝑦</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r>
                                <a:rPr lang="en-US" i="1">
                                  <a:latin typeface="Cambria Math" panose="02040503050406030204" pitchFamily="18" charset="0"/>
                                </a:rPr>
                                <m:t>−1</m:t>
                              </m:r>
                            </m:sub>
                          </m:sSub>
                        </m:e>
                      </m:d>
                    </m:oMath>
                  </m:oMathPara>
                </a14:m>
                <a:endParaRPr lang="cs-CZ" dirty="0" smtClean="0"/>
              </a:p>
              <a:p>
                <a:endParaRPr lang="cs-CZ" dirty="0"/>
              </a:p>
            </p:txBody>
          </p:sp>
        </mc:Choice>
        <mc:Fallback xmlns="">
          <p:sp>
            <p:nvSpPr>
              <p:cNvPr id="37" name="TextovéPole 36"/>
              <p:cNvSpPr txBox="1">
                <a:spLocks noRot="1" noChangeAspect="1" noMove="1" noResize="1" noEditPoints="1" noAdjustHandles="1" noChangeArrowheads="1" noChangeShapeType="1" noTextEdit="1"/>
              </p:cNvSpPr>
              <p:nvPr/>
            </p:nvSpPr>
            <p:spPr>
              <a:xfrm>
                <a:off x="516048" y="3713784"/>
                <a:ext cx="10932613" cy="3048783"/>
              </a:xfrm>
              <a:prstGeom prst="rect">
                <a:avLst/>
              </a:prstGeom>
              <a:blipFill rotWithShape="0">
                <a:blip r:embed="rId4"/>
                <a:stretch>
                  <a:fillRect/>
                </a:stretch>
              </a:blipFill>
            </p:spPr>
            <p:txBody>
              <a:bodyPr/>
              <a:lstStyle/>
              <a:p>
                <a:r>
                  <a:rPr lang="en-US">
                    <a:noFill/>
                  </a:rPr>
                  <a:t> </a:t>
                </a:r>
              </a:p>
            </p:txBody>
          </p:sp>
        </mc:Fallback>
      </mc:AlternateContent>
      <p:sp>
        <p:nvSpPr>
          <p:cNvPr id="2" name="TextovéPole 1"/>
          <p:cNvSpPr txBox="1"/>
          <p:nvPr/>
        </p:nvSpPr>
        <p:spPr>
          <a:xfrm>
            <a:off x="4787660" y="3529118"/>
            <a:ext cx="7222063" cy="369332"/>
          </a:xfrm>
          <a:prstGeom prst="rect">
            <a:avLst/>
          </a:prstGeom>
          <a:noFill/>
        </p:spPr>
        <p:txBody>
          <a:bodyPr wrap="square" rtlCol="0">
            <a:spAutoFit/>
          </a:bodyPr>
          <a:lstStyle/>
          <a:p>
            <a:r>
              <a:rPr lang="cs-CZ" dirty="0" err="1" smtClean="0"/>
              <a:t>Right</a:t>
            </a:r>
            <a:r>
              <a:rPr lang="cs-CZ" dirty="0" smtClean="0"/>
              <a:t> hand </a:t>
            </a:r>
            <a:r>
              <a:rPr lang="cs-CZ" dirty="0" err="1" smtClean="0"/>
              <a:t>size</a:t>
            </a:r>
            <a:r>
              <a:rPr lang="cs-CZ" dirty="0" smtClean="0"/>
              <a:t> </a:t>
            </a:r>
            <a:r>
              <a:rPr lang="cs-CZ" dirty="0" err="1" smtClean="0"/>
              <a:t>G</a:t>
            </a:r>
            <a:r>
              <a:rPr lang="cs-CZ" baseline="-25000" dirty="0" err="1" smtClean="0"/>
              <a:t>ij</a:t>
            </a:r>
            <a:r>
              <a:rPr lang="cs-CZ" dirty="0" smtClean="0"/>
              <a:t> </a:t>
            </a:r>
            <a:r>
              <a:rPr lang="cs-CZ" dirty="0" err="1" smtClean="0"/>
              <a:t>is</a:t>
            </a:r>
            <a:r>
              <a:rPr lang="cs-CZ" dirty="0" smtClean="0"/>
              <a:t> </a:t>
            </a:r>
            <a:r>
              <a:rPr lang="cs-CZ" dirty="0" err="1" smtClean="0"/>
              <a:t>nonzero</a:t>
            </a:r>
            <a:r>
              <a:rPr lang="cs-CZ" dirty="0" smtClean="0"/>
              <a:t> </a:t>
            </a:r>
            <a:r>
              <a:rPr lang="cs-CZ" dirty="0" err="1" smtClean="0"/>
              <a:t>only</a:t>
            </a:r>
            <a:r>
              <a:rPr lang="cs-CZ" dirty="0" smtClean="0"/>
              <a:t> </a:t>
            </a:r>
            <a:r>
              <a:rPr lang="cs-CZ" dirty="0" err="1" smtClean="0"/>
              <a:t>for</a:t>
            </a:r>
            <a:r>
              <a:rPr lang="cs-CZ" dirty="0" smtClean="0"/>
              <a:t> </a:t>
            </a:r>
            <a:r>
              <a:rPr lang="cs-CZ" dirty="0" err="1" smtClean="0"/>
              <a:t>nozero</a:t>
            </a:r>
            <a:r>
              <a:rPr lang="cs-CZ" dirty="0" smtClean="0"/>
              <a:t> </a:t>
            </a:r>
            <a:r>
              <a:rPr lang="cs-CZ" dirty="0" err="1" smtClean="0"/>
              <a:t>stresses</a:t>
            </a:r>
            <a:endParaRPr lang="en-US" dirty="0"/>
          </a:p>
        </p:txBody>
      </p:sp>
      <p:sp>
        <p:nvSpPr>
          <p:cNvPr id="3" name="Zástupný symbol pro číslo snímku 2"/>
          <p:cNvSpPr>
            <a:spLocks noGrp="1"/>
          </p:cNvSpPr>
          <p:nvPr>
            <p:ph type="sldNum" sz="quarter" idx="12"/>
          </p:nvPr>
        </p:nvSpPr>
        <p:spPr/>
        <p:txBody>
          <a:bodyPr/>
          <a:lstStyle/>
          <a:p>
            <a:pPr>
              <a:defRPr/>
            </a:pPr>
            <a:fld id="{B5B76BE2-068B-4195-97D5-A58FFC9B4249}" type="slidenum">
              <a:rPr lang="en-US" smtClean="0"/>
              <a:pPr>
                <a:defRPr/>
              </a:pPr>
              <a:t>38</a:t>
            </a:fld>
            <a:endParaRPr lang="en-US"/>
          </a:p>
        </p:txBody>
      </p:sp>
      <p:sp>
        <p:nvSpPr>
          <p:cNvPr id="9" name="TextovéPole 8"/>
          <p:cNvSpPr txBox="1"/>
          <p:nvPr/>
        </p:nvSpPr>
        <p:spPr>
          <a:xfrm>
            <a:off x="10391174" y="52090"/>
            <a:ext cx="1712753" cy="307777"/>
          </a:xfrm>
          <a:prstGeom prst="rect">
            <a:avLst/>
          </a:prstGeom>
          <a:solidFill>
            <a:schemeClr val="bg1"/>
          </a:solidFill>
          <a:ln w="38100">
            <a:solidFill>
              <a:srgbClr val="FF0000"/>
            </a:solidFill>
          </a:ln>
        </p:spPr>
        <p:txBody>
          <a:bodyPr wrap="square" rtlCol="0">
            <a:spAutoFit/>
          </a:bodyPr>
          <a:lstStyle/>
          <a:p>
            <a:r>
              <a:rPr lang="cs-CZ" sz="1400" dirty="0" smtClean="0"/>
              <a:t>Kontroloval: </a:t>
            </a:r>
            <a:r>
              <a:rPr lang="cs-CZ" sz="1400" dirty="0" err="1" smtClean="0"/>
              <a:t>xxxxxx</a:t>
            </a:r>
            <a:endParaRPr lang="cs-CZ" sz="1400" dirty="0"/>
          </a:p>
        </p:txBody>
      </p:sp>
    </p:spTree>
    <p:extLst>
      <p:ext uri="{BB962C8B-B14F-4D97-AF65-F5344CB8AC3E}">
        <p14:creationId xmlns:p14="http://schemas.microsoft.com/office/powerpoint/2010/main" val="22051907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a:t>
            </a:r>
            <a:r>
              <a:rPr lang="cs-CZ" sz="2400" b="1" dirty="0" err="1" smtClean="0">
                <a:sym typeface="Symbol" pitchFamily="18" charset="2"/>
              </a:rPr>
              <a:t>Discretised</a:t>
            </a:r>
            <a:r>
              <a:rPr lang="cs-CZ" sz="2400" b="1" dirty="0" smtClean="0">
                <a:sym typeface="Symbol" pitchFamily="18" charset="2"/>
              </a:rPr>
              <a:t> </a:t>
            </a:r>
            <a:r>
              <a:rPr lang="cs-CZ" sz="2400" b="1" dirty="0" err="1" smtClean="0">
                <a:sym typeface="Symbol" pitchFamily="18" charset="2"/>
              </a:rPr>
              <a:t>vorticity</a:t>
            </a:r>
            <a:r>
              <a:rPr lang="cs-CZ" sz="2400" b="1" dirty="0" smtClean="0">
                <a:sym typeface="Symbol" pitchFamily="18" charset="2"/>
              </a:rPr>
              <a:t> – </a:t>
            </a:r>
            <a:r>
              <a:rPr lang="cs-CZ" sz="2400" b="1" dirty="0" err="1" smtClean="0">
                <a:sym typeface="Symbol" pitchFamily="18" charset="2"/>
              </a:rPr>
              <a:t>upwind</a:t>
            </a:r>
            <a:r>
              <a:rPr lang="cs-CZ" sz="2400" b="1" dirty="0" smtClean="0">
                <a:sym typeface="Symbol" pitchFamily="18" charset="2"/>
              </a:rPr>
              <a:t> </a:t>
            </a:r>
            <a:r>
              <a:rPr lang="cs-CZ" sz="2400" b="1" dirty="0" err="1" smtClean="0">
                <a:sym typeface="Symbol" pitchFamily="18" charset="2"/>
              </a:rPr>
              <a:t>dif</a:t>
            </a:r>
            <a:r>
              <a:rPr lang="cs-CZ" sz="2400" b="1" dirty="0" smtClean="0">
                <a:sym typeface="Symbol" pitchFamily="18" charset="2"/>
              </a:rPr>
              <a:t>. </a:t>
            </a:r>
            <a:r>
              <a:rPr lang="cs-CZ" sz="2400" b="1" dirty="0" err="1" smtClean="0">
                <a:sym typeface="Symbol" pitchFamily="18" charset="2"/>
              </a:rPr>
              <a:t>at</a:t>
            </a:r>
            <a:r>
              <a:rPr lang="cs-CZ" sz="2400" b="1" dirty="0" smtClean="0">
                <a:sym typeface="Symbol" pitchFamily="18" charset="2"/>
              </a:rPr>
              <a:t> </a:t>
            </a:r>
            <a:r>
              <a:rPr lang="cs-CZ" sz="2400" b="1" dirty="0" err="1" smtClean="0">
                <a:sym typeface="Symbol" pitchFamily="18" charset="2"/>
              </a:rPr>
              <a:t>dominated</a:t>
            </a:r>
            <a:r>
              <a:rPr lang="cs-CZ" sz="2400" b="1" dirty="0" smtClean="0">
                <a:sym typeface="Symbol" pitchFamily="18" charset="2"/>
              </a:rPr>
              <a:t> </a:t>
            </a:r>
            <a:r>
              <a:rPr lang="cs-CZ" sz="2400" b="1" dirty="0" err="1" smtClean="0">
                <a:sym typeface="Symbol" pitchFamily="18" charset="2"/>
              </a:rPr>
              <a:t>convective</a:t>
            </a:r>
            <a:r>
              <a:rPr lang="cs-CZ" sz="2400" b="1" dirty="0" smtClean="0">
                <a:sym typeface="Symbol" pitchFamily="18" charset="2"/>
              </a:rPr>
              <a:t> transport</a:t>
            </a:r>
            <a:endParaRPr lang="cs-CZ" sz="2400" b="1" dirty="0">
              <a:sym typeface="Symbol" pitchFamily="18" charset="2"/>
            </a:endParaRPr>
          </a:p>
        </p:txBody>
      </p:sp>
      <mc:AlternateContent xmlns:mc="http://schemas.openxmlformats.org/markup-compatibility/2006" xmlns:a14="http://schemas.microsoft.com/office/drawing/2010/main">
        <mc:Choice Requires="a14">
          <p:sp>
            <p:nvSpPr>
              <p:cNvPr id="47" name="TextovéPole 46"/>
              <p:cNvSpPr txBox="1"/>
              <p:nvPr/>
            </p:nvSpPr>
            <p:spPr>
              <a:xfrm>
                <a:off x="416944" y="643521"/>
                <a:ext cx="11775056" cy="16087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µ</m:t>
                      </m:r>
                      <m:d>
                        <m:dPr>
                          <m:ctrlPr>
                            <a:rPr lang="en-US" b="0" i="1" smtClean="0">
                              <a:solidFill>
                                <a:prstClr val="black"/>
                              </a:solidFill>
                              <a:latin typeface="Cambria Math" panose="02040503050406030204" pitchFamily="18" charset="0"/>
                            </a:rPr>
                          </m:ctrlPr>
                        </m:dPr>
                        <m:e>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smtClean="0">
                                  <a:solidFill>
                                    <a:prstClr val="black"/>
                                  </a:solidFill>
                                  <a:latin typeface="Cambria Math"/>
                                  <a:sym typeface="Symbol"/>
                                </a:rPr>
                                <m:t></m:t>
                              </m:r>
                            </m:num>
                            <m:den>
                              <m:r>
                                <a:rPr lang="en-US" i="1">
                                  <a:solidFill>
                                    <a:prstClr val="black"/>
                                  </a:solidFill>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𝜉</m:t>
                                  </m:r>
                                </m:e>
                                <m:sup>
                                  <m:r>
                                    <a:rPr lang="en-US" i="1">
                                      <a:solidFill>
                                        <a:prstClr val="black"/>
                                      </a:solidFill>
                                      <a:latin typeface="Cambria Math" panose="02040503050406030204" pitchFamily="18" charset="0"/>
                                      <a:ea typeface="Cambria Math" panose="02040503050406030204" pitchFamily="18" charset="0"/>
                                    </a:rPr>
                                    <m:t>2</m:t>
                                  </m:r>
                                </m:sup>
                              </m:sSup>
                            </m:den>
                          </m:f>
                          <m:sSub>
                            <m:sSubPr>
                              <m:ctrlPr>
                                <a:rPr lang="en-US"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𝑔</m:t>
                              </m:r>
                            </m:e>
                            <m:sub>
                              <m:r>
                                <a:rPr lang="en-US" b="0" i="1" smtClean="0">
                                  <a:solidFill>
                                    <a:prstClr val="black"/>
                                  </a:solidFill>
                                  <a:latin typeface="Cambria Math" panose="02040503050406030204" pitchFamily="18" charset="0"/>
                                  <a:ea typeface="Cambria Math" panose="02040503050406030204" pitchFamily="18" charset="0"/>
                                </a:rPr>
                                <m:t>𝑥𝑥</m:t>
                              </m:r>
                            </m:sub>
                          </m:sSub>
                          <m:r>
                            <a:rPr lang="en-US" b="0" i="1" smtClean="0">
                              <a:solidFill>
                                <a:prstClr val="black"/>
                              </a:solidFill>
                              <a:latin typeface="Cambria Math"/>
                              <a:ea typeface="Cambria Math" panose="02040503050406030204" pitchFamily="18" charset="0"/>
                            </a:rPr>
                            <m:t>+</m:t>
                          </m:r>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a:solidFill>
                                    <a:prstClr val="black"/>
                                  </a:solidFill>
                                  <a:latin typeface="Cambria Math"/>
                                  <a:sym typeface="Symbol"/>
                                </a:rPr>
                                <m:t></m:t>
                              </m:r>
                            </m:num>
                            <m:den>
                              <m:r>
                                <a:rPr lang="en-US" i="1">
                                  <a:solidFill>
                                    <a:prstClr val="black"/>
                                  </a:solidFill>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smtClean="0">
                                      <a:solidFill>
                                        <a:prstClr val="black"/>
                                      </a:solidFill>
                                      <a:latin typeface="Cambria Math" panose="02040503050406030204" pitchFamily="18" charset="0"/>
                                      <a:ea typeface="Cambria Math" panose="02040503050406030204" pitchFamily="18" charset="0"/>
                                      <a:sym typeface="Symbol"/>
                                    </a:rPr>
                                    <m:t></m:t>
                                  </m:r>
                                </m:e>
                                <m:sup>
                                  <m:r>
                                    <a:rPr lang="en-US" i="1">
                                      <a:solidFill>
                                        <a:prstClr val="black"/>
                                      </a:solidFill>
                                      <a:latin typeface="Cambria Math" panose="02040503050406030204" pitchFamily="18" charset="0"/>
                                      <a:ea typeface="Cambria Math" panose="02040503050406030204" pitchFamily="18" charset="0"/>
                                    </a:rPr>
                                    <m:t>2</m:t>
                                  </m:r>
                                </m:sup>
                              </m:sSup>
                            </m:den>
                          </m:f>
                          <m:sSub>
                            <m:sSubPr>
                              <m:ctrlPr>
                                <a:rPr lang="en-US"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𝑔</m:t>
                              </m:r>
                            </m:e>
                            <m:sub>
                              <m:r>
                                <a:rPr lang="en-US" b="0" i="1" smtClean="0">
                                  <a:solidFill>
                                    <a:prstClr val="black"/>
                                  </a:solidFill>
                                  <a:latin typeface="Cambria Math" panose="02040503050406030204" pitchFamily="18" charset="0"/>
                                  <a:ea typeface="Cambria Math" panose="02040503050406030204" pitchFamily="18" charset="0"/>
                                </a:rPr>
                                <m:t>𝑦𝑦</m:t>
                              </m:r>
                            </m:sub>
                          </m:sSub>
                          <m:r>
                            <a:rPr lang="en-US" b="0" i="1" smtClean="0">
                              <a:solidFill>
                                <a:prstClr val="black"/>
                              </a:solidFill>
                              <a:latin typeface="Cambria Math"/>
                              <a:ea typeface="Cambria Math" panose="02040503050406030204" pitchFamily="18" charset="0"/>
                            </a:rPr>
                            <m:t>+</m:t>
                          </m:r>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smtClean="0">
                                  <a:solidFill>
                                    <a:prstClr val="black"/>
                                  </a:solidFill>
                                  <a:latin typeface="Cambria Math"/>
                                  <a:sym typeface="Symbol"/>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den>
                          </m:f>
                          <m:sSub>
                            <m:sSubPr>
                              <m:ctrlP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𝑔</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𝑥𝑦</m:t>
                              </m:r>
                            </m:sub>
                          </m:sSub>
                        </m:e>
                      </m:d>
                      <m:r>
                        <a:rPr lang="en-US" b="0" i="1" smtClean="0">
                          <a:solidFill>
                            <a:prstClr val="black"/>
                          </a:solidFill>
                          <a:latin typeface="Cambria Math"/>
                          <a:ea typeface="Cambria Math" panose="02040503050406030204" pitchFamily="18" charset="0"/>
                        </a:rPr>
                        <m:t>+</m:t>
                      </m:r>
                      <m:f>
                        <m:fPr>
                          <m:ctrlPr>
                            <a:rPr lang="en-US" i="1">
                              <a:solidFill>
                                <a:prstClr val="black"/>
                              </a:solidFill>
                              <a:latin typeface="Cambria Math" panose="02040503050406030204" pitchFamily="18" charset="0"/>
                              <a:ea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smtClean="0">
                              <a:solidFill>
                                <a:prstClr val="black"/>
                              </a:solidFill>
                              <a:latin typeface="Cambria Math" panose="02040503050406030204" pitchFamily="18" charset="0"/>
                              <a:ea typeface="Cambria Math" panose="02040503050406030204" pitchFamily="18" charset="0"/>
                              <a:sym typeface="Symbol"/>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den>
                      </m:f>
                      <m:sSub>
                        <m:sSubPr>
                          <m:ctrlP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𝑣</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𝑥</m:t>
                          </m:r>
                        </m:sub>
                      </m:sSub>
                      <m:r>
                        <a:rPr lang="en-US" b="0" i="1" smtClean="0">
                          <a:solidFill>
                            <a:prstClr val="black"/>
                          </a:solidFill>
                          <a:latin typeface="Cambria Math"/>
                          <a:ea typeface="Cambria Math" panose="02040503050406030204" pitchFamily="18" charset="0"/>
                        </a:rPr>
                        <m:t>+</m:t>
                      </m:r>
                      <m:f>
                        <m:fPr>
                          <m:ctrlPr>
                            <a:rPr lang="en-US" i="1">
                              <a:solidFill>
                                <a:prstClr val="black"/>
                              </a:solidFill>
                              <a:latin typeface="Cambria Math" panose="02040503050406030204" pitchFamily="18" charset="0"/>
                              <a:ea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a:rPr>
                            <m:t></m:t>
                          </m:r>
                        </m:num>
                        <m:den>
                          <m:r>
                            <a:rPr lang="en-US" i="1">
                              <a:solidFill>
                                <a:prstClr val="black"/>
                              </a:solidFill>
                              <a:latin typeface="Cambria Math" panose="02040503050406030204" pitchFamily="18" charset="0"/>
                              <a:ea typeface="Cambria Math" panose="02040503050406030204" pitchFamily="18" charset="0"/>
                            </a:rPr>
                            <m:t>𝜕</m:t>
                          </m:r>
                          <m:r>
                            <a:rPr lang="en-US" i="1" smtClean="0">
                              <a:solidFill>
                                <a:prstClr val="black"/>
                              </a:solidFill>
                              <a:latin typeface="Cambria Math" panose="02040503050406030204" pitchFamily="18" charset="0"/>
                              <a:ea typeface="Cambria Math" panose="02040503050406030204" pitchFamily="18" charset="0"/>
                              <a:sym typeface="Symbol"/>
                            </a:rPr>
                            <m:t></m:t>
                          </m:r>
                        </m:den>
                      </m:f>
                      <m:sSub>
                        <m:sSubPr>
                          <m:ctrlPr>
                            <a:rPr lang="en-US" i="1" smtClean="0">
                              <a:solidFill>
                                <a:prstClr val="black"/>
                              </a:solidFill>
                              <a:latin typeface="Cambria Math" panose="02040503050406030204" pitchFamily="18" charset="0"/>
                              <a:ea typeface="Cambria Math" panose="02040503050406030204" pitchFamily="18" charset="0"/>
                              <a:sym typeface="Symbol"/>
                            </a:rPr>
                          </m:ctrlPr>
                        </m:sSubPr>
                        <m:e>
                          <m:r>
                            <a:rPr lang="en-US" b="0" i="1" smtClean="0">
                              <a:solidFill>
                                <a:prstClr val="black"/>
                              </a:solidFill>
                              <a:latin typeface="Cambria Math" panose="02040503050406030204" pitchFamily="18" charset="0"/>
                              <a:ea typeface="Cambria Math" panose="02040503050406030204" pitchFamily="18" charset="0"/>
                              <a:sym typeface="Symbol"/>
                            </a:rPr>
                            <m:t>𝑣</m:t>
                          </m:r>
                        </m:e>
                        <m:sub>
                          <m:r>
                            <a:rPr lang="en-US" b="0" i="1" smtClean="0">
                              <a:solidFill>
                                <a:prstClr val="black"/>
                              </a:solidFill>
                              <a:latin typeface="Cambria Math" panose="02040503050406030204" pitchFamily="18" charset="0"/>
                              <a:ea typeface="Cambria Math" panose="02040503050406030204" pitchFamily="18" charset="0"/>
                              <a:sym typeface="Symbol"/>
                            </a:rPr>
                            <m:t>𝑦</m:t>
                          </m:r>
                        </m:sub>
                      </m:sSub>
                      <m:r>
                        <a:rPr lang="en-US" b="0" i="1" smtClean="0">
                          <a:solidFill>
                            <a:prstClr val="black"/>
                          </a:solidFill>
                          <a:latin typeface="Cambria Math"/>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rPr>
                        <m:t>  </m:t>
                      </m:r>
                      <m:f>
                        <m:fPr>
                          <m:ctrlPr>
                            <a:rPr lang="en-US" b="0" i="1" smtClean="0">
                              <a:solidFill>
                                <a:prstClr val="black"/>
                              </a:solidFill>
                              <a:latin typeface="Cambria Math" panose="02040503050406030204" pitchFamily="18" charset="0"/>
                              <a:ea typeface="Cambria Math" panose="02040503050406030204" pitchFamily="18" charset="0"/>
                            </a:rPr>
                          </m:ctrlPr>
                        </m:fPr>
                        <m:num>
                          <m:sSup>
                            <m:sSupPr>
                              <m:ctrlPr>
                                <a:rPr lang="en-US" b="0" i="1" smtClean="0">
                                  <a:solidFill>
                                    <a:prstClr val="black"/>
                                  </a:solidFill>
                                  <a:latin typeface="Cambria Math" panose="02040503050406030204" pitchFamily="18" charset="0"/>
                                  <a:ea typeface="Cambria Math" panose="02040503050406030204" pitchFamily="18" charset="0"/>
                                </a:rPr>
                              </m:ctrlPr>
                            </m:sSupPr>
                            <m:e>
                              <m:r>
                                <a:rPr lang="en-US" b="0" i="1" smtClean="0">
                                  <a:solidFill>
                                    <a:prstClr val="black"/>
                                  </a:solidFill>
                                  <a:latin typeface="Cambria Math" panose="02040503050406030204" pitchFamily="18" charset="0"/>
                                  <a:ea typeface="Cambria Math" panose="02040503050406030204" pitchFamily="18" charset="0"/>
                                </a:rPr>
                                <m:t>𝜕</m:t>
                              </m:r>
                            </m:e>
                            <m:sup>
                              <m:r>
                                <a:rPr lang="en-US" b="0" i="1" smtClean="0">
                                  <a:solidFill>
                                    <a:prstClr val="black"/>
                                  </a:solidFill>
                                  <a:latin typeface="Cambria Math" panose="02040503050406030204" pitchFamily="18" charset="0"/>
                                  <a:ea typeface="Cambria Math" panose="02040503050406030204" pitchFamily="18" charset="0"/>
                                </a:rPr>
                                <m:t>2</m:t>
                              </m:r>
                            </m:sup>
                          </m:sSup>
                          <m:sSub>
                            <m:sSubPr>
                              <m:ctrlPr>
                                <a:rPr lang="en-US" b="0"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𝑠</m:t>
                              </m:r>
                            </m:e>
                            <m:sub>
                              <m:r>
                                <a:rPr lang="en-US" b="0" i="1" smtClean="0">
                                  <a:solidFill>
                                    <a:prstClr val="black"/>
                                  </a:solidFill>
                                  <a:latin typeface="Cambria Math" panose="02040503050406030204" pitchFamily="18" charset="0"/>
                                  <a:ea typeface="Cambria Math" panose="02040503050406030204" pitchFamily="18" charset="0"/>
                                </a:rPr>
                                <m:t>𝑦𝑦</m:t>
                              </m:r>
                            </m:sub>
                          </m:sSub>
                          <m:r>
                            <a:rPr lang="en-US" b="0" i="1" smtClean="0">
                              <a:solidFill>
                                <a:prstClr val="black"/>
                              </a:solidFill>
                              <a:latin typeface="Cambria Math" panose="02040503050406030204" pitchFamily="18" charset="0"/>
                              <a:ea typeface="Cambria Math" panose="02040503050406030204" pitchFamily="18" charset="0"/>
                            </a:rPr>
                            <m:t>−</m:t>
                          </m:r>
                          <m:sSub>
                            <m:sSubPr>
                              <m:ctrlPr>
                                <a:rPr lang="en-US" b="0"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𝑠</m:t>
                              </m:r>
                            </m:e>
                            <m:sub>
                              <m:r>
                                <a:rPr lang="en-US" b="0" i="1" smtClean="0">
                                  <a:solidFill>
                                    <a:prstClr val="black"/>
                                  </a:solidFill>
                                  <a:latin typeface="Cambria Math" panose="02040503050406030204" pitchFamily="18" charset="0"/>
                                  <a:ea typeface="Cambria Math" panose="02040503050406030204" pitchFamily="18" charset="0"/>
                                </a:rPr>
                                <m:t>𝑥𝑥</m:t>
                              </m:r>
                            </m:sub>
                          </m:sSub>
                        </m:num>
                        <m:den>
                          <m:r>
                            <a:rPr lang="en-US" b="0" i="1" smtClean="0">
                              <a:solidFill>
                                <a:prstClr val="black"/>
                              </a:solidFill>
                              <a:latin typeface="Cambria Math" panose="02040503050406030204" pitchFamily="18" charset="0"/>
                              <a:ea typeface="Cambria Math" panose="02040503050406030204" pitchFamily="18" charset="0"/>
                            </a:rPr>
                            <m:t>𝜕</m:t>
                          </m:r>
                          <m:sSup>
                            <m:sSupPr>
                              <m:ctrlPr>
                                <a:rPr lang="en-US" b="0" i="1" smtClean="0">
                                  <a:solidFill>
                                    <a:prstClr val="black"/>
                                  </a:solidFill>
                                  <a:latin typeface="Cambria Math" panose="02040503050406030204" pitchFamily="18" charset="0"/>
                                  <a:ea typeface="Cambria Math" panose="02040503050406030204" pitchFamily="18" charset="0"/>
                                </a:rPr>
                              </m:ctrlPr>
                            </m:sSup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b="0" i="1" smtClean="0">
                                  <a:solidFill>
                                    <a:prstClr val="black"/>
                                  </a:solidFill>
                                  <a:latin typeface="Cambria Math" panose="02040503050406030204" pitchFamily="18" charset="0"/>
                                  <a:ea typeface="Cambria Math" panose="02040503050406030204" pitchFamily="18" charset="0"/>
                                </a:rPr>
                                <m:t>2</m:t>
                              </m:r>
                            </m:sup>
                          </m:sSup>
                        </m:den>
                      </m:f>
                      <m:sSub>
                        <m:sSubPr>
                          <m:ctrlPr>
                            <a:rPr lang="en-US" b="0"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𝑞</m:t>
                          </m:r>
                        </m:e>
                        <m:sub>
                          <m:r>
                            <a:rPr lang="en-US" b="0" i="1" smtClean="0">
                              <a:solidFill>
                                <a:prstClr val="black"/>
                              </a:solidFill>
                              <a:latin typeface="Cambria Math" panose="02040503050406030204" pitchFamily="18" charset="0"/>
                              <a:ea typeface="Cambria Math" panose="02040503050406030204" pitchFamily="18" charset="0"/>
                            </a:rPr>
                            <m:t>1</m:t>
                          </m:r>
                        </m:sub>
                      </m:sSub>
                      <m:r>
                        <a:rPr lang="en-US" b="0" i="1" smtClean="0">
                          <a:solidFill>
                            <a:prstClr val="black"/>
                          </a:solidFill>
                          <a:latin typeface="Cambria Math" panose="02040503050406030204" pitchFamily="18" charset="0"/>
                          <a:ea typeface="Cambria Math" panose="02040503050406030204" pitchFamily="18" charset="0"/>
                        </a:rPr>
                        <m:t>+</m:t>
                      </m:r>
                      <m:f>
                        <m:fPr>
                          <m:ctrlPr>
                            <a:rPr lang="en-US" b="0" i="1" smtClean="0">
                              <a:solidFill>
                                <a:prstClr val="black"/>
                              </a:solidFill>
                              <a:latin typeface="Cambria Math" panose="02040503050406030204" pitchFamily="18" charset="0"/>
                              <a:ea typeface="Cambria Math" panose="02040503050406030204" pitchFamily="18" charset="0"/>
                            </a:rPr>
                          </m:ctrlPr>
                        </m:fPr>
                        <m:num>
                          <m:r>
                            <a:rPr lang="en-US" b="0" i="1" smtClean="0">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𝑦𝑦</m:t>
                              </m:r>
                            </m:sub>
                          </m:sSub>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𝑥𝑥</m:t>
                              </m:r>
                            </m:sub>
                          </m:sSub>
                        </m:num>
                        <m:den>
                          <m:r>
                            <a:rPr lang="en-US" b="0" i="1" smtClean="0">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den>
                      </m:f>
                      <m:sSub>
                        <m:sSubPr>
                          <m:ctrlPr>
                            <a:rPr lang="en-US" b="0"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𝑞</m:t>
                          </m:r>
                        </m:e>
                        <m:sub>
                          <m:r>
                            <a:rPr lang="en-US" b="0" i="1" smtClean="0">
                              <a:solidFill>
                                <a:prstClr val="black"/>
                              </a:solidFill>
                              <a:latin typeface="Cambria Math" panose="02040503050406030204" pitchFamily="18" charset="0"/>
                              <a:ea typeface="Cambria Math" panose="02040503050406030204" pitchFamily="18" charset="0"/>
                            </a:rPr>
                            <m:t>2</m:t>
                          </m:r>
                        </m:sub>
                      </m:s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f>
                        <m:fPr>
                          <m:ctrlPr>
                            <a:rPr lang="en-US" i="1">
                              <a:solidFill>
                                <a:prstClr val="black"/>
                              </a:solidFill>
                              <a:latin typeface="Cambria Math" panose="02040503050406030204" pitchFamily="18" charset="0"/>
                              <a:ea typeface="Cambria Math" panose="02040503050406030204" pitchFamily="18" charset="0"/>
                            </a:rPr>
                          </m:ctrlPr>
                        </m:fPr>
                        <m:num>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ea typeface="Cambria Math" panose="02040503050406030204" pitchFamily="18" charset="0"/>
                                </a:rPr>
                                <m:t>2</m:t>
                              </m:r>
                            </m:sup>
                          </m:sSup>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𝑦𝑦</m:t>
                              </m:r>
                            </m:sub>
                          </m:sSub>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i="1">
                                  <a:solidFill>
                                    <a:prstClr val="black"/>
                                  </a:solidFill>
                                  <a:latin typeface="Cambria Math" panose="02040503050406030204" pitchFamily="18" charset="0"/>
                                  <a:ea typeface="Cambria Math" panose="02040503050406030204" pitchFamily="18" charset="0"/>
                                </a:rPr>
                                <m:t>𝑥𝑥</m:t>
                              </m:r>
                            </m:sub>
                          </m:sSub>
                        </m:num>
                        <m:den>
                          <m:r>
                            <a:rPr lang="en-US" i="1">
                              <a:solidFill>
                                <a:prstClr val="black"/>
                              </a:solidFill>
                              <a:latin typeface="Cambria Math" panose="02040503050406030204" pitchFamily="18" charset="0"/>
                              <a:ea typeface="Cambria Math" panose="02040503050406030204" pitchFamily="18" charset="0"/>
                            </a:rPr>
                            <m:t>𝜕</m:t>
                          </m:r>
                          <m: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den>
                      </m:f>
                      <m:sSub>
                        <m:sSubPr>
                          <m:ctrlPr>
                            <a:rPr lang="en-US"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𝑞</m:t>
                          </m:r>
                        </m:e>
                        <m:sub>
                          <m:r>
                            <a:rPr lang="en-US" b="0" i="1" smtClean="0">
                              <a:solidFill>
                                <a:prstClr val="black"/>
                              </a:solidFill>
                              <a:latin typeface="Cambria Math" panose="02040503050406030204" pitchFamily="18" charset="0"/>
                              <a:ea typeface="Cambria Math" panose="02040503050406030204" pitchFamily="18" charset="0"/>
                            </a:rPr>
                            <m:t>3</m:t>
                          </m:r>
                        </m:sub>
                      </m:sSub>
                      <m:r>
                        <a:rPr lang="en-US" b="0" i="1" smtClean="0">
                          <a:solidFill>
                            <a:prstClr val="black"/>
                          </a:solidFill>
                          <a:latin typeface="Cambria Math" panose="02040503050406030204" pitchFamily="18" charset="0"/>
                          <a:ea typeface="Cambria Math" panose="02040503050406030204" pitchFamily="18" charset="0"/>
                        </a:rPr>
                        <m:t>+</m:t>
                      </m:r>
                      <m:f>
                        <m:fPr>
                          <m:ctrlPr>
                            <a:rPr lang="en-US" i="1">
                              <a:solidFill>
                                <a:prstClr val="black"/>
                              </a:solidFill>
                              <a:latin typeface="Cambria Math" panose="02040503050406030204" pitchFamily="18" charset="0"/>
                              <a:ea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𝑠</m:t>
                              </m:r>
                            </m:e>
                            <m:sub>
                              <m:r>
                                <a:rPr lang="en-US" b="0" i="1" smtClean="0">
                                  <a:solidFill>
                                    <a:prstClr val="black"/>
                                  </a:solidFill>
                                  <a:latin typeface="Cambria Math" panose="02040503050406030204" pitchFamily="18" charset="0"/>
                                  <a:ea typeface="Cambria Math" panose="02040503050406030204" pitchFamily="18" charset="0"/>
                                </a:rPr>
                                <m:t>𝑥</m:t>
                              </m:r>
                              <m:r>
                                <a:rPr lang="en-US" i="1">
                                  <a:solidFill>
                                    <a:prstClr val="black"/>
                                  </a:solidFill>
                                  <a:latin typeface="Cambria Math" panose="02040503050406030204" pitchFamily="18" charset="0"/>
                                  <a:ea typeface="Cambria Math" panose="02040503050406030204" pitchFamily="18" charset="0"/>
                                </a:rPr>
                                <m:t>𝑦</m:t>
                              </m:r>
                            </m:sub>
                          </m:sSub>
                        </m:num>
                        <m:den>
                          <m:r>
                            <a:rPr lang="en-US" i="1">
                              <a:solidFill>
                                <a:prstClr val="black"/>
                              </a:solidFill>
                              <a:latin typeface="Cambria Math" panose="02040503050406030204" pitchFamily="18" charset="0"/>
                              <a:ea typeface="Cambria Math" panose="02040503050406030204" pitchFamily="18" charset="0"/>
                            </a:rPr>
                            <m:t>𝜕</m:t>
                          </m:r>
                          <m: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den>
                      </m:f>
                      <m:sSub>
                        <m:sSubPr>
                          <m:ctrlP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𝑞</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4</m:t>
                          </m:r>
                        </m:sub>
                      </m:s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f>
                        <m:fPr>
                          <m:ctrlP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fPr>
                        <m:num>
                          <m:sSup>
                            <m:sSupPr>
                              <m:ctrlP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p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2</m:t>
                              </m:r>
                            </m:sup>
                          </m:sSup>
                          <m:sSub>
                            <m:sSubPr>
                              <m:ctrlP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𝑠</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𝑥𝑦</m:t>
                              </m:r>
                            </m:sub>
                          </m:sSub>
                        </m:num>
                        <m:den>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sSup>
                            <m:sSupPr>
                              <m:ctrlP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p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2</m:t>
                              </m:r>
                            </m:sup>
                          </m:sSup>
                        </m:den>
                      </m:f>
                      <m:sSub>
                        <m:sSubPr>
                          <m:ctrlP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𝑞</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5</m:t>
                          </m:r>
                        </m:sub>
                      </m:s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f>
                        <m:f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fPr>
                        <m:num>
                          <m:sSup>
                            <m:sSup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p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2</m:t>
                              </m:r>
                            </m:sup>
                          </m:sSup>
                          <m:sSub>
                            <m:sSub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𝑠</m:t>
                              </m:r>
                            </m:e>
                            <m:sub>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𝑥𝑦</m:t>
                              </m:r>
                            </m:sub>
                          </m:sSub>
                        </m:num>
                        <m:den>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sSup>
                            <m:sSup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pPr>
                            <m:e>
                              <m: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2</m:t>
                              </m:r>
                            </m:sup>
                          </m:sSup>
                        </m:den>
                      </m:f>
                      <m:sSub>
                        <m:sSubPr>
                          <m:ctrlP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𝑞</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6</m:t>
                          </m:r>
                        </m:sub>
                      </m:sSub>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sSub>
                            <m:sSubPr>
                              <m:ctrlPr>
                                <a:rPr lang="en-US" i="1" smtClean="0">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𝑠</m:t>
                              </m:r>
                            </m:e>
                            <m:sub>
                              <m:r>
                                <a:rPr lang="en-US" b="0" i="1" smtClean="0">
                                  <a:solidFill>
                                    <a:prstClr val="black"/>
                                  </a:solidFill>
                                  <a:latin typeface="Cambria Math" panose="02040503050406030204" pitchFamily="18" charset="0"/>
                                </a:rPr>
                                <m:t>𝑥𝑦</m:t>
                              </m:r>
                            </m:sub>
                          </m:sSub>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den>
                      </m:f>
                      <m:sSub>
                        <m:sSubPr>
                          <m:ctrlP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𝑞</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7</m:t>
                          </m:r>
                        </m:sub>
                      </m:sSub>
                      <m:r>
                        <a:rPr lang="en-US" b="0" i="1" smtClean="0">
                          <a:solidFill>
                            <a:prstClr val="black"/>
                          </a:solidFill>
                          <a:latin typeface="Cambria Math" panose="02040503050406030204" pitchFamily="18" charset="0"/>
                          <a:ea typeface="Cambria Math" panose="02040503050406030204" pitchFamily="18" charset="0"/>
                        </a:rPr>
                        <m:t>−</m:t>
                      </m:r>
                      <m:f>
                        <m:f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fPr>
                        <m:num>
                          <m:sSup>
                            <m:sSup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p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2</m:t>
                              </m:r>
                            </m:sup>
                          </m:sSup>
                          <m:sSub>
                            <m:sSub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𝑠</m:t>
                              </m:r>
                            </m:e>
                            <m:sub>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𝑥𝑦</m:t>
                              </m:r>
                            </m:sub>
                          </m:sSub>
                        </m:num>
                        <m:den>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sSup>
                            <m:sSup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p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2</m:t>
                              </m:r>
                            </m:sup>
                          </m:sSup>
                        </m:den>
                      </m:f>
                      <m:sSub>
                        <m:sSubPr>
                          <m:ctrlP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𝑞</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8</m:t>
                          </m:r>
                        </m:sub>
                      </m:sSub>
                    </m:oMath>
                  </m:oMathPara>
                </a14:m>
                <a:endParaRPr lang="en-US" b="0" dirty="0" smtClean="0">
                  <a:solidFill>
                    <a:prstClr val="black"/>
                  </a:solidFill>
                  <a:ea typeface="Cambria Math" panose="02040503050406030204" pitchFamily="18" charset="0"/>
                </a:endParaRPr>
              </a:p>
              <a:p>
                <a:endParaRPr lang="cs-CZ" dirty="0"/>
              </a:p>
            </p:txBody>
          </p:sp>
        </mc:Choice>
        <mc:Fallback xmlns="">
          <p:sp>
            <p:nvSpPr>
              <p:cNvPr id="47" name="TextovéPole 46"/>
              <p:cNvSpPr txBox="1">
                <a:spLocks noRot="1" noChangeAspect="1" noMove="1" noResize="1" noEditPoints="1" noAdjustHandles="1" noChangeArrowheads="1" noChangeShapeType="1" noTextEdit="1"/>
              </p:cNvSpPr>
              <p:nvPr/>
            </p:nvSpPr>
            <p:spPr>
              <a:xfrm>
                <a:off x="416944" y="643521"/>
                <a:ext cx="11775056" cy="1608710"/>
              </a:xfrm>
              <a:prstGeom prst="rect">
                <a:avLst/>
              </a:prstGeom>
              <a:blipFill rotWithShape="1">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3" name="TextovéPole 32"/>
              <p:cNvSpPr txBox="1"/>
              <p:nvPr/>
            </p:nvSpPr>
            <p:spPr>
              <a:xfrm>
                <a:off x="27765" y="3682327"/>
                <a:ext cx="12164235" cy="1463606"/>
              </a:xfrm>
              <a:prstGeom prst="rect">
                <a:avLst/>
              </a:prstGeom>
              <a:solidFill>
                <a:schemeClr val="accent3">
                  <a:lumMod val="20000"/>
                  <a:lumOff val="80000"/>
                </a:schemeClr>
              </a:solid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µ</m:t>
                      </m:r>
                      <m:d>
                        <m:dPr>
                          <m:ctrlPr>
                            <a:rPr lang="en-US" i="1">
                              <a:solidFill>
                                <a:prstClr val="black"/>
                              </a:solidFill>
                              <a:latin typeface="Cambria Math" panose="02040503050406030204" pitchFamily="18" charset="0"/>
                            </a:rPr>
                          </m:ctrlPr>
                        </m:dPr>
                        <m:e>
                          <m:f>
                            <m:fPr>
                              <m:ctrlPr>
                                <a:rPr lang="en-US" i="1" smtClean="0">
                                  <a:solidFill>
                                    <a:prstClr val="black"/>
                                  </a:solidFill>
                                  <a:latin typeface="Cambria Math" panose="02040503050406030204" pitchFamily="18" charset="0"/>
                                </a:rPr>
                              </m:ctrlPr>
                            </m:fPr>
                            <m:num>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𝑔</m:t>
                                  </m:r>
                                </m:e>
                                <m:sub>
                                  <m:r>
                                    <a:rPr lang="en-US" i="1">
                                      <a:solidFill>
                                        <a:prstClr val="black"/>
                                      </a:solidFill>
                                      <a:latin typeface="Cambria Math" panose="02040503050406030204" pitchFamily="18" charset="0"/>
                                      <a:ea typeface="Cambria Math" panose="02040503050406030204" pitchFamily="18" charset="0"/>
                                    </a:rPr>
                                    <m:t>𝑥𝑥</m:t>
                                  </m:r>
                                </m:sub>
                              </m:sSub>
                            </m:num>
                            <m:den>
                              <m:sSubSup>
                                <m:sSubSupPr>
                                  <m:ctrlPr>
                                    <a:rPr lang="en-US" i="1">
                                      <a:latin typeface="Cambria Math" panose="02040503050406030204" pitchFamily="18" charset="0"/>
                                    </a:rPr>
                                  </m:ctrlPr>
                                </m:sSubSupPr>
                                <m:e>
                                  <m:r>
                                    <a:rPr lang="cs-CZ" i="1">
                                      <a:latin typeface="Cambria Math" panose="02040503050406030204" pitchFamily="18" charset="0"/>
                                    </a:rPr>
                                    <m:t>h</m:t>
                                  </m:r>
                                </m:e>
                                <m:sub>
                                  <m:r>
                                    <a:rPr lang="cs-CZ" i="1">
                                      <a:latin typeface="Cambria Math" panose="02040503050406030204" pitchFamily="18" charset="0"/>
                                    </a:rPr>
                                    <m:t>𝑥</m:t>
                                  </m:r>
                                </m:sub>
                                <m:sup>
                                  <m:r>
                                    <a:rPr lang="en-US" i="1">
                                      <a:latin typeface="Cambria Math" panose="02040503050406030204" pitchFamily="18" charset="0"/>
                                    </a:rPr>
                                    <m:t>2</m:t>
                                  </m:r>
                                </m:sup>
                              </m:sSubSup>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a:sym typeface="Symbol"/>
                                    </a:rPr>
                                    <m:t></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sub>
                              </m:sSub>
                              <m:r>
                                <a:rPr lang="en-US" i="1">
                                  <a:latin typeface="Cambria Math" panose="02040503050406030204" pitchFamily="18" charset="0"/>
                                </a:rPr>
                                <m:t>−2</m:t>
                              </m:r>
                              <m:sSub>
                                <m:sSubPr>
                                  <m:ctrlPr>
                                    <a:rPr lang="en-US" i="1">
                                      <a:latin typeface="Cambria Math" panose="02040503050406030204" pitchFamily="18" charset="0"/>
                                    </a:rPr>
                                  </m:ctrlPr>
                                </m:sSubPr>
                                <m:e>
                                  <m:r>
                                    <a:rPr lang="en-US" i="1" smtClean="0">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smtClean="0">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sub>
                              </m:sSub>
                            </m:e>
                          </m:d>
                          <m:r>
                            <a:rPr lang="en-US" i="1">
                              <a:solidFill>
                                <a:prstClr val="black"/>
                              </a:solidFill>
                              <a:latin typeface="Cambria Math"/>
                              <a:ea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cs-CZ" i="1">
                                      <a:latin typeface="Cambria Math" panose="02040503050406030204" pitchFamily="18" charset="0"/>
                                    </a:rPr>
                                    <m:t>𝑔</m:t>
                                  </m:r>
                                </m:e>
                                <m:sub>
                                  <m:r>
                                    <a:rPr lang="en-US" i="1">
                                      <a:latin typeface="Cambria Math" panose="02040503050406030204" pitchFamily="18" charset="0"/>
                                    </a:rPr>
                                    <m:t>𝑦𝑦</m:t>
                                  </m:r>
                                </m:sub>
                              </m:sSub>
                            </m:num>
                            <m:den>
                              <m:sSubSup>
                                <m:sSubSupPr>
                                  <m:ctrlPr>
                                    <a:rPr lang="en-US" i="1">
                                      <a:latin typeface="Cambria Math" panose="02040503050406030204" pitchFamily="18" charset="0"/>
                                    </a:rPr>
                                  </m:ctrlPr>
                                </m:sSubSupPr>
                                <m:e>
                                  <m:r>
                                    <a:rPr lang="cs-CZ" i="1">
                                      <a:latin typeface="Cambria Math" panose="02040503050406030204" pitchFamily="18" charset="0"/>
                                    </a:rPr>
                                    <m:t>h</m:t>
                                  </m:r>
                                </m:e>
                                <m:sub>
                                  <m:r>
                                    <a:rPr lang="en-US" i="1">
                                      <a:latin typeface="Cambria Math" panose="02040503050406030204" pitchFamily="18" charset="0"/>
                                    </a:rPr>
                                    <m:t>𝑦</m:t>
                                  </m:r>
                                </m:sub>
                                <m:sup>
                                  <m:r>
                                    <a:rPr lang="en-US" i="1">
                                      <a:latin typeface="Cambria Math" panose="02040503050406030204" pitchFamily="18" charset="0"/>
                                    </a:rPr>
                                    <m:t>2</m:t>
                                  </m:r>
                                </m:sup>
                              </m:sSubSup>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−1</m:t>
                                  </m:r>
                                </m:sub>
                              </m:sSub>
                              <m:r>
                                <a:rPr lang="en-US" i="1">
                                  <a:latin typeface="Cambria Math" panose="02040503050406030204" pitchFamily="18" charset="0"/>
                                </a:rPr>
                                <m:t>−2</m:t>
                              </m:r>
                              <m:sSub>
                                <m:sSubPr>
                                  <m:ctrlPr>
                                    <a:rPr lang="en-US" i="1">
                                      <a:latin typeface="Cambria Math" panose="02040503050406030204" pitchFamily="18" charset="0"/>
                                    </a:rPr>
                                  </m:ctrlPr>
                                </m:sSubPr>
                                <m:e>
                                  <m:r>
                                    <a:rPr lang="en-US" i="1" smtClean="0">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smtClean="0">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+1</m:t>
                                  </m:r>
                                </m:sub>
                              </m:sSub>
                            </m:e>
                          </m:d>
                          <m:r>
                            <a:rPr lang="en-US" i="1">
                              <a:solidFill>
                                <a:prstClr val="black"/>
                              </a:solidFill>
                              <a:latin typeface="Cambria Math"/>
                              <a:ea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𝑥𝑦</m:t>
                                  </m:r>
                                </m:sub>
                              </m:sSub>
                            </m:num>
                            <m:den>
                              <m:sSub>
                                <m:sSubPr>
                                  <m:ctrlPr>
                                    <a:rPr lang="en-US" i="1">
                                      <a:latin typeface="Cambria Math" panose="02040503050406030204" pitchFamily="18" charset="0"/>
                                    </a:rPr>
                                  </m:ctrlPr>
                                </m:sSubPr>
                                <m:e>
                                  <m:r>
                                    <a:rPr lang="en-US" i="1">
                                      <a:latin typeface="Cambria Math" panose="02040503050406030204" pitchFamily="18" charset="0"/>
                                    </a:rPr>
                                    <m:t>4</m:t>
                                  </m:r>
                                  <m:r>
                                    <a:rPr lang="en-US" i="1">
                                      <a:latin typeface="Cambria Math" panose="02040503050406030204" pitchFamily="18" charset="0"/>
                                    </a:rPr>
                                    <m:t>h</m:t>
                                  </m:r>
                                </m:e>
                                <m:sub>
                                  <m:r>
                                    <a:rPr lang="en-US" i="1">
                                      <a:latin typeface="Cambria Math" panose="02040503050406030204" pitchFamily="18" charset="0"/>
                                    </a:rPr>
                                    <m:t>𝑥</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𝑦</m:t>
                                  </m:r>
                                </m:sub>
                              </m:sSub>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smtClean="0">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smtClean="0">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smtClean="0">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r>
                                    <a:rPr lang="en-US" i="1">
                                      <a:latin typeface="Cambria Math" panose="02040503050406030204" pitchFamily="18" charset="0"/>
                                    </a:rPr>
                                    <m:t>−1</m:t>
                                  </m:r>
                                </m:sub>
                              </m:sSub>
                            </m:e>
                          </m:d>
                        </m:e>
                      </m:d>
                      <m:r>
                        <a:rPr lang="en-US" i="1">
                          <a:solidFill>
                            <a:prstClr val="black"/>
                          </a:solidFill>
                          <a:latin typeface="Cambria Math"/>
                          <a:ea typeface="Cambria Math" panose="02040503050406030204" pitchFamily="18" charset="0"/>
                        </a:rPr>
                        <m:t>+</m:t>
                      </m:r>
                      <m:f>
                        <m:fPr>
                          <m:ctrlPr>
                            <a:rPr lang="en-US" i="1" smtClean="0">
                              <a:solidFill>
                                <a:prstClr val="black"/>
                              </a:solidFill>
                              <a:latin typeface="Cambria Math" panose="02040503050406030204" pitchFamily="18" charset="0"/>
                              <a:ea typeface="Cambria Math" panose="02040503050406030204" pitchFamily="18" charset="0"/>
                            </a:rPr>
                          </m:ctrlPr>
                        </m:fPr>
                        <m:num>
                          <m:sSub>
                            <m:sSub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𝑣</m:t>
                              </m:r>
                            </m:e>
                            <m:sub>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𝑥</m:t>
                              </m:r>
                            </m:sub>
                          </m:s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d>
                            <m:dPr>
                              <m:begChr m:val="|"/>
                              <m:endChr m:val="|"/>
                              <m:ctrlP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dPr>
                            <m:e>
                              <m:sSub>
                                <m:sSub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𝑣</m:t>
                                  </m:r>
                                </m:e>
                                <m:sub>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𝑥</m:t>
                                  </m:r>
                                </m:sub>
                              </m:sSub>
                            </m:e>
                          </m:d>
                        </m:num>
                        <m:den>
                          <m:r>
                            <a:rPr lang="en-US" b="0" i="1" smtClean="0">
                              <a:solidFill>
                                <a:prstClr val="black"/>
                              </a:solidFill>
                              <a:latin typeface="Cambria Math"/>
                              <a:ea typeface="Cambria Math" panose="02040503050406030204" pitchFamily="18" charset="0"/>
                            </a:rPr>
                            <m:t>2</m:t>
                          </m:r>
                          <m:sSub>
                            <m:sSubPr>
                              <m:ctrlPr>
                                <a:rPr lang="en-US" b="0"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a:ea typeface="Cambria Math" panose="02040503050406030204" pitchFamily="18" charset="0"/>
                                </a:rPr>
                                <m:t>h</m:t>
                              </m:r>
                            </m:e>
                            <m:sub>
                              <m:r>
                                <a:rPr lang="en-US" b="0" i="1" smtClean="0">
                                  <a:solidFill>
                                    <a:prstClr val="black"/>
                                  </a:solidFill>
                                  <a:latin typeface="Cambria Math"/>
                                  <a:ea typeface="Cambria Math" panose="02040503050406030204" pitchFamily="18" charset="0"/>
                                </a:rPr>
                                <m:t>𝑥</m:t>
                              </m:r>
                            </m:sub>
                          </m:sSub>
                        </m:den>
                      </m:f>
                      <m:r>
                        <a:rPr lang="en-US" b="0" i="1" smtClean="0">
                          <a:solidFill>
                            <a:prstClr val="black"/>
                          </a:solidFill>
                          <a:latin typeface="Cambria Math"/>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r>
                        <a:rPr lang="en-US" b="0" i="1" smtClean="0">
                          <a:latin typeface="Cambria Math"/>
                        </a:rPr>
                        <m:t>−</m:t>
                      </m:r>
                      <m:sSub>
                        <m:sSubPr>
                          <m:ctrlPr>
                            <a:rPr lang="en-US" i="1">
                              <a:latin typeface="Cambria Math" panose="02040503050406030204" pitchFamily="18" charset="0"/>
                            </a:rPr>
                          </m:ctrlPr>
                        </m:sSubPr>
                        <m:e>
                          <m:r>
                            <a:rPr lang="en-US" i="1">
                              <a:latin typeface="Cambria Math" panose="02040503050406030204" pitchFamily="18" charset="0"/>
                              <a:sym typeface="Symbol"/>
                            </a:rPr>
                            <m:t></m:t>
                          </m:r>
                        </m:e>
                        <m:sub>
                          <m:r>
                            <a:rPr lang="en-US" i="1">
                              <a:latin typeface="Cambria Math" panose="02040503050406030204" pitchFamily="18" charset="0"/>
                            </a:rPr>
                            <m:t>𝑖</m:t>
                          </m:r>
                          <m:r>
                            <a:rPr lang="en-US" b="0" i="1" smtClean="0">
                              <a:latin typeface="Cambria Math"/>
                            </a:rPr>
                            <m:t>−</m:t>
                          </m:r>
                          <m:r>
                            <a:rPr lang="en-US" i="1">
                              <a:latin typeface="Cambria Math" panose="02040503050406030204" pitchFamily="18" charset="0"/>
                            </a:rPr>
                            <m:t>1,</m:t>
                          </m:r>
                          <m:r>
                            <a:rPr lang="en-US" i="1">
                              <a:latin typeface="Cambria Math" panose="02040503050406030204" pitchFamily="18" charset="0"/>
                            </a:rPr>
                            <m:t>𝑗</m:t>
                          </m:r>
                        </m:sub>
                      </m:sSub>
                      <m:r>
                        <a:rPr lang="en-US" b="0" i="1" smtClean="0">
                          <a:latin typeface="Cambria Math"/>
                        </a:rPr>
                        <m:t>)</m:t>
                      </m:r>
                      <m:r>
                        <a:rPr lang="en-US" i="1">
                          <a:solidFill>
                            <a:prstClr val="black"/>
                          </a:solidFill>
                          <a:latin typeface="Cambria Math"/>
                          <a:ea typeface="Cambria Math" panose="02040503050406030204" pitchFamily="18" charset="0"/>
                        </a:rPr>
                        <m:t>+</m:t>
                      </m:r>
                      <m:f>
                        <m:fPr>
                          <m:ctrlPr>
                            <a:rPr lang="en-US" i="1">
                              <a:solidFill>
                                <a:prstClr val="black"/>
                              </a:solidFill>
                              <a:latin typeface="Cambria Math" panose="02040503050406030204" pitchFamily="18" charset="0"/>
                              <a:ea typeface="Cambria Math" panose="02040503050406030204" pitchFamily="18" charset="0"/>
                            </a:rPr>
                          </m:ctrlPr>
                        </m:fPr>
                        <m:num>
                          <m:sSub>
                            <m:sSub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𝑣</m:t>
                              </m:r>
                            </m:e>
                            <m:sub>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𝑥</m:t>
                              </m:r>
                            </m:sub>
                          </m:s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d>
                            <m:dPr>
                              <m:begChr m:val="|"/>
                              <m:endChr m:val="|"/>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dPr>
                            <m:e>
                              <m:sSub>
                                <m:sSub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𝑣</m:t>
                                  </m:r>
                                </m:e>
                                <m:sub>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𝑥</m:t>
                                  </m:r>
                                </m:sub>
                              </m:sSub>
                            </m:e>
                          </m:d>
                        </m:num>
                        <m:den>
                          <m:r>
                            <a:rPr lang="en-US" i="1">
                              <a:solidFill>
                                <a:prstClr val="black"/>
                              </a:solidFill>
                              <a:latin typeface="Cambria Math"/>
                              <a:ea typeface="Cambria Math" panose="02040503050406030204" pitchFamily="18" charset="0"/>
                            </a:rPr>
                            <m:t>2</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a:ea typeface="Cambria Math" panose="02040503050406030204" pitchFamily="18" charset="0"/>
                                </a:rPr>
                                <m:t>h</m:t>
                              </m:r>
                            </m:e>
                            <m:sub>
                              <m:r>
                                <a:rPr lang="en-US" i="1">
                                  <a:solidFill>
                                    <a:prstClr val="black"/>
                                  </a:solidFill>
                                  <a:latin typeface="Cambria Math"/>
                                  <a:ea typeface="Cambria Math" panose="02040503050406030204" pitchFamily="18" charset="0"/>
                                </a:rPr>
                                <m:t>𝑥</m:t>
                              </m:r>
                            </m:sub>
                          </m:sSub>
                        </m:den>
                      </m:f>
                      <m:r>
                        <a:rPr lang="en-US" i="1">
                          <a:solidFill>
                            <a:prstClr val="black"/>
                          </a:solidFill>
                          <a:latin typeface="Cambria Math"/>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a:rPr>
                            <m:t></m:t>
                          </m:r>
                        </m:e>
                        <m:sub>
                          <m:r>
                            <a:rPr lang="en-US" i="1">
                              <a:latin typeface="Cambria Math" panose="02040503050406030204" pitchFamily="18" charset="0"/>
                            </a:rPr>
                            <m:t>𝑖</m:t>
                          </m:r>
                          <m:r>
                            <a:rPr lang="en-US" b="0" i="1" smtClean="0">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𝑗</m:t>
                          </m:r>
                        </m:sub>
                      </m:sSub>
                      <m:r>
                        <a:rPr lang="en-US" i="1">
                          <a:latin typeface="Cambria Math"/>
                        </a:rPr>
                        <m:t>−</m:t>
                      </m:r>
                      <m:sSub>
                        <m:sSubPr>
                          <m:ctrlPr>
                            <a:rPr lang="en-US" i="1">
                              <a:latin typeface="Cambria Math" panose="02040503050406030204" pitchFamily="18" charset="0"/>
                            </a:rPr>
                          </m:ctrlPr>
                        </m:sSubPr>
                        <m:e>
                          <m:r>
                            <a:rPr lang="en-US" i="1">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r>
                        <a:rPr lang="en-US" i="1">
                          <a:latin typeface="Cambria Math"/>
                        </a:rPr>
                        <m:t>)</m:t>
                      </m:r>
                      <m:r>
                        <a:rPr lang="en-US" i="1">
                          <a:solidFill>
                            <a:prstClr val="black"/>
                          </a:solidFill>
                          <a:latin typeface="Cambria Math"/>
                          <a:ea typeface="Cambria Math" panose="02040503050406030204" pitchFamily="18" charset="0"/>
                        </a:rPr>
                        <m:t>+</m:t>
                      </m:r>
                      <m:f>
                        <m:fPr>
                          <m:ctrlPr>
                            <a:rPr lang="en-US" i="1">
                              <a:solidFill>
                                <a:prstClr val="black"/>
                              </a:solidFill>
                              <a:latin typeface="Cambria Math" panose="02040503050406030204" pitchFamily="18" charset="0"/>
                              <a:ea typeface="Cambria Math" panose="02040503050406030204" pitchFamily="18" charset="0"/>
                            </a:rPr>
                          </m:ctrlPr>
                        </m:fPr>
                        <m:num>
                          <m:sSub>
                            <m:sSub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𝑣</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𝑦</m:t>
                              </m:r>
                            </m:sub>
                          </m:sSub>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d>
                            <m:dPr>
                              <m:begChr m:val="|"/>
                              <m:endChr m:val="|"/>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dPr>
                            <m:e>
                              <m:sSub>
                                <m:sSub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𝑣</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𝑦</m:t>
                                  </m:r>
                                </m:sub>
                              </m:sSub>
                            </m:e>
                          </m:d>
                        </m:num>
                        <m:den>
                          <m:r>
                            <a:rPr lang="en-US" i="1">
                              <a:solidFill>
                                <a:prstClr val="black"/>
                              </a:solidFill>
                              <a:latin typeface="Cambria Math"/>
                              <a:ea typeface="Cambria Math" panose="02040503050406030204" pitchFamily="18" charset="0"/>
                            </a:rPr>
                            <m:t>2</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a:ea typeface="Cambria Math" panose="02040503050406030204" pitchFamily="18" charset="0"/>
                                </a:rPr>
                                <m:t>h</m:t>
                              </m:r>
                            </m:e>
                            <m:sub>
                              <m:r>
                                <a:rPr lang="en-US" b="0" i="1" smtClean="0">
                                  <a:solidFill>
                                    <a:prstClr val="black"/>
                                  </a:solidFill>
                                  <a:latin typeface="Cambria Math" panose="02040503050406030204" pitchFamily="18" charset="0"/>
                                  <a:ea typeface="Cambria Math" panose="02040503050406030204" pitchFamily="18" charset="0"/>
                                </a:rPr>
                                <m:t>𝑦</m:t>
                              </m:r>
                            </m:sub>
                          </m:sSub>
                        </m:den>
                      </m:f>
                      <m:r>
                        <a:rPr lang="en-US" i="1">
                          <a:solidFill>
                            <a:prstClr val="black"/>
                          </a:solidFill>
                          <a:latin typeface="Cambria Math"/>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r>
                        <a:rPr lang="en-US" i="1">
                          <a:latin typeface="Cambria Math"/>
                        </a:rPr>
                        <m:t>−</m:t>
                      </m:r>
                      <m:sSub>
                        <m:sSubPr>
                          <m:ctrlPr>
                            <a:rPr lang="en-US" i="1">
                              <a:latin typeface="Cambria Math" panose="02040503050406030204" pitchFamily="18" charset="0"/>
                            </a:rPr>
                          </m:ctrlPr>
                        </m:sSubPr>
                        <m:e>
                          <m:r>
                            <a:rPr lang="en-US" i="1">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−1</m:t>
                          </m:r>
                        </m:sub>
                      </m:sSub>
                      <m:r>
                        <a:rPr lang="en-US" i="1">
                          <a:latin typeface="Cambria Math" panose="02040503050406030204" pitchFamily="18" charset="0"/>
                        </a:rPr>
                        <m:t>)</m:t>
                      </m:r>
                      <m:r>
                        <a:rPr lang="en-US" i="1">
                          <a:solidFill>
                            <a:prstClr val="black"/>
                          </a:solidFill>
                          <a:latin typeface="Cambria Math"/>
                          <a:ea typeface="Cambria Math" panose="02040503050406030204" pitchFamily="18" charset="0"/>
                        </a:rPr>
                        <m:t>+</m:t>
                      </m:r>
                      <m:f>
                        <m:fPr>
                          <m:ctrlPr>
                            <a:rPr lang="en-US" i="1">
                              <a:solidFill>
                                <a:prstClr val="black"/>
                              </a:solidFill>
                              <a:latin typeface="Cambria Math" panose="02040503050406030204" pitchFamily="18" charset="0"/>
                              <a:ea typeface="Cambria Math" panose="02040503050406030204" pitchFamily="18" charset="0"/>
                            </a:rPr>
                          </m:ctrlPr>
                        </m:fPr>
                        <m:num>
                          <m:sSub>
                            <m:sSub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𝑣</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𝑦</m:t>
                              </m:r>
                            </m:sub>
                          </m:sSub>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d>
                            <m:dPr>
                              <m:begChr m:val="|"/>
                              <m:endChr m:val="|"/>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dPr>
                            <m:e>
                              <m:sSub>
                                <m:sSub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𝑣</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𝑦</m:t>
                                  </m:r>
                                </m:sub>
                              </m:sSub>
                            </m:e>
                          </m:d>
                        </m:num>
                        <m:den>
                          <m:r>
                            <a:rPr lang="en-US" i="1">
                              <a:solidFill>
                                <a:prstClr val="black"/>
                              </a:solidFill>
                              <a:latin typeface="Cambria Math"/>
                              <a:ea typeface="Cambria Math" panose="02040503050406030204" pitchFamily="18" charset="0"/>
                            </a:rPr>
                            <m:t>2</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a:ea typeface="Cambria Math" panose="02040503050406030204" pitchFamily="18" charset="0"/>
                                </a:rPr>
                                <m:t>h</m:t>
                              </m:r>
                            </m:e>
                            <m:sub>
                              <m:r>
                                <a:rPr lang="en-US" b="0" i="1" smtClean="0">
                                  <a:solidFill>
                                    <a:prstClr val="black"/>
                                  </a:solidFill>
                                  <a:latin typeface="Cambria Math" panose="02040503050406030204" pitchFamily="18" charset="0"/>
                                  <a:ea typeface="Cambria Math" panose="02040503050406030204" pitchFamily="18" charset="0"/>
                                </a:rPr>
                                <m:t>𝑦</m:t>
                              </m:r>
                            </m:sub>
                          </m:sSub>
                        </m:den>
                      </m:f>
                      <m:r>
                        <a:rPr lang="en-US" i="1">
                          <a:solidFill>
                            <a:prstClr val="black"/>
                          </a:solidFill>
                          <a:latin typeface="Cambria Math"/>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+1</m:t>
                          </m:r>
                        </m:sub>
                      </m:sSub>
                      <m:r>
                        <a:rPr lang="en-US" i="1">
                          <a:latin typeface="Cambria Math"/>
                        </a:rPr>
                        <m:t>−</m:t>
                      </m:r>
                      <m:sSub>
                        <m:sSubPr>
                          <m:ctrlPr>
                            <a:rPr lang="en-US" i="1">
                              <a:latin typeface="Cambria Math" panose="02040503050406030204" pitchFamily="18" charset="0"/>
                            </a:rPr>
                          </m:ctrlPr>
                        </m:sSubPr>
                        <m:e>
                          <m:r>
                            <a:rPr lang="en-US" i="1">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r>
                        <a:rPr lang="en-US" i="1">
                          <a:latin typeface="Cambria Math"/>
                        </a:rPr>
                        <m:t>)</m:t>
                      </m:r>
                      <m:r>
                        <a:rPr lang="en-US" i="1">
                          <a:solidFill>
                            <a:prstClr val="black"/>
                          </a:solidFill>
                          <a:latin typeface="Cambria Math"/>
                          <a:ea typeface="Cambria Math" panose="02040503050406030204" pitchFamily="18" charset="0"/>
                        </a:rPr>
                        <m:t>=</m:t>
                      </m:r>
                      <m:sSub>
                        <m:sSubPr>
                          <m:ctrlPr>
                            <a:rPr lang="en-US"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a:ea typeface="Cambria Math" panose="02040503050406030204" pitchFamily="18" charset="0"/>
                            </a:rPr>
                            <m:t>𝐺</m:t>
                          </m:r>
                        </m:e>
                        <m:sub>
                          <m:r>
                            <a:rPr lang="en-US" b="0" i="1" smtClean="0">
                              <a:solidFill>
                                <a:prstClr val="black"/>
                              </a:solidFill>
                              <a:latin typeface="Cambria Math"/>
                              <a:ea typeface="Cambria Math" panose="02040503050406030204" pitchFamily="18" charset="0"/>
                            </a:rPr>
                            <m:t>𝑖𝑗</m:t>
                          </m:r>
                        </m:sub>
                      </m:sSub>
                    </m:oMath>
                  </m:oMathPara>
                </a14:m>
                <a:endParaRPr lang="cs-CZ" dirty="0"/>
              </a:p>
            </p:txBody>
          </p:sp>
        </mc:Choice>
        <mc:Fallback xmlns="">
          <p:sp>
            <p:nvSpPr>
              <p:cNvPr id="33" name="TextovéPole 32"/>
              <p:cNvSpPr txBox="1">
                <a:spLocks noRot="1" noChangeAspect="1" noMove="1" noResize="1" noEditPoints="1" noAdjustHandles="1" noChangeArrowheads="1" noChangeShapeType="1" noTextEdit="1"/>
              </p:cNvSpPr>
              <p:nvPr/>
            </p:nvSpPr>
            <p:spPr>
              <a:xfrm>
                <a:off x="27765" y="3682327"/>
                <a:ext cx="12164235" cy="1463606"/>
              </a:xfrm>
              <a:prstGeom prst="rect">
                <a:avLst/>
              </a:prstGeom>
              <a:blipFill rotWithShape="1">
                <a:blip r:embed="rId3"/>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 name="Obdélník 2"/>
              <p:cNvSpPr/>
              <p:nvPr/>
            </p:nvSpPr>
            <p:spPr>
              <a:xfrm>
                <a:off x="1814981" y="2773165"/>
                <a:ext cx="2220030" cy="6190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𝑣</m:t>
                      </m:r>
                      <m:r>
                        <a:rPr lang="cs-CZ" b="0" i="1" baseline="-25000"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𝑥</m:t>
                      </m:r>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r>
                        <a:rPr lang="en-US" i="1">
                          <a:solidFill>
                            <a:prstClr val="black"/>
                          </a:solidFill>
                          <a:latin typeface="Cambria Math"/>
                          <a:ea typeface="Cambria Math" panose="02040503050406030204" pitchFamily="18" charset="0"/>
                        </a:rPr>
                        <m:t>(</m:t>
                      </m:r>
                      <m:r>
                        <a:rPr lang="en-US" i="1">
                          <a:solidFill>
                            <a:prstClr val="black"/>
                          </a:solidFill>
                          <a:latin typeface="Cambria Math"/>
                          <a:ea typeface="Cambria Math" panose="02040503050406030204" pitchFamily="18" charset="0"/>
                          <a:sym typeface="Symbol"/>
                        </a:rPr>
                        <m:t></m:t>
                      </m:r>
                      <m:r>
                        <a:rPr lang="en-US" i="1">
                          <a:solidFill>
                            <a:prstClr val="black"/>
                          </a:solidFill>
                          <a:latin typeface="Cambria Math"/>
                          <a:ea typeface="Cambria Math" panose="02040503050406030204" pitchFamily="18" charset="0"/>
                          <a:sym typeface="Symbol"/>
                        </a:rPr>
                        <m:t>𝑢</m:t>
                      </m:r>
                      <m:r>
                        <a:rPr lang="en-US" i="1">
                          <a:solidFill>
                            <a:prstClr val="black"/>
                          </a:solidFill>
                          <a:latin typeface="Cambria Math"/>
                          <a:ea typeface="Cambria Math" panose="02040503050406030204" pitchFamily="18" charset="0"/>
                          <a:sym typeface="Symbol"/>
                        </a:rPr>
                        <m:t>−2</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µ</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r>
                        <a:rPr lang="en-US" i="1">
                          <a:solidFill>
                            <a:prstClr val="black"/>
                          </a:solidFill>
                          <a:latin typeface="Cambria Math"/>
                          <a:ea typeface="Cambria Math" panose="02040503050406030204" pitchFamily="18" charset="0"/>
                        </a:rPr>
                        <m:t>)</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oMath>
                  </m:oMathPara>
                </a14:m>
                <a:endParaRPr lang="en-US" dirty="0"/>
              </a:p>
            </p:txBody>
          </p:sp>
        </mc:Choice>
        <mc:Fallback xmlns="">
          <p:sp>
            <p:nvSpPr>
              <p:cNvPr id="3" name="Obdélník 2"/>
              <p:cNvSpPr>
                <a:spLocks noRot="1" noChangeAspect="1" noMove="1" noResize="1" noEditPoints="1" noAdjustHandles="1" noChangeArrowheads="1" noChangeShapeType="1" noTextEdit="1"/>
              </p:cNvSpPr>
              <p:nvPr/>
            </p:nvSpPr>
            <p:spPr>
              <a:xfrm>
                <a:off x="1814981" y="2773165"/>
                <a:ext cx="2220030" cy="61901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bdélník 3"/>
              <p:cNvSpPr/>
              <p:nvPr/>
            </p:nvSpPr>
            <p:spPr>
              <a:xfrm>
                <a:off x="5015446" y="2754955"/>
                <a:ext cx="4794197" cy="6954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prstClr val="black"/>
                          </a:solidFill>
                          <a:latin typeface="Cambria Math" panose="02040503050406030204" pitchFamily="18" charset="0"/>
                          <a:ea typeface="Cambria Math" panose="02040503050406030204" pitchFamily="18" charset="0"/>
                          <a:sym typeface="Symbol"/>
                        </a:rPr>
                        <m:t>𝑣</m:t>
                      </m:r>
                      <m:r>
                        <a:rPr lang="en-US" b="0" i="1" baseline="-25000" smtClean="0">
                          <a:solidFill>
                            <a:prstClr val="black"/>
                          </a:solidFill>
                          <a:latin typeface="Cambria Math" panose="02040503050406030204" pitchFamily="18" charset="0"/>
                          <a:ea typeface="Cambria Math" panose="02040503050406030204" pitchFamily="18" charset="0"/>
                          <a:sym typeface="Symbol"/>
                        </a:rPr>
                        <m:t>𝑦</m:t>
                      </m:r>
                      <m:r>
                        <a:rPr lang="en-US" b="0" i="1" smtClean="0">
                          <a:solidFill>
                            <a:prstClr val="black"/>
                          </a:solidFill>
                          <a:latin typeface="Cambria Math" panose="02040503050406030204" pitchFamily="18" charset="0"/>
                          <a:ea typeface="Cambria Math" panose="02040503050406030204" pitchFamily="18" charset="0"/>
                          <a:sym typeface="Symbol"/>
                        </a:rPr>
                        <m:t>=</m:t>
                      </m:r>
                      <m:r>
                        <a:rPr lang="en-US" i="1">
                          <a:solidFill>
                            <a:prstClr val="black"/>
                          </a:solidFill>
                          <a:latin typeface="Cambria Math"/>
                          <a:ea typeface="Cambria Math" panose="02040503050406030204" pitchFamily="18" charset="0"/>
                          <a:sym typeface="Symbol" panose="05050102010706020507" pitchFamily="18" charset="2"/>
                        </a:rPr>
                        <m:t>µ</m:t>
                      </m:r>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𝑥</m:t>
                              </m:r>
                            </m:e>
                            <m:sup>
                              <m:r>
                                <a:rPr lang="en-US" i="1">
                                  <a:solidFill>
                                    <a:prstClr val="black"/>
                                  </a:solidFill>
                                  <a:latin typeface="Cambria Math" panose="02040503050406030204" pitchFamily="18" charset="0"/>
                                  <a:ea typeface="Cambria Math" panose="02040503050406030204" pitchFamily="18" charset="0"/>
                                </a:rPr>
                                <m:t>2</m:t>
                              </m:r>
                            </m:sup>
                          </m:sSup>
                        </m:den>
                      </m:f>
                      <m:r>
                        <a:rPr lang="en-US" i="1">
                          <a:solidFill>
                            <a:prstClr val="black"/>
                          </a:solidFill>
                          <a:latin typeface="Cambria Math"/>
                          <a:ea typeface="Cambria Math" panose="02040503050406030204" pitchFamily="18" charset="0"/>
                        </a:rPr>
                        <m:t>+(</m:t>
                      </m:r>
                      <m:r>
                        <a:rPr lang="en-US" i="1">
                          <a:solidFill>
                            <a:prstClr val="black"/>
                          </a:solidFill>
                          <a:latin typeface="Cambria Math"/>
                          <a:ea typeface="Cambria Math" panose="02040503050406030204" pitchFamily="18" charset="0"/>
                          <a:sym typeface="Symbol"/>
                        </a:rPr>
                        <m:t></m:t>
                      </m:r>
                      <m:r>
                        <a:rPr lang="en-US" i="1">
                          <a:solidFill>
                            <a:prstClr val="black"/>
                          </a:solidFill>
                          <a:latin typeface="Cambria Math"/>
                          <a:ea typeface="Cambria Math" panose="02040503050406030204" pitchFamily="18" charset="0"/>
                          <a:sym typeface="Symbol"/>
                        </a:rPr>
                        <m:t>𝑣</m:t>
                      </m:r>
                      <m:r>
                        <a:rPr lang="en-US" i="1">
                          <a:solidFill>
                            <a:prstClr val="black"/>
                          </a:solidFill>
                          <a:latin typeface="Cambria Math"/>
                          <a:ea typeface="Cambria Math" panose="02040503050406030204" pitchFamily="18" charset="0"/>
                          <a:sym typeface="Symbol"/>
                        </a:rPr>
                        <m:t>−2</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µ</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a:ea typeface="Cambria Math" panose="02040503050406030204" pitchFamily="18" charset="0"/>
                            </a:rPr>
                            <m:t>𝑦</m:t>
                          </m:r>
                        </m:den>
                      </m:f>
                      <m:r>
                        <a:rPr lang="en-US" i="1">
                          <a:solidFill>
                            <a:prstClr val="black"/>
                          </a:solidFill>
                          <a:latin typeface="Cambria Math"/>
                          <a:ea typeface="Cambria Math" panose="02040503050406030204" pitchFamily="18" charset="0"/>
                        </a:rPr>
                        <m:t>)</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a:ea typeface="Cambria Math" panose="02040503050406030204" pitchFamily="18" charset="0"/>
                            </a:rPr>
                            <m:t>𝑦</m:t>
                          </m:r>
                        </m:den>
                      </m:f>
                      <m:r>
                        <a:rPr lang="en-US" i="1">
                          <a:solidFill>
                            <a:prstClr val="black"/>
                          </a:solidFill>
                          <a:latin typeface="Cambria Math"/>
                          <a:ea typeface="Cambria Math" panose="02040503050406030204" pitchFamily="18" charset="0"/>
                        </a:rPr>
                        <m:t>+(</m:t>
                      </m:r>
                      <m:r>
                        <a:rPr lang="en-US" i="1">
                          <a:solidFill>
                            <a:prstClr val="black"/>
                          </a:solidFill>
                          <a:latin typeface="Cambria Math"/>
                          <a:ea typeface="Cambria Math" panose="02040503050406030204" pitchFamily="18" charset="0"/>
                          <a:sym typeface="Symbol"/>
                        </a:rPr>
                        <m:t></m:t>
                      </m:r>
                      <m:r>
                        <a:rPr lang="en-US" i="1">
                          <a:solidFill>
                            <a:prstClr val="black"/>
                          </a:solidFill>
                          <a:latin typeface="Cambria Math"/>
                          <a:ea typeface="Cambria Math" panose="02040503050406030204" pitchFamily="18" charset="0"/>
                          <a:sym typeface="Symbol"/>
                        </a:rPr>
                        <m:t>𝑢</m:t>
                      </m:r>
                      <m:r>
                        <a:rPr lang="en-US" i="1">
                          <a:solidFill>
                            <a:prstClr val="black"/>
                          </a:solidFill>
                          <a:latin typeface="Cambria Math"/>
                          <a:ea typeface="Cambria Math" panose="02040503050406030204" pitchFamily="18" charset="0"/>
                          <a:sym typeface="Symbol"/>
                        </a:rPr>
                        <m:t>−2</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µ</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r>
                        <a:rPr lang="en-US" i="1">
                          <a:solidFill>
                            <a:prstClr val="black"/>
                          </a:solidFill>
                          <a:latin typeface="Cambria Math"/>
                          <a:ea typeface="Cambria Math" panose="02040503050406030204" pitchFamily="18" charset="0"/>
                        </a:rPr>
                        <m:t>)</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oMath>
                  </m:oMathPara>
                </a14:m>
                <a:endParaRPr lang="en-US" dirty="0"/>
              </a:p>
            </p:txBody>
          </p:sp>
        </mc:Choice>
        <mc:Fallback xmlns="">
          <p:sp>
            <p:nvSpPr>
              <p:cNvPr id="4" name="Obdélník 3"/>
              <p:cNvSpPr>
                <a:spLocks noRot="1" noChangeAspect="1" noMove="1" noResize="1" noEditPoints="1" noAdjustHandles="1" noChangeArrowheads="1" noChangeShapeType="1" noTextEdit="1"/>
              </p:cNvSpPr>
              <p:nvPr/>
            </p:nvSpPr>
            <p:spPr>
              <a:xfrm>
                <a:off x="5015446" y="2754955"/>
                <a:ext cx="4794197" cy="695447"/>
              </a:xfrm>
              <a:prstGeom prst="rect">
                <a:avLst/>
              </a:prstGeom>
              <a:blipFill rotWithShape="0">
                <a:blip r:embed="rId5"/>
                <a:stretch>
                  <a:fillRect/>
                </a:stretch>
              </a:blipFill>
            </p:spPr>
            <p:txBody>
              <a:bodyPr/>
              <a:lstStyle/>
              <a:p>
                <a:r>
                  <a:rPr lang="en-US">
                    <a:noFill/>
                  </a:rPr>
                  <a:t> </a:t>
                </a:r>
              </a:p>
            </p:txBody>
          </p:sp>
        </mc:Fallback>
      </mc:AlternateContent>
      <p:sp>
        <p:nvSpPr>
          <p:cNvPr id="5" name="TextovéPole 4"/>
          <p:cNvSpPr txBox="1"/>
          <p:nvPr/>
        </p:nvSpPr>
        <p:spPr>
          <a:xfrm>
            <a:off x="577970" y="2252231"/>
            <a:ext cx="11153955" cy="369332"/>
          </a:xfrm>
          <a:prstGeom prst="rect">
            <a:avLst/>
          </a:prstGeom>
          <a:noFill/>
        </p:spPr>
        <p:txBody>
          <a:bodyPr wrap="square" rtlCol="0">
            <a:spAutoFit/>
          </a:bodyPr>
          <a:lstStyle/>
          <a:p>
            <a:r>
              <a:rPr lang="en-US" dirty="0"/>
              <a:t>Interpretation of these </a:t>
            </a:r>
            <a:r>
              <a:rPr lang="en-US" dirty="0" smtClean="0"/>
              <a:t>velocity</a:t>
            </a:r>
            <a:r>
              <a:rPr lang="cs-CZ" dirty="0" smtClean="0"/>
              <a:t> </a:t>
            </a:r>
            <a:r>
              <a:rPr lang="en-US" dirty="0" smtClean="0"/>
              <a:t>components </a:t>
            </a:r>
            <a:r>
              <a:rPr lang="en-US" dirty="0"/>
              <a:t>is not immediately apparent </a:t>
            </a:r>
            <a:r>
              <a:rPr lang="en-US" dirty="0" smtClean="0"/>
              <a:t>(</a:t>
            </a:r>
            <a:r>
              <a:rPr lang="en-US" dirty="0"/>
              <a:t>may be negative)</a:t>
            </a:r>
          </a:p>
        </p:txBody>
      </p:sp>
      <mc:AlternateContent xmlns:mc="http://schemas.openxmlformats.org/markup-compatibility/2006" xmlns:a14="http://schemas.microsoft.com/office/drawing/2010/main">
        <mc:Choice Requires="a14">
          <p:sp>
            <p:nvSpPr>
              <p:cNvPr id="7" name="Obdélník 6"/>
              <p:cNvSpPr/>
              <p:nvPr/>
            </p:nvSpPr>
            <p:spPr>
              <a:xfrm>
                <a:off x="6907433" y="5544557"/>
                <a:ext cx="4570995" cy="7203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prstClr val="black"/>
                              </a:solidFill>
                              <a:latin typeface="Cambria Math" panose="02040503050406030204" pitchFamily="18" charset="0"/>
                            </a:rPr>
                          </m:ctrlPr>
                        </m:sSupPr>
                        <m:e>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a:solidFill>
                                    <a:prstClr val="black"/>
                                  </a:solidFill>
                                  <a:latin typeface="Cambria Math"/>
                                  <a:sym typeface="Symbol"/>
                                </a:rPr>
                                <m:t></m:t>
                              </m:r>
                            </m:num>
                            <m:den>
                              <m:r>
                                <a:rPr lang="en-US" i="1">
                                  <a:solidFill>
                                    <a:prstClr val="black"/>
                                  </a:solidFill>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𝜉</m:t>
                                  </m:r>
                                </m:e>
                                <m:sup>
                                  <m:r>
                                    <a:rPr lang="en-US" i="1">
                                      <a:solidFill>
                                        <a:prstClr val="black"/>
                                      </a:solidFill>
                                      <a:latin typeface="Cambria Math" panose="02040503050406030204" pitchFamily="18" charset="0"/>
                                      <a:ea typeface="Cambria Math" panose="02040503050406030204" pitchFamily="18" charset="0"/>
                                    </a:rPr>
                                    <m:t>2</m:t>
                                  </m:r>
                                </m:sup>
                              </m:sSup>
                            </m:den>
                          </m:f>
                          <m:r>
                            <a:rPr lang="en-US"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r>
                            <a:rPr lang="en-US" i="1">
                              <a:solidFill>
                                <a:prstClr val="black"/>
                              </a:solidFill>
                              <a:latin typeface="Cambria Math" panose="02040503050406030204" pitchFamily="18" charset="0"/>
                            </a:rPr>
                            <m:t>(</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r>
                            <a:rPr lang="en-US" i="1">
                              <a:solidFill>
                                <a:prstClr val="black"/>
                              </a:solidFill>
                              <a:latin typeface="Cambria Math" panose="02040503050406030204" pitchFamily="18" charset="0"/>
                            </a:rPr>
                            <m:t>)</m:t>
                          </m:r>
                        </m:e>
                        <m:sup>
                          <m:r>
                            <a:rPr lang="en-US" i="1">
                              <a:solidFill>
                                <a:prstClr val="black"/>
                              </a:solidFill>
                              <a:latin typeface="Cambria Math" panose="02040503050406030204" pitchFamily="18" charset="0"/>
                            </a:rPr>
                            <m:t>2</m:t>
                          </m:r>
                        </m:sup>
                      </m:sSup>
                      <m:r>
                        <a:rPr lang="cs-CZ" b="0" i="1" smtClean="0">
                          <a:solidFill>
                            <a:prstClr val="black"/>
                          </a:solidFill>
                          <a:latin typeface="Cambria Math" panose="02040503050406030204" pitchFamily="18" charset="0"/>
                        </a:rPr>
                        <m:t>+…+</m:t>
                      </m:r>
                      <m:f>
                        <m:fPr>
                          <m:ctrlPr>
                            <a:rPr lang="en-US" i="1">
                              <a:solidFill>
                                <a:prstClr val="black"/>
                              </a:solidFill>
                              <a:latin typeface="Cambria Math" panose="02040503050406030204" pitchFamily="18" charset="0"/>
                              <a:ea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den>
                      </m:f>
                      <m:d>
                        <m:dPr>
                          <m:ctrlPr>
                            <a:rPr lang="cs-CZ"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ctrlPr>
                        </m:dPr>
                        <m:e>
                          <m:r>
                            <a:rPr lang="en-US" i="1">
                              <a:solidFill>
                                <a:prstClr val="black"/>
                              </a:solidFill>
                              <a:latin typeface="Cambria Math"/>
                              <a:ea typeface="Cambria Math" panose="02040503050406030204" pitchFamily="18" charset="0"/>
                              <a:sym typeface="Symbol" panose="05050102010706020507" pitchFamily="18" charset="2"/>
                            </a:rPr>
                            <m:t>µ</m:t>
                          </m:r>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𝑥</m:t>
                                  </m:r>
                                </m:e>
                                <m:sup>
                                  <m:r>
                                    <a:rPr lang="en-US" i="1">
                                      <a:solidFill>
                                        <a:prstClr val="black"/>
                                      </a:solidFill>
                                      <a:latin typeface="Cambria Math" panose="02040503050406030204" pitchFamily="18" charset="0"/>
                                      <a:ea typeface="Cambria Math" panose="02040503050406030204" pitchFamily="18" charset="0"/>
                                    </a:rPr>
                                    <m:t>2</m:t>
                                  </m:r>
                                </m:sup>
                              </m:sSup>
                            </m:den>
                          </m:f>
                          <m:r>
                            <a:rPr lang="en-US" i="1">
                              <a:solidFill>
                                <a:prstClr val="black"/>
                              </a:solidFill>
                              <a:latin typeface="Cambria Math"/>
                              <a:ea typeface="Cambria Math" panose="02040503050406030204" pitchFamily="18" charset="0"/>
                            </a:rPr>
                            <m:t>+</m:t>
                          </m:r>
                          <m:r>
                            <a:rPr lang="en-US" i="1">
                              <a:solidFill>
                                <a:prstClr val="black"/>
                              </a:solidFill>
                              <a:latin typeface="Cambria Math"/>
                              <a:ea typeface="Cambria Math" panose="02040503050406030204" pitchFamily="18" charset="0"/>
                              <a:sym typeface="Symbol"/>
                            </a:rPr>
                            <m:t></m:t>
                          </m:r>
                          <m:r>
                            <a:rPr lang="en-US" i="1">
                              <a:solidFill>
                                <a:prstClr val="black"/>
                              </a:solidFill>
                              <a:latin typeface="Cambria Math"/>
                              <a:ea typeface="Cambria Math" panose="02040503050406030204" pitchFamily="18" charset="0"/>
                              <a:sym typeface="Symbol"/>
                            </a:rPr>
                            <m:t>𝑢</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e>
                      </m:d>
                      <m:r>
                        <a:rPr lang="cs-CZ" b="0" i="0" smtClean="0">
                          <a:solidFill>
                            <a:prstClr val="black"/>
                          </a:solidFill>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 name="Obdélník 6"/>
              <p:cNvSpPr>
                <a:spLocks noRot="1" noChangeAspect="1" noMove="1" noResize="1" noEditPoints="1" noAdjustHandles="1" noChangeArrowheads="1" noChangeShapeType="1" noTextEdit="1"/>
              </p:cNvSpPr>
              <p:nvPr/>
            </p:nvSpPr>
            <p:spPr>
              <a:xfrm>
                <a:off x="6907433" y="5544557"/>
                <a:ext cx="4570995" cy="720325"/>
              </a:xfrm>
              <a:prstGeom prst="rect">
                <a:avLst/>
              </a:prstGeom>
              <a:blipFill rotWithShape="1">
                <a:blip r:embed="rId6"/>
                <a:stretch>
                  <a:fillRect/>
                </a:stretch>
              </a:blipFill>
            </p:spPr>
            <p:txBody>
              <a:bodyPr/>
              <a:lstStyle/>
              <a:p>
                <a:r>
                  <a:rPr lang="cs-CZ">
                    <a:noFill/>
                  </a:rPr>
                  <a:t> </a:t>
                </a:r>
              </a:p>
            </p:txBody>
          </p:sp>
        </mc:Fallback>
      </mc:AlternateContent>
      <p:sp>
        <p:nvSpPr>
          <p:cNvPr id="8" name="TextovéPole 7"/>
          <p:cNvSpPr txBox="1"/>
          <p:nvPr/>
        </p:nvSpPr>
        <p:spPr>
          <a:xfrm>
            <a:off x="505543" y="5391636"/>
            <a:ext cx="6233438" cy="369332"/>
          </a:xfrm>
          <a:prstGeom prst="rect">
            <a:avLst/>
          </a:prstGeom>
          <a:noFill/>
        </p:spPr>
        <p:txBody>
          <a:bodyPr wrap="none" rtlCol="0">
            <a:spAutoFit/>
          </a:bodyPr>
          <a:lstStyle/>
          <a:p>
            <a:r>
              <a:rPr lang="en-US" dirty="0"/>
              <a:t>Comparing the size of the convective and diffusive member</a:t>
            </a:r>
          </a:p>
        </p:txBody>
      </p:sp>
      <p:sp>
        <p:nvSpPr>
          <p:cNvPr id="2" name="Zástupný symbol pro číslo snímku 1"/>
          <p:cNvSpPr>
            <a:spLocks noGrp="1"/>
          </p:cNvSpPr>
          <p:nvPr>
            <p:ph type="sldNum" sz="quarter" idx="12"/>
          </p:nvPr>
        </p:nvSpPr>
        <p:spPr/>
        <p:txBody>
          <a:bodyPr/>
          <a:lstStyle/>
          <a:p>
            <a:pPr>
              <a:defRPr/>
            </a:pPr>
            <a:fld id="{B5B76BE2-068B-4195-97D5-A58FFC9B4249}" type="slidenum">
              <a:rPr lang="en-US" smtClean="0"/>
              <a:pPr>
                <a:defRPr/>
              </a:pPr>
              <a:t>39</a:t>
            </a:fld>
            <a:endParaRPr lang="en-US"/>
          </a:p>
        </p:txBody>
      </p:sp>
      <p:sp>
        <p:nvSpPr>
          <p:cNvPr id="12" name="TextovéPole 11"/>
          <p:cNvSpPr txBox="1"/>
          <p:nvPr/>
        </p:nvSpPr>
        <p:spPr>
          <a:xfrm>
            <a:off x="10391174" y="52090"/>
            <a:ext cx="1712753" cy="307777"/>
          </a:xfrm>
          <a:prstGeom prst="rect">
            <a:avLst/>
          </a:prstGeom>
          <a:solidFill>
            <a:schemeClr val="bg1"/>
          </a:solidFill>
          <a:ln w="38100">
            <a:solidFill>
              <a:srgbClr val="FF0000"/>
            </a:solidFill>
          </a:ln>
        </p:spPr>
        <p:txBody>
          <a:bodyPr wrap="square" rtlCol="0">
            <a:spAutoFit/>
          </a:bodyPr>
          <a:lstStyle/>
          <a:p>
            <a:r>
              <a:rPr lang="cs-CZ" sz="1400" dirty="0" smtClean="0"/>
              <a:t>Kontroloval: </a:t>
            </a:r>
            <a:r>
              <a:rPr lang="cs-CZ" sz="1400" dirty="0" err="1" smtClean="0"/>
              <a:t>xxxxxx</a:t>
            </a:r>
            <a:endParaRPr lang="cs-CZ" sz="1400" dirty="0"/>
          </a:p>
        </p:txBody>
      </p:sp>
    </p:spTree>
    <p:extLst>
      <p:ext uri="{BB962C8B-B14F-4D97-AF65-F5344CB8AC3E}">
        <p14:creationId xmlns:p14="http://schemas.microsoft.com/office/powerpoint/2010/main" val="881176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en-US" sz="2400" b="1" dirty="0" smtClean="0"/>
              <a:t> </a:t>
            </a:r>
            <a:r>
              <a:rPr lang="cs-CZ" sz="2400" b="1" dirty="0" err="1" smtClean="0"/>
              <a:t>History</a:t>
            </a:r>
            <a:r>
              <a:rPr lang="cs-CZ" sz="2400" b="1" dirty="0" smtClean="0"/>
              <a:t> </a:t>
            </a:r>
            <a:r>
              <a:rPr lang="cs-CZ" sz="2400" b="1" dirty="0" err="1" smtClean="0"/>
              <a:t>of</a:t>
            </a:r>
            <a:r>
              <a:rPr lang="cs-CZ" sz="2400" b="1" dirty="0" smtClean="0"/>
              <a:t> </a:t>
            </a:r>
            <a:r>
              <a:rPr lang="cs-CZ" sz="2400" b="1" dirty="0" err="1" smtClean="0"/>
              <a:t>project</a:t>
            </a:r>
            <a:r>
              <a:rPr lang="en-US" sz="2400" b="1" dirty="0" smtClean="0"/>
              <a:t>    </a:t>
            </a:r>
            <a:r>
              <a:rPr lang="en-US" sz="1400" b="1" dirty="0" smtClean="0"/>
              <a:t>discussion of simplifying assumptions  </a:t>
            </a:r>
            <a:r>
              <a:rPr lang="cs-CZ" sz="1400" b="1" dirty="0"/>
              <a:t>(</a:t>
            </a:r>
            <a:r>
              <a:rPr lang="en-US" sz="1400" b="1" dirty="0" smtClean="0"/>
              <a:t>assumed velocity profile not affected by elastic forces)</a:t>
            </a:r>
            <a:endParaRPr lang="cs-CZ" sz="1400" b="1" dirty="0">
              <a:sym typeface="Symbol" pitchFamily="18" charset="2"/>
            </a:endParaRPr>
          </a:p>
        </p:txBody>
      </p:sp>
      <p:sp>
        <p:nvSpPr>
          <p:cNvPr id="3" name="TextovéPole 2"/>
          <p:cNvSpPr txBox="1"/>
          <p:nvPr/>
        </p:nvSpPr>
        <p:spPr>
          <a:xfrm>
            <a:off x="217282" y="552260"/>
            <a:ext cx="11898518" cy="3416320"/>
          </a:xfrm>
          <a:prstGeom prst="rect">
            <a:avLst/>
          </a:prstGeom>
          <a:noFill/>
        </p:spPr>
        <p:txBody>
          <a:bodyPr wrap="square" rtlCol="0">
            <a:spAutoFit/>
          </a:bodyPr>
          <a:lstStyle/>
          <a:p>
            <a:r>
              <a:rPr lang="en-US" dirty="0"/>
              <a:t>RZ8 model assuming linear cross-sectional profile of </a:t>
            </a:r>
            <a:r>
              <a:rPr lang="en-US" dirty="0" smtClean="0"/>
              <a:t>convergent/divergent </a:t>
            </a:r>
            <a:r>
              <a:rPr lang="en-US" dirty="0"/>
              <a:t>slots along with the assumption of a </a:t>
            </a:r>
            <a:r>
              <a:rPr lang="en-US" dirty="0" smtClean="0"/>
              <a:t>power law velocity profile actually result to a discontinuity of elongation </a:t>
            </a:r>
            <a:r>
              <a:rPr lang="en-US" dirty="0"/>
              <a:t>rate (positive constant </a:t>
            </a:r>
            <a:r>
              <a:rPr lang="en-US" dirty="0" smtClean="0"/>
              <a:t>rate of </a:t>
            </a:r>
            <a:r>
              <a:rPr lang="en-US" dirty="0"/>
              <a:t>elongation </a:t>
            </a:r>
            <a:r>
              <a:rPr lang="en-US" dirty="0" smtClean="0"/>
              <a:t>in the convergent </a:t>
            </a:r>
            <a:r>
              <a:rPr lang="en-US" dirty="0"/>
              <a:t>zone </a:t>
            </a:r>
            <a:r>
              <a:rPr lang="en-US" dirty="0" smtClean="0"/>
              <a:t>while a constant negative rate in </a:t>
            </a:r>
            <a:r>
              <a:rPr lang="en-US" dirty="0"/>
              <a:t>the </a:t>
            </a:r>
            <a:r>
              <a:rPr lang="en-US" dirty="0" smtClean="0"/>
              <a:t>divergent </a:t>
            </a:r>
            <a:r>
              <a:rPr lang="en-US" dirty="0"/>
              <a:t>zone). The discontinuity and weak singularity at the transition may cause unrealistic peak pressures and inaccuracies axial profile of normal stresses.</a:t>
            </a:r>
            <a:br>
              <a:rPr lang="en-US" dirty="0"/>
            </a:br>
            <a:r>
              <a:rPr lang="en-US" dirty="0"/>
              <a:t/>
            </a:r>
            <a:br>
              <a:rPr lang="en-US" dirty="0"/>
            </a:br>
            <a:r>
              <a:rPr lang="en-US" dirty="0" smtClean="0"/>
              <a:t>These </a:t>
            </a:r>
            <a:r>
              <a:rPr lang="en-US" dirty="0"/>
              <a:t>fundamental shortcomings could be </a:t>
            </a:r>
            <a:r>
              <a:rPr lang="en-US" dirty="0" smtClean="0"/>
              <a:t>eliminated using the </a:t>
            </a:r>
            <a:r>
              <a:rPr lang="en-US" dirty="0"/>
              <a:t>model described in this presentation</a:t>
            </a:r>
            <a:r>
              <a:rPr lang="en-US" dirty="0" smtClean="0"/>
              <a:t>. </a:t>
            </a:r>
            <a:r>
              <a:rPr lang="en-US" dirty="0"/>
              <a:t>The axial cross-sectional profile channel (and therefore the </a:t>
            </a:r>
            <a:r>
              <a:rPr lang="cs-CZ" dirty="0" err="1" smtClean="0"/>
              <a:t>rate</a:t>
            </a:r>
            <a:r>
              <a:rPr lang="en-US" dirty="0" smtClean="0"/>
              <a:t> </a:t>
            </a:r>
            <a:r>
              <a:rPr lang="en-US" dirty="0"/>
              <a:t>of elongation) is a smooth function (Gaussian curve), and the velocity field is calculated (based on the concept of the current function and vorticity). Technically speaking, the manufacture of the walls with </a:t>
            </a:r>
            <a:r>
              <a:rPr lang="cs-CZ" dirty="0" err="1" smtClean="0"/>
              <a:t>the</a:t>
            </a:r>
            <a:r>
              <a:rPr lang="cs-CZ" dirty="0" smtClean="0"/>
              <a:t> </a:t>
            </a:r>
            <a:r>
              <a:rPr lang="en-US" dirty="0" smtClean="0"/>
              <a:t>Gaussian </a:t>
            </a:r>
            <a:r>
              <a:rPr lang="en-US" dirty="0"/>
              <a:t>profile should be no problem (using rapid prototyping - the geometry of the channel varies exchanging inserts, which must anyway be of non-conductive plastic which is then glued strips electrodes). The disadvantage is the computational complexity of relationships and the possibility of an error (because in this presentation are reported in respect of each field </a:t>
            </a:r>
            <a:r>
              <a:rPr lang="en-US" dirty="0" smtClean="0"/>
              <a:t>checked</a:t>
            </a:r>
            <a:r>
              <a:rPr lang="cs-CZ" dirty="0" smtClean="0"/>
              <a:t>         </a:t>
            </a:r>
            <a:r>
              <a:rPr lang="en-US" dirty="0" smtClean="0"/>
              <a:t> ....</a:t>
            </a:r>
            <a:r>
              <a:rPr lang="cs-CZ" dirty="0" smtClean="0"/>
              <a:t>             </a:t>
            </a:r>
            <a:r>
              <a:rPr lang="en-US" dirty="0" smtClean="0"/>
              <a:t>..). </a:t>
            </a:r>
            <a:endParaRPr lang="cs-CZ" dirty="0" smtClean="0"/>
          </a:p>
        </p:txBody>
      </p:sp>
      <p:sp>
        <p:nvSpPr>
          <p:cNvPr id="22" name="TextovéPole 21"/>
          <p:cNvSpPr txBox="1"/>
          <p:nvPr/>
        </p:nvSpPr>
        <p:spPr>
          <a:xfrm>
            <a:off x="7963921" y="3639669"/>
            <a:ext cx="1636336" cy="307777"/>
          </a:xfrm>
          <a:prstGeom prst="rect">
            <a:avLst/>
          </a:prstGeom>
          <a:solidFill>
            <a:schemeClr val="bg1"/>
          </a:solidFill>
          <a:ln w="28575">
            <a:solidFill>
              <a:srgbClr val="FF0000"/>
            </a:solidFill>
          </a:ln>
        </p:spPr>
        <p:txBody>
          <a:bodyPr wrap="square" rtlCol="0">
            <a:spAutoFit/>
          </a:bodyPr>
          <a:lstStyle/>
          <a:p>
            <a:r>
              <a:rPr lang="cs-CZ" sz="1400" dirty="0" smtClean="0"/>
              <a:t>Kontroloval</a:t>
            </a:r>
            <a:r>
              <a:rPr lang="cs-CZ" sz="1400" dirty="0" smtClean="0">
                <a:solidFill>
                  <a:schemeClr val="bg1"/>
                </a:solidFill>
              </a:rPr>
              <a:t>:</a:t>
            </a:r>
            <a:r>
              <a:rPr lang="cs-CZ" sz="1400" dirty="0" smtClean="0"/>
              <a:t> </a:t>
            </a:r>
            <a:r>
              <a:rPr lang="cs-CZ" sz="1400" dirty="0" err="1" smtClean="0"/>
              <a:t>xxxxx</a:t>
            </a:r>
            <a:endParaRPr lang="cs-CZ" sz="1400" dirty="0"/>
          </a:p>
        </p:txBody>
      </p:sp>
      <p:sp>
        <p:nvSpPr>
          <p:cNvPr id="4" name="TextovéPole 3"/>
          <p:cNvSpPr txBox="1"/>
          <p:nvPr/>
        </p:nvSpPr>
        <p:spPr>
          <a:xfrm>
            <a:off x="217283" y="5038725"/>
            <a:ext cx="11546092" cy="923330"/>
          </a:xfrm>
          <a:prstGeom prst="rect">
            <a:avLst/>
          </a:prstGeom>
          <a:noFill/>
        </p:spPr>
        <p:txBody>
          <a:bodyPr wrap="square" rtlCol="0">
            <a:spAutoFit/>
          </a:bodyPr>
          <a:lstStyle/>
          <a:p>
            <a:r>
              <a:rPr lang="en-US" dirty="0"/>
              <a:t>Solution flow of viscoelastic fluid in a convergent / divergent slot can also be simulated </a:t>
            </a:r>
            <a:r>
              <a:rPr lang="cs-CZ" dirty="0" smtClean="0"/>
              <a:t>by </a:t>
            </a:r>
            <a:r>
              <a:rPr lang="en-US" dirty="0" smtClean="0"/>
              <a:t>existing </a:t>
            </a:r>
            <a:r>
              <a:rPr lang="en-US" dirty="0"/>
              <a:t>commercial software (</a:t>
            </a:r>
            <a:r>
              <a:rPr lang="en-US" dirty="0" err="1"/>
              <a:t>Polyflow</a:t>
            </a:r>
            <a:r>
              <a:rPr lang="en-US" dirty="0"/>
              <a:t> </a:t>
            </a:r>
            <a:r>
              <a:rPr lang="cs-CZ" dirty="0" smtClean="0"/>
              <a:t> </a:t>
            </a:r>
            <a:r>
              <a:rPr lang="en-US" dirty="0" smtClean="0"/>
              <a:t>ANSYS</a:t>
            </a:r>
            <a:r>
              <a:rPr lang="en-US" dirty="0"/>
              <a:t>) and </a:t>
            </a:r>
            <a:r>
              <a:rPr lang="en-US" dirty="0" err="1"/>
              <a:t>OpenFOAM</a:t>
            </a:r>
            <a:r>
              <a:rPr lang="en-US" dirty="0"/>
              <a:t>. </a:t>
            </a:r>
            <a:r>
              <a:rPr lang="cs-CZ" dirty="0" smtClean="0"/>
              <a:t>These </a:t>
            </a:r>
            <a:r>
              <a:rPr lang="cs-CZ" dirty="0" err="1" smtClean="0"/>
              <a:t>project</a:t>
            </a:r>
            <a:r>
              <a:rPr lang="cs-CZ" dirty="0" smtClean="0"/>
              <a:t> </a:t>
            </a:r>
            <a:r>
              <a:rPr lang="cs-CZ" dirty="0" err="1" smtClean="0"/>
              <a:t>can</a:t>
            </a:r>
            <a:r>
              <a:rPr lang="cs-CZ" dirty="0" smtClean="0"/>
              <a:t> </a:t>
            </a:r>
            <a:r>
              <a:rPr lang="cs-CZ" dirty="0" err="1" smtClean="0"/>
              <a:t>be</a:t>
            </a:r>
            <a:r>
              <a:rPr lang="cs-CZ" dirty="0" smtClean="0"/>
              <a:t> </a:t>
            </a:r>
            <a:r>
              <a:rPr lang="cs-CZ" dirty="0" err="1" smtClean="0"/>
              <a:t>alternatively</a:t>
            </a:r>
            <a:r>
              <a:rPr lang="cs-CZ" dirty="0" smtClean="0"/>
              <a:t> </a:t>
            </a:r>
            <a:r>
              <a:rPr lang="cs-CZ" dirty="0" err="1" smtClean="0"/>
              <a:t>solved</a:t>
            </a:r>
            <a:r>
              <a:rPr lang="cs-CZ" dirty="0" smtClean="0"/>
              <a:t> by </a:t>
            </a:r>
            <a:r>
              <a:rPr lang="cs-CZ" dirty="0" err="1" smtClean="0"/>
              <a:t>other</a:t>
            </a:r>
            <a:r>
              <a:rPr lang="cs-CZ" dirty="0" smtClean="0"/>
              <a:t> Glasgow </a:t>
            </a:r>
            <a:r>
              <a:rPr lang="cs-CZ" dirty="0" err="1" smtClean="0"/>
              <a:t>students</a:t>
            </a:r>
            <a:r>
              <a:rPr lang="en-US" dirty="0" smtClean="0"/>
              <a:t>. </a:t>
            </a:r>
            <a:r>
              <a:rPr lang="en-US" dirty="0"/>
              <a:t>The ideal would be a comparison of approaches - it is a matter of debate.</a:t>
            </a:r>
            <a:endParaRPr lang="cs-CZ" dirty="0"/>
          </a:p>
        </p:txBody>
      </p:sp>
      <p:sp>
        <p:nvSpPr>
          <p:cNvPr id="2" name="Zástupný symbol pro číslo snímku 1"/>
          <p:cNvSpPr>
            <a:spLocks noGrp="1"/>
          </p:cNvSpPr>
          <p:nvPr>
            <p:ph type="sldNum" sz="quarter" idx="12"/>
          </p:nvPr>
        </p:nvSpPr>
        <p:spPr/>
        <p:txBody>
          <a:bodyPr/>
          <a:lstStyle/>
          <a:p>
            <a:pPr>
              <a:defRPr/>
            </a:pPr>
            <a:fld id="{B5B76BE2-068B-4195-97D5-A58FFC9B4249}" type="slidenum">
              <a:rPr lang="en-US" smtClean="0"/>
              <a:pPr>
                <a:defRPr/>
              </a:pPr>
              <a:t>4</a:t>
            </a:fld>
            <a:endParaRPr lang="en-US"/>
          </a:p>
        </p:txBody>
      </p:sp>
    </p:spTree>
    <p:extLst>
      <p:ext uri="{BB962C8B-B14F-4D97-AF65-F5344CB8AC3E}">
        <p14:creationId xmlns:p14="http://schemas.microsoft.com/office/powerpoint/2010/main" val="26412623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a:t>
            </a:r>
            <a:r>
              <a:rPr lang="cs-CZ" sz="2400" b="1" dirty="0" err="1" smtClean="0">
                <a:sym typeface="Symbol" pitchFamily="18" charset="2"/>
              </a:rPr>
              <a:t>Boundary</a:t>
            </a:r>
            <a:r>
              <a:rPr lang="cs-CZ" sz="2400" b="1" dirty="0" smtClean="0">
                <a:sym typeface="Symbol" pitchFamily="18" charset="2"/>
              </a:rPr>
              <a:t> </a:t>
            </a:r>
            <a:r>
              <a:rPr lang="cs-CZ" sz="2400" b="1" dirty="0" err="1" smtClean="0">
                <a:sym typeface="Symbol" pitchFamily="18" charset="2"/>
              </a:rPr>
              <a:t>conditions</a:t>
            </a:r>
            <a:r>
              <a:rPr lang="cs-CZ" sz="2400" b="1" dirty="0" smtClean="0">
                <a:sym typeface="Symbol" pitchFamily="18" charset="2"/>
              </a:rPr>
              <a:t> –</a:t>
            </a:r>
            <a:r>
              <a:rPr lang="en-US" sz="2400" b="1" dirty="0" smtClean="0">
                <a:sym typeface="Symbol" pitchFamily="18" charset="2"/>
              </a:rPr>
              <a:t> </a:t>
            </a:r>
            <a:r>
              <a:rPr lang="cs-CZ" sz="2400" b="1" dirty="0" err="1" smtClean="0">
                <a:sym typeface="Symbol" pitchFamily="18" charset="2"/>
              </a:rPr>
              <a:t>vorticity</a:t>
            </a:r>
            <a:endParaRPr lang="cs-CZ" sz="2400" b="1" dirty="0">
              <a:sym typeface="Symbol" pitchFamily="18" charset="2"/>
            </a:endParaRPr>
          </a:p>
        </p:txBody>
      </p:sp>
      <p:sp>
        <p:nvSpPr>
          <p:cNvPr id="2" name="TextovéPole 1"/>
          <p:cNvSpPr txBox="1"/>
          <p:nvPr/>
        </p:nvSpPr>
        <p:spPr>
          <a:xfrm>
            <a:off x="379563" y="595223"/>
            <a:ext cx="11724364" cy="369332"/>
          </a:xfrm>
          <a:prstGeom prst="rect">
            <a:avLst/>
          </a:prstGeom>
          <a:noFill/>
        </p:spPr>
        <p:txBody>
          <a:bodyPr wrap="square" rtlCol="0">
            <a:spAutoFit/>
          </a:bodyPr>
          <a:lstStyle/>
          <a:p>
            <a:r>
              <a:rPr lang="en-US" dirty="0"/>
              <a:t>The boundary conditions for vorticity resulting from the requirement of zero velocity on the wall u = v = 0 </a:t>
            </a:r>
            <a:r>
              <a:rPr lang="cs-CZ" dirty="0" smtClean="0">
                <a:sym typeface="Symbol" panose="05050102010706020507" pitchFamily="18" charset="2"/>
              </a:rPr>
              <a:t>=0, 1</a:t>
            </a:r>
            <a:r>
              <a:rPr lang="cs-CZ" dirty="0" smtClean="0"/>
              <a:t> </a:t>
            </a:r>
            <a:endParaRPr lang="en-US" dirty="0"/>
          </a:p>
        </p:txBody>
      </p:sp>
      <mc:AlternateContent xmlns:mc="http://schemas.openxmlformats.org/markup-compatibility/2006" xmlns:a14="http://schemas.microsoft.com/office/drawing/2010/main">
        <mc:Choice Requires="a14">
          <p:sp>
            <p:nvSpPr>
              <p:cNvPr id="3" name="TextovéPole 2"/>
              <p:cNvSpPr txBox="1"/>
              <p:nvPr/>
            </p:nvSpPr>
            <p:spPr>
              <a:xfrm>
                <a:off x="685800" y="1095554"/>
                <a:ext cx="106574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=0</m:t>
                      </m:r>
                    </m:oMath>
                  </m:oMathPara>
                </a14:m>
                <a:endParaRPr lang="en-US" dirty="0"/>
              </a:p>
            </p:txBody>
          </p:sp>
        </mc:Choice>
        <mc:Fallback xmlns="">
          <p:sp>
            <p:nvSpPr>
              <p:cNvPr id="3" name="TextovéPole 2"/>
              <p:cNvSpPr txBox="1">
                <a:spLocks noRot="1" noChangeAspect="1" noMove="1" noResize="1" noEditPoints="1" noAdjustHandles="1" noChangeArrowheads="1" noChangeShapeType="1" noTextEdit="1"/>
              </p:cNvSpPr>
              <p:nvPr/>
            </p:nvSpPr>
            <p:spPr>
              <a:xfrm>
                <a:off x="685800" y="1095554"/>
                <a:ext cx="1065741" cy="276999"/>
              </a:xfrm>
              <a:prstGeom prst="rect">
                <a:avLst/>
              </a:prstGeom>
              <a:blipFill rotWithShape="0">
                <a:blip r:embed="rId3"/>
                <a:stretch>
                  <a:fillRect l="-2299" r="-4598" b="-8889"/>
                </a:stretch>
              </a:blipFill>
            </p:spPr>
            <p:txBody>
              <a:bodyPr/>
              <a:lstStyle/>
              <a:p>
                <a:r>
                  <a:rPr lang="en-US">
                    <a:noFill/>
                  </a:rPr>
                  <a:t> </a:t>
                </a:r>
              </a:p>
            </p:txBody>
          </p:sp>
        </mc:Fallback>
      </mc:AlternateContent>
      <p:cxnSp>
        <p:nvCxnSpPr>
          <p:cNvPr id="5" name="Přímá spojnice se šipkou 4"/>
          <p:cNvCxnSpPr/>
          <p:nvPr/>
        </p:nvCxnSpPr>
        <p:spPr>
          <a:xfrm>
            <a:off x="1940944" y="1234053"/>
            <a:ext cx="4485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ovéPole 5"/>
              <p:cNvSpPr txBox="1"/>
              <p:nvPr/>
            </p:nvSpPr>
            <p:spPr>
              <a:xfrm>
                <a:off x="2695755" y="964555"/>
                <a:ext cx="1368965" cy="5740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i="1" smtClean="0">
                              <a:latin typeface="Cambria Math" panose="02040503050406030204" pitchFamily="18" charset="0"/>
                              <a:sym typeface="Symbol" panose="05050102010706020507" pitchFamily="18" charset="2"/>
                            </a:rPr>
                            <m:t></m:t>
                          </m:r>
                        </m:num>
                        <m:den>
                          <m:r>
                            <a:rPr lang="en-US" i="1" smtClean="0">
                              <a:latin typeface="Cambria Math" panose="02040503050406030204" pitchFamily="18" charset="0"/>
                            </a:rPr>
                            <m:t>𝜕</m:t>
                          </m:r>
                          <m:r>
                            <a:rPr lang="en-US" i="1" smtClean="0">
                              <a:latin typeface="Cambria Math" panose="02040503050406030204" pitchFamily="18" charset="0"/>
                            </a:rPr>
                            <m:t>𝑥</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sym typeface="Symbol" panose="05050102010706020507" pitchFamily="18" charset="2"/>
                            </a:rPr>
                            <m:t></m:t>
                          </m:r>
                        </m:num>
                        <m:den>
                          <m:r>
                            <a:rPr lang="en-US" i="1">
                              <a:latin typeface="Cambria Math" panose="02040503050406030204" pitchFamily="18" charset="0"/>
                            </a:rPr>
                            <m:t>𝜕</m:t>
                          </m:r>
                          <m:r>
                            <a:rPr lang="en-US" b="0" i="1" smtClean="0">
                              <a:latin typeface="Cambria Math" panose="02040503050406030204" pitchFamily="18" charset="0"/>
                            </a:rPr>
                            <m:t>𝑦</m:t>
                          </m:r>
                        </m:den>
                      </m:f>
                      <m:r>
                        <a:rPr lang="en-US" b="0" i="1" smtClean="0">
                          <a:latin typeface="Cambria Math" panose="02040503050406030204" pitchFamily="18" charset="0"/>
                        </a:rPr>
                        <m:t>=0</m:t>
                      </m:r>
                    </m:oMath>
                  </m:oMathPara>
                </a14:m>
                <a:endParaRPr lang="en-US"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2695755" y="964555"/>
                <a:ext cx="1368965" cy="574003"/>
              </a:xfrm>
              <a:prstGeom prst="rect">
                <a:avLst/>
              </a:prstGeom>
              <a:blipFill rotWithShape="0">
                <a:blip r:embed="rId4"/>
                <a:stretch>
                  <a:fillRect/>
                </a:stretch>
              </a:blipFill>
            </p:spPr>
            <p:txBody>
              <a:bodyPr/>
              <a:lstStyle/>
              <a:p>
                <a:r>
                  <a:rPr lang="en-US">
                    <a:noFill/>
                  </a:rPr>
                  <a:t> </a:t>
                </a:r>
              </a:p>
            </p:txBody>
          </p:sp>
        </mc:Fallback>
      </mc:AlternateContent>
      <p:cxnSp>
        <p:nvCxnSpPr>
          <p:cNvPr id="8" name="Přímá spojnice se šipkou 7"/>
          <p:cNvCxnSpPr/>
          <p:nvPr/>
        </p:nvCxnSpPr>
        <p:spPr>
          <a:xfrm>
            <a:off x="4304582" y="1251556"/>
            <a:ext cx="5865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ovéPole 10"/>
              <p:cNvSpPr txBox="1"/>
              <p:nvPr/>
            </p:nvSpPr>
            <p:spPr>
              <a:xfrm>
                <a:off x="5210252" y="964555"/>
                <a:ext cx="4341766" cy="604974"/>
              </a:xfrm>
              <a:prstGeom prst="rect">
                <a:avLst/>
              </a:prstGeom>
              <a:solidFill>
                <a:schemeClr val="bg1"/>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i="1" smtClean="0">
                              <a:latin typeface="Cambria Math" panose="02040503050406030204" pitchFamily="18" charset="0"/>
                              <a:sym typeface="Symbol" panose="05050102010706020507" pitchFamily="18" charset="2"/>
                            </a:rPr>
                            <m:t></m:t>
                          </m:r>
                        </m:num>
                        <m:den>
                          <m:r>
                            <a:rPr lang="en-US" i="1" smtClean="0">
                              <a:latin typeface="Cambria Math" panose="02040503050406030204" pitchFamily="18" charset="0"/>
                            </a:rPr>
                            <m:t>𝜕</m:t>
                          </m:r>
                          <m:r>
                            <a:rPr lang="en-US" i="1" smtClean="0">
                              <a:latin typeface="Cambria Math" panose="02040503050406030204" pitchFamily="18" charset="0"/>
                            </a:rPr>
                            <m:t>𝑥</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sym typeface="Symbol" panose="05050102010706020507" pitchFamily="18" charset="2"/>
                            </a:rPr>
                            <m:t></m:t>
                          </m:r>
                        </m:num>
                        <m:den>
                          <m:r>
                            <a:rPr lang="en-US" b="0" i="1" smtClean="0">
                              <a:latin typeface="Cambria Math" panose="02040503050406030204" pitchFamily="18" charset="0"/>
                            </a:rPr>
                            <m:t>𝜕</m:t>
                          </m:r>
                          <m:r>
                            <a:rPr lang="en-US" b="0" i="1" smtClean="0">
                              <a:latin typeface="Cambria Math" panose="02040503050406030204" pitchFamily="18" charset="0"/>
                              <a:sym typeface="Symbol" panose="05050102010706020507" pitchFamily="18" charset="2"/>
                            </a:rPr>
                            <m:t></m:t>
                          </m:r>
                        </m:den>
                      </m:f>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𝑘</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sym typeface="Symbol" panose="05050102010706020507" pitchFamily="18" charset="2"/>
                            </a:rPr>
                            <m:t></m:t>
                          </m:r>
                        </m:num>
                        <m:den>
                          <m:r>
                            <a:rPr lang="en-US" i="1">
                              <a:latin typeface="Cambria Math" panose="02040503050406030204" pitchFamily="18" charset="0"/>
                            </a:rPr>
                            <m:t>𝜕</m:t>
                          </m:r>
                          <m:r>
                            <a:rPr lang="en-US" i="1" smtClean="0">
                              <a:latin typeface="Cambria Math" panose="02040503050406030204" pitchFamily="18" charset="0"/>
                              <a:sym typeface="Symbol" panose="05050102010706020507" pitchFamily="18" charset="2"/>
                            </a:rPr>
                            <m:t></m:t>
                          </m:r>
                        </m:den>
                      </m:f>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𝐸</m:t>
                          </m:r>
                          <m:sSup>
                            <m:sSupPr>
                              <m:ctrlPr>
                                <a:rPr lang="en-US" b="0" i="1" smtClean="0">
                                  <a:latin typeface="Cambria Math" panose="02040503050406030204" pitchFamily="18" charset="0"/>
                                </a:rPr>
                              </m:ctrlPr>
                            </m:sSupPr>
                            <m:e>
                              <m:r>
                                <a:rPr lang="en-US" b="0" i="1" smtClean="0">
                                  <a:latin typeface="Cambria Math" panose="02040503050406030204" pitchFamily="18" charset="0"/>
                                  <a:sym typeface="Symbol" panose="05050102010706020507" pitchFamily="18" charset="2"/>
                                </a:rPr>
                                <m:t></m:t>
                              </m:r>
                            </m:e>
                            <m:sup>
                              <m:r>
                                <a:rPr lang="en-US" b="0" i="1" smtClean="0">
                                  <a:latin typeface="Cambria Math" panose="02040503050406030204" pitchFamily="18" charset="0"/>
                                </a:rPr>
                                <m:t>2</m:t>
                              </m:r>
                            </m:sup>
                          </m:sSup>
                          <m:r>
                            <a:rPr lang="en-US" b="0" i="1" smtClean="0">
                              <a:latin typeface="Cambria Math" panose="02040503050406030204" pitchFamily="18" charset="0"/>
                              <a:sym typeface="Symbol" panose="05050102010706020507" pitchFamily="18" charset="2"/>
                            </a:rPr>
                            <m:t>(1−)</m:t>
                          </m:r>
                          <m:r>
                            <a:rPr lang="en-US" b="0" i="1" smtClean="0">
                              <a:latin typeface="Cambria Math"/>
                              <a:sym typeface="Symbol" panose="05050102010706020507" pitchFamily="18" charset="2"/>
                            </a:rPr>
                            <m:t>(1−</m:t>
                          </m:r>
                          <m:r>
                            <a:rPr lang="en-US" b="0" i="1" smtClean="0">
                              <a:latin typeface="Cambria Math"/>
                              <a:ea typeface="Cambria Math"/>
                              <a:sym typeface="Symbol" panose="05050102010706020507" pitchFamily="18" charset="2"/>
                            </a:rPr>
                            <m:t>𝜅</m:t>
                          </m:r>
                          <m:r>
                            <a:rPr lang="en-US" b="0" i="1" smtClean="0">
                              <a:latin typeface="Cambria Math"/>
                              <a:ea typeface="Cambria Math"/>
                              <a:sym typeface="Symbol" panose="05050102010706020507" pitchFamily="18" charset="2"/>
                            </a:rPr>
                            <m:t>)</m:t>
                          </m:r>
                        </m:num>
                        <m:den>
                          <m:r>
                            <a:rPr lang="en-US" b="0" i="1" smtClean="0">
                              <a:latin typeface="Cambria Math" panose="02040503050406030204" pitchFamily="18" charset="0"/>
                            </a:rPr>
                            <m:t>(1</m:t>
                          </m:r>
                          <m:r>
                            <a:rPr lang="en-US" b="0" i="1" smtClean="0">
                              <a:latin typeface="Cambria Math"/>
                            </a:rPr>
                            <m:t>−(1−</m:t>
                          </m:r>
                          <m:r>
                            <a:rPr lang="en-US" b="0" i="1" smtClean="0">
                              <a:latin typeface="Cambria Math" panose="02040503050406030204" pitchFamily="18" charset="0"/>
                              <a:sym typeface="Symbol" panose="05050102010706020507" pitchFamily="18" charset="2"/>
                            </a:rPr>
                            <m:t></m:t>
                          </m:r>
                          <m:r>
                            <a:rPr lang="en-US" b="0" i="1" smtClean="0">
                              <a:latin typeface="Cambria Math"/>
                              <a:sym typeface="Symbol" panose="05050102010706020507" pitchFamily="18" charset="2"/>
                            </a:rPr>
                            <m:t>)</m:t>
                          </m:r>
                          <m:r>
                            <a:rPr lang="en-US" b="0" i="1" smtClean="0">
                              <a:latin typeface="Cambria Math" panose="02040503050406030204" pitchFamily="18" charset="0"/>
                              <a:sym typeface="Symbol" panose="05050102010706020507" pitchFamily="18" charset="2"/>
                            </a:rPr>
                            <m:t>𝐸</m:t>
                          </m:r>
                          <m:r>
                            <a:rPr lang="en-US" b="0" i="1" smtClean="0">
                              <a:latin typeface="Cambria Math" panose="02040503050406030204" pitchFamily="18" charset="0"/>
                              <a:sym typeface="Symbol" panose="05050102010706020507" pitchFamily="18" charset="2"/>
                            </a:rPr>
                            <m:t>) </m:t>
                          </m:r>
                          <m:sSub>
                            <m:sSubPr>
                              <m:ctrlPr>
                                <a:rPr lang="en-US" b="0" i="1" smtClean="0">
                                  <a:latin typeface="Cambria Math" panose="02040503050406030204" pitchFamily="18" charset="0"/>
                                  <a:sym typeface="Symbol" panose="05050102010706020507" pitchFamily="18" charset="2"/>
                                </a:rPr>
                              </m:ctrlPr>
                            </m:sSubPr>
                            <m:e>
                              <m:r>
                                <a:rPr lang="en-US" b="0" i="1" smtClean="0">
                                  <a:latin typeface="Cambria Math" panose="02040503050406030204" pitchFamily="18" charset="0"/>
                                  <a:sym typeface="Symbol" panose="05050102010706020507" pitchFamily="18" charset="2"/>
                                </a:rPr>
                                <m:t>𝐿</m:t>
                              </m:r>
                            </m:e>
                            <m:sub>
                              <m:r>
                                <a:rPr lang="en-US" b="0" i="1" smtClean="0">
                                  <a:latin typeface="Cambria Math" panose="02040503050406030204" pitchFamily="18" charset="0"/>
                                  <a:sym typeface="Symbol" panose="05050102010706020507" pitchFamily="18" charset="2"/>
                                </a:rPr>
                                <m:t>𝑘</m:t>
                              </m:r>
                            </m:sub>
                          </m:sSub>
                        </m:den>
                      </m:f>
                      <m:r>
                        <a:rPr lang="en-US" b="0" i="1" smtClean="0">
                          <a:latin typeface="Cambria Math" panose="02040503050406030204" pitchFamily="18" charset="0"/>
                          <a:sym typeface="Symbol" panose="05050102010706020507" pitchFamily="18" charset="2"/>
                        </a:rPr>
                        <m:t>=0</m:t>
                      </m:r>
                    </m:oMath>
                  </m:oMathPara>
                </a14:m>
                <a:endParaRPr lang="en-US" dirty="0"/>
              </a:p>
            </p:txBody>
          </p:sp>
        </mc:Choice>
        <mc:Fallback xmlns="">
          <p:sp>
            <p:nvSpPr>
              <p:cNvPr id="11" name="TextovéPole 10"/>
              <p:cNvSpPr txBox="1">
                <a:spLocks noRot="1" noChangeAspect="1" noMove="1" noResize="1" noEditPoints="1" noAdjustHandles="1" noChangeArrowheads="1" noChangeShapeType="1" noTextEdit="1"/>
              </p:cNvSpPr>
              <p:nvPr/>
            </p:nvSpPr>
            <p:spPr>
              <a:xfrm>
                <a:off x="5210252" y="964555"/>
                <a:ext cx="4341766" cy="604974"/>
              </a:xfrm>
              <a:prstGeom prst="rect">
                <a:avLst/>
              </a:prstGeom>
              <a:blipFill rotWithShape="1">
                <a:blip r:embed="rId5"/>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2" name="TextovéPole 11"/>
              <p:cNvSpPr txBox="1"/>
              <p:nvPr/>
            </p:nvSpPr>
            <p:spPr>
              <a:xfrm>
                <a:off x="5210252" y="1703551"/>
                <a:ext cx="3171830" cy="575863"/>
              </a:xfrm>
              <a:prstGeom prst="rect">
                <a:avLst/>
              </a:prstGeom>
              <a:solidFill>
                <a:schemeClr val="bg1"/>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i="1" smtClean="0">
                              <a:latin typeface="Cambria Math" panose="02040503050406030204" pitchFamily="18" charset="0"/>
                              <a:sym typeface="Symbol" panose="05050102010706020507" pitchFamily="18" charset="2"/>
                            </a:rPr>
                            <m:t></m:t>
                          </m:r>
                        </m:num>
                        <m:den>
                          <m:r>
                            <a:rPr lang="en-US" i="1" smtClean="0">
                              <a:latin typeface="Cambria Math" panose="02040503050406030204" pitchFamily="18" charset="0"/>
                            </a:rPr>
                            <m:t>𝜕</m:t>
                          </m:r>
                          <m:r>
                            <a:rPr lang="en-US" b="0" i="1" smtClean="0">
                              <a:latin typeface="Cambria Math" panose="02040503050406030204" pitchFamily="18" charset="0"/>
                            </a:rPr>
                            <m:t>𝑦</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sym typeface="Symbol" panose="05050102010706020507" pitchFamily="18" charset="2"/>
                            </a:rPr>
                            <m:t></m:t>
                          </m:r>
                        </m:num>
                        <m:den>
                          <m:r>
                            <a:rPr lang="en-US" i="1">
                              <a:latin typeface="Cambria Math" panose="02040503050406030204" pitchFamily="18" charset="0"/>
                            </a:rPr>
                            <m:t>𝜕</m:t>
                          </m:r>
                          <m:r>
                            <a:rPr lang="en-US" i="1" smtClean="0">
                              <a:latin typeface="Cambria Math" panose="02040503050406030204" pitchFamily="18" charset="0"/>
                              <a:sym typeface="Symbol" panose="05050102010706020507" pitchFamily="18" charset="2"/>
                            </a:rPr>
                            <m:t></m:t>
                          </m:r>
                        </m:den>
                      </m:f>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r>
                            <a:rPr lang="en-US" b="0" i="1" smtClean="0">
                              <a:latin typeface="Cambria Math"/>
                            </a:rPr>
                            <m:t>−(1−</m:t>
                          </m:r>
                          <m:r>
                            <a:rPr lang="en-US" b="0" i="1" smtClean="0">
                              <a:latin typeface="Cambria Math" panose="02040503050406030204" pitchFamily="18" charset="0"/>
                              <a:sym typeface="Symbol" panose="05050102010706020507" pitchFamily="18" charset="2"/>
                            </a:rPr>
                            <m:t></m:t>
                          </m:r>
                          <m:r>
                            <a:rPr lang="en-US" b="0" i="1" smtClean="0">
                              <a:latin typeface="Cambria Math"/>
                              <a:sym typeface="Symbol" panose="05050102010706020507" pitchFamily="18" charset="2"/>
                            </a:rPr>
                            <m:t>)</m:t>
                          </m:r>
                          <m:r>
                            <a:rPr lang="en-US" b="0" i="1" smtClean="0">
                              <a:latin typeface="Cambria Math" panose="02040503050406030204" pitchFamily="18" charset="0"/>
                              <a:sym typeface="Symbol" panose="05050102010706020507" pitchFamily="18" charset="2"/>
                            </a:rPr>
                            <m:t>𝐸</m:t>
                          </m:r>
                          <m:r>
                            <a:rPr lang="en-US" b="0" i="1" smtClean="0">
                              <a:latin typeface="Cambria Math" panose="02040503050406030204" pitchFamily="18" charset="0"/>
                              <a:sym typeface="Symbol" panose="05050102010706020507" pitchFamily="18" charset="2"/>
                            </a:rPr>
                            <m:t>) </m:t>
                          </m:r>
                          <m:r>
                            <a:rPr lang="en-US" b="0" i="1" smtClean="0">
                              <a:latin typeface="Cambria Math" panose="02040503050406030204" pitchFamily="18" charset="0"/>
                              <a:sym typeface="Symbol" panose="05050102010706020507" pitchFamily="18" charset="2"/>
                            </a:rPr>
                            <m:t>𝐻</m:t>
                          </m:r>
                        </m:den>
                      </m:f>
                      <m:r>
                        <a:rPr lang="en-US" b="0" i="1" smtClean="0">
                          <a:latin typeface="Cambria Math" panose="02040503050406030204" pitchFamily="18" charset="0"/>
                          <a:sym typeface="Symbol" panose="05050102010706020507" pitchFamily="18" charset="2"/>
                        </a:rPr>
                        <m:t>=0</m:t>
                      </m:r>
                    </m:oMath>
                  </m:oMathPara>
                </a14:m>
                <a:endParaRPr lang="en-US" dirty="0"/>
              </a:p>
            </p:txBody>
          </p:sp>
        </mc:Choice>
        <mc:Fallback xmlns="">
          <p:sp>
            <p:nvSpPr>
              <p:cNvPr id="12" name="TextovéPole 11"/>
              <p:cNvSpPr txBox="1">
                <a:spLocks noRot="1" noChangeAspect="1" noMove="1" noResize="1" noEditPoints="1" noAdjustHandles="1" noChangeArrowheads="1" noChangeShapeType="1" noTextEdit="1"/>
              </p:cNvSpPr>
              <p:nvPr/>
            </p:nvSpPr>
            <p:spPr>
              <a:xfrm>
                <a:off x="5210252" y="1703551"/>
                <a:ext cx="3171830" cy="575863"/>
              </a:xfrm>
              <a:prstGeom prst="rect">
                <a:avLst/>
              </a:prstGeom>
              <a:blipFill rotWithShape="1">
                <a:blip r:embed="rId6"/>
                <a:stretch>
                  <a:fillRect/>
                </a:stretch>
              </a:blipFill>
              <a:ln>
                <a:noFill/>
              </a:ln>
            </p:spPr>
            <p:txBody>
              <a:bodyPr/>
              <a:lstStyle/>
              <a:p>
                <a:r>
                  <a:rPr lang="cs-CZ">
                    <a:noFill/>
                  </a:rPr>
                  <a:t> </a:t>
                </a:r>
              </a:p>
            </p:txBody>
          </p:sp>
        </mc:Fallback>
      </mc:AlternateContent>
      <p:sp>
        <p:nvSpPr>
          <p:cNvPr id="10" name="TextovéPole 9"/>
          <p:cNvSpPr txBox="1"/>
          <p:nvPr/>
        </p:nvSpPr>
        <p:spPr>
          <a:xfrm>
            <a:off x="126749" y="2355011"/>
            <a:ext cx="12065251" cy="646331"/>
          </a:xfrm>
          <a:prstGeom prst="rect">
            <a:avLst/>
          </a:prstGeom>
          <a:noFill/>
        </p:spPr>
        <p:txBody>
          <a:bodyPr wrap="square" rtlCol="0">
            <a:spAutoFit/>
          </a:bodyPr>
          <a:lstStyle/>
          <a:p>
            <a:r>
              <a:rPr lang="cs-CZ" dirty="0" err="1" smtClean="0"/>
              <a:t>It</a:t>
            </a:r>
            <a:r>
              <a:rPr lang="cs-CZ" dirty="0" smtClean="0"/>
              <a:t> </a:t>
            </a:r>
            <a:r>
              <a:rPr lang="cs-CZ" dirty="0" err="1" smtClean="0"/>
              <a:t>follows</a:t>
            </a:r>
            <a:r>
              <a:rPr lang="cs-CZ" dirty="0" smtClean="0"/>
              <a:t> f</a:t>
            </a:r>
            <a:r>
              <a:rPr lang="en-US" dirty="0" smtClean="0"/>
              <a:t>rom </a:t>
            </a:r>
            <a:r>
              <a:rPr lang="en-US" dirty="0"/>
              <a:t>these equations </a:t>
            </a:r>
            <a:r>
              <a:rPr lang="en-US" dirty="0" smtClean="0"/>
              <a:t>that the </a:t>
            </a:r>
            <a:r>
              <a:rPr lang="en-US" dirty="0"/>
              <a:t>first partial derivative must be zero in physical and computational plane. In </a:t>
            </a:r>
            <a:r>
              <a:rPr lang="cs-CZ" dirty="0" err="1" smtClean="0"/>
              <a:t>the</a:t>
            </a:r>
            <a:r>
              <a:rPr lang="cs-CZ" dirty="0" smtClean="0"/>
              <a:t> </a:t>
            </a:r>
            <a:r>
              <a:rPr lang="en-US" dirty="0" smtClean="0"/>
              <a:t>computational </a:t>
            </a:r>
            <a:r>
              <a:rPr lang="en-US" dirty="0"/>
              <a:t>plane </a:t>
            </a:r>
            <a:r>
              <a:rPr lang="en-US" dirty="0" smtClean="0"/>
              <a:t>complete </a:t>
            </a:r>
            <a:r>
              <a:rPr lang="en-US" dirty="0"/>
              <a:t>quadratic </a:t>
            </a:r>
            <a:r>
              <a:rPr lang="en-US" dirty="0" smtClean="0"/>
              <a:t>polynomial</a:t>
            </a:r>
            <a:r>
              <a:rPr lang="cs-CZ" dirty="0" smtClean="0"/>
              <a:t> </a:t>
            </a:r>
            <a:r>
              <a:rPr lang="en-US" dirty="0" smtClean="0"/>
              <a:t>will </a:t>
            </a:r>
            <a:r>
              <a:rPr lang="en-US" dirty="0"/>
              <a:t>replace the </a:t>
            </a:r>
            <a:r>
              <a:rPr lang="cs-CZ" dirty="0" err="1" smtClean="0"/>
              <a:t>stream</a:t>
            </a:r>
            <a:r>
              <a:rPr lang="en-US" dirty="0" smtClean="0"/>
              <a:t> </a:t>
            </a:r>
            <a:r>
              <a:rPr lang="en-US" dirty="0"/>
              <a:t>function around </a:t>
            </a:r>
            <a:r>
              <a:rPr lang="cs-CZ" dirty="0" smtClean="0"/>
              <a:t>a </a:t>
            </a:r>
            <a:r>
              <a:rPr lang="en-US" dirty="0" smtClean="0"/>
              <a:t>node </a:t>
            </a:r>
            <a:r>
              <a:rPr lang="en-US" dirty="0"/>
              <a:t>on the </a:t>
            </a:r>
            <a:r>
              <a:rPr lang="en-US" dirty="0" smtClean="0"/>
              <a:t>wall</a:t>
            </a:r>
            <a:endParaRPr lang="en-US" dirty="0"/>
          </a:p>
        </p:txBody>
      </p:sp>
      <mc:AlternateContent xmlns:mc="http://schemas.openxmlformats.org/markup-compatibility/2006" xmlns:a14="http://schemas.microsoft.com/office/drawing/2010/main">
        <mc:Choice Requires="a14">
          <p:sp>
            <p:nvSpPr>
              <p:cNvPr id="59" name="TextovéPole 58"/>
              <p:cNvSpPr txBox="1"/>
              <p:nvPr/>
            </p:nvSpPr>
            <p:spPr>
              <a:xfrm>
                <a:off x="6676846" y="3095867"/>
                <a:ext cx="4337982"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m:t>
                      </m:r>
                      <m:sSub>
                        <m:sSubPr>
                          <m:ctrlPr>
                            <a:rPr lang="en-US" b="0" i="1" smtClean="0">
                              <a:latin typeface="Cambria Math" panose="02040503050406030204" pitchFamily="18" charset="0"/>
                              <a:sym typeface="Symbol" panose="05050102010706020507" pitchFamily="18" charset="2"/>
                            </a:rPr>
                          </m:ctrlPr>
                        </m:sSubPr>
                        <m:e>
                          <m:r>
                            <a:rPr lang="en-US" b="0" i="1" smtClean="0">
                              <a:latin typeface="Cambria Math" panose="02040503050406030204" pitchFamily="18" charset="0"/>
                              <a:sym typeface="Symbol" panose="05050102010706020507" pitchFamily="18" charset="2"/>
                            </a:rPr>
                            <m:t>𝑎</m:t>
                          </m:r>
                        </m:e>
                        <m:sub>
                          <m:r>
                            <a:rPr lang="en-US" b="0" i="1" smtClean="0">
                              <a:latin typeface="Cambria Math" panose="02040503050406030204" pitchFamily="18" charset="0"/>
                              <a:sym typeface="Symbol" panose="05050102010706020507" pitchFamily="18" charset="2"/>
                            </a:rPr>
                            <m:t>0</m:t>
                          </m:r>
                        </m:sub>
                      </m:sSub>
                      <m:r>
                        <a:rPr lang="en-US" b="0" i="1" smtClean="0">
                          <a:latin typeface="Cambria Math" panose="02040503050406030204" pitchFamily="18" charset="0"/>
                          <a:sym typeface="Symbol" panose="05050102010706020507" pitchFamily="18" charset="2"/>
                        </a:rPr>
                        <m:t>+</m:t>
                      </m:r>
                      <m:sSub>
                        <m:sSubPr>
                          <m:ctrlPr>
                            <a:rPr lang="en-US" b="0" i="1" smtClean="0">
                              <a:latin typeface="Cambria Math" panose="02040503050406030204" pitchFamily="18" charset="0"/>
                              <a:sym typeface="Symbol" panose="05050102010706020507" pitchFamily="18" charset="2"/>
                            </a:rPr>
                          </m:ctrlPr>
                        </m:sSubPr>
                        <m:e>
                          <m:r>
                            <a:rPr lang="en-US" b="0" i="1" smtClean="0">
                              <a:latin typeface="Cambria Math" panose="02040503050406030204" pitchFamily="18" charset="0"/>
                              <a:sym typeface="Symbol" panose="05050102010706020507" pitchFamily="18" charset="2"/>
                            </a:rPr>
                            <m:t>𝑎</m:t>
                          </m:r>
                        </m:e>
                        <m:sub>
                          <m:r>
                            <a:rPr lang="en-US" b="0" i="1" smtClean="0">
                              <a:latin typeface="Cambria Math" panose="02040503050406030204" pitchFamily="18" charset="0"/>
                              <a:sym typeface="Symbol" panose="05050102010706020507" pitchFamily="18" charset="2"/>
                            </a:rPr>
                            <m:t>1</m:t>
                          </m:r>
                        </m:sub>
                      </m:sSub>
                      <m:r>
                        <a:rPr lang="en-US" b="0" i="1" smtClean="0">
                          <a:latin typeface="Cambria Math" panose="02040503050406030204" pitchFamily="18" charset="0"/>
                          <a:sym typeface="Symbol" panose="05050102010706020507" pitchFamily="18" charset="2"/>
                        </a:rPr>
                        <m:t></m:t>
                      </m:r>
                      <m:r>
                        <a:rPr lang="en-US" i="1">
                          <a:latin typeface="Cambria Math" panose="02040503050406030204" pitchFamily="18" charset="0"/>
                          <a:sym typeface="Symbol" panose="05050102010706020507" pitchFamily="18" charset="2"/>
                        </a:rPr>
                        <m:t>+</m:t>
                      </m:r>
                      <m:sSub>
                        <m:sSubPr>
                          <m:ctrlPr>
                            <a:rPr lang="en-US" i="1">
                              <a:latin typeface="Cambria Math" panose="02040503050406030204" pitchFamily="18" charset="0"/>
                              <a:sym typeface="Symbol" panose="05050102010706020507" pitchFamily="18" charset="2"/>
                            </a:rPr>
                          </m:ctrlPr>
                        </m:sSubPr>
                        <m:e>
                          <m:r>
                            <a:rPr lang="en-US" i="1">
                              <a:latin typeface="Cambria Math" panose="02040503050406030204" pitchFamily="18" charset="0"/>
                              <a:sym typeface="Symbol" panose="05050102010706020507" pitchFamily="18" charset="2"/>
                            </a:rPr>
                            <m:t>𝑎</m:t>
                          </m:r>
                        </m:e>
                        <m:sub>
                          <m:r>
                            <a:rPr lang="en-US" b="0" i="1" smtClean="0">
                              <a:latin typeface="Cambria Math" panose="02040503050406030204" pitchFamily="18" charset="0"/>
                              <a:sym typeface="Symbol" panose="05050102010706020507" pitchFamily="18" charset="2"/>
                            </a:rPr>
                            <m:t>2</m:t>
                          </m:r>
                        </m:sub>
                      </m:sSub>
                      <m:r>
                        <a:rPr lang="en-US"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m:t>
                      </m:r>
                      <m:sSub>
                        <m:sSubPr>
                          <m:ctrlPr>
                            <a:rPr lang="en-US" b="0" i="1" smtClean="0">
                              <a:latin typeface="Cambria Math" panose="02040503050406030204" pitchFamily="18" charset="0"/>
                              <a:sym typeface="Symbol" panose="05050102010706020507" pitchFamily="18" charset="2"/>
                            </a:rPr>
                          </m:ctrlPr>
                        </m:sSubPr>
                        <m:e>
                          <m:r>
                            <a:rPr lang="en-US" b="0" i="1" smtClean="0">
                              <a:latin typeface="Cambria Math" panose="02040503050406030204" pitchFamily="18" charset="0"/>
                              <a:sym typeface="Symbol" panose="05050102010706020507" pitchFamily="18" charset="2"/>
                            </a:rPr>
                            <m:t>𝑎</m:t>
                          </m:r>
                        </m:e>
                        <m:sub>
                          <m:r>
                            <a:rPr lang="en-US" b="0" i="1" smtClean="0">
                              <a:latin typeface="Cambria Math" panose="02040503050406030204" pitchFamily="18" charset="0"/>
                              <a:sym typeface="Symbol" panose="05050102010706020507" pitchFamily="18" charset="2"/>
                            </a:rPr>
                            <m:t>3</m:t>
                          </m:r>
                        </m:sub>
                      </m:sSub>
                      <m:sSup>
                        <m:sSupPr>
                          <m:ctrlPr>
                            <a:rPr lang="en-US" b="0" i="1" smtClean="0">
                              <a:latin typeface="Cambria Math" panose="02040503050406030204" pitchFamily="18" charset="0"/>
                              <a:sym typeface="Symbol" panose="05050102010706020507" pitchFamily="18" charset="2"/>
                            </a:rPr>
                          </m:ctrlPr>
                        </m:sSupPr>
                        <m:e>
                          <m:r>
                            <a:rPr lang="en-US" b="0" i="1" smtClean="0">
                              <a:latin typeface="Cambria Math" panose="02040503050406030204" pitchFamily="18" charset="0"/>
                              <a:sym typeface="Symbol" panose="05050102010706020507" pitchFamily="18" charset="2"/>
                            </a:rPr>
                            <m:t></m:t>
                          </m:r>
                        </m:e>
                        <m:sup>
                          <m:r>
                            <a:rPr lang="en-US" b="0" i="1" smtClean="0">
                              <a:latin typeface="Cambria Math" panose="02040503050406030204" pitchFamily="18" charset="0"/>
                              <a:sym typeface="Symbol" panose="05050102010706020507" pitchFamily="18" charset="2"/>
                            </a:rPr>
                            <m:t>2</m:t>
                          </m:r>
                        </m:sup>
                      </m:sSup>
                      <m:r>
                        <a:rPr lang="en-US" i="1">
                          <a:latin typeface="Cambria Math" panose="02040503050406030204" pitchFamily="18" charset="0"/>
                          <a:sym typeface="Symbol" panose="05050102010706020507" pitchFamily="18" charset="2"/>
                        </a:rPr>
                        <m:t>+</m:t>
                      </m:r>
                      <m:sSub>
                        <m:sSubPr>
                          <m:ctrlPr>
                            <a:rPr lang="en-US" i="1">
                              <a:latin typeface="Cambria Math" panose="02040503050406030204" pitchFamily="18" charset="0"/>
                              <a:sym typeface="Symbol" panose="05050102010706020507" pitchFamily="18" charset="2"/>
                            </a:rPr>
                          </m:ctrlPr>
                        </m:sSubPr>
                        <m:e>
                          <m:r>
                            <a:rPr lang="en-US" i="1">
                              <a:latin typeface="Cambria Math" panose="02040503050406030204" pitchFamily="18" charset="0"/>
                              <a:sym typeface="Symbol" panose="05050102010706020507" pitchFamily="18" charset="2"/>
                            </a:rPr>
                            <m:t>𝑎</m:t>
                          </m:r>
                        </m:e>
                        <m:sub>
                          <m:r>
                            <a:rPr lang="en-US" b="0" i="1" smtClean="0">
                              <a:latin typeface="Cambria Math" panose="02040503050406030204" pitchFamily="18" charset="0"/>
                              <a:sym typeface="Symbol" panose="05050102010706020507" pitchFamily="18" charset="2"/>
                            </a:rPr>
                            <m:t>4</m:t>
                          </m:r>
                        </m:sub>
                      </m:sSub>
                      <m:sSup>
                        <m:sSupPr>
                          <m:ctrlPr>
                            <a:rPr lang="en-US" i="1">
                              <a:latin typeface="Cambria Math" panose="02040503050406030204" pitchFamily="18" charset="0"/>
                              <a:sym typeface="Symbol" panose="05050102010706020507" pitchFamily="18" charset="2"/>
                            </a:rPr>
                          </m:ctrlPr>
                        </m:sSupPr>
                        <m:e>
                          <m:r>
                            <a:rPr lang="en-US" i="1" smtClean="0">
                              <a:latin typeface="Cambria Math" panose="02040503050406030204" pitchFamily="18" charset="0"/>
                              <a:sym typeface="Symbol" panose="05050102010706020507" pitchFamily="18" charset="2"/>
                            </a:rPr>
                            <m:t></m:t>
                          </m:r>
                        </m:e>
                        <m:sup>
                          <m:r>
                            <a:rPr lang="en-US" i="1">
                              <a:latin typeface="Cambria Math" panose="02040503050406030204" pitchFamily="18" charset="0"/>
                              <a:sym typeface="Symbol" panose="05050102010706020507" pitchFamily="18" charset="2"/>
                            </a:rPr>
                            <m:t>2</m:t>
                          </m:r>
                        </m:sup>
                      </m:sSup>
                      <m:r>
                        <a:rPr lang="en-US" b="0" i="1" smtClean="0">
                          <a:latin typeface="Cambria Math" panose="02040503050406030204" pitchFamily="18" charset="0"/>
                          <a:sym typeface="Symbol" panose="05050102010706020507" pitchFamily="18" charset="2"/>
                        </a:rPr>
                        <m:t>+</m:t>
                      </m:r>
                      <m:sSub>
                        <m:sSubPr>
                          <m:ctrlPr>
                            <a:rPr lang="en-US" b="0" i="1" smtClean="0">
                              <a:latin typeface="Cambria Math" panose="02040503050406030204" pitchFamily="18" charset="0"/>
                              <a:sym typeface="Symbol" panose="05050102010706020507" pitchFamily="18" charset="2"/>
                            </a:rPr>
                          </m:ctrlPr>
                        </m:sSubPr>
                        <m:e>
                          <m:r>
                            <a:rPr lang="en-US" b="0" i="1" smtClean="0">
                              <a:latin typeface="Cambria Math" panose="02040503050406030204" pitchFamily="18" charset="0"/>
                              <a:sym typeface="Symbol" panose="05050102010706020507" pitchFamily="18" charset="2"/>
                            </a:rPr>
                            <m:t>𝑎</m:t>
                          </m:r>
                        </m:e>
                        <m:sub>
                          <m:r>
                            <a:rPr lang="en-US" b="0" i="1" smtClean="0">
                              <a:latin typeface="Cambria Math" panose="02040503050406030204" pitchFamily="18" charset="0"/>
                              <a:sym typeface="Symbol" panose="05050102010706020507" pitchFamily="18" charset="2"/>
                            </a:rPr>
                            <m:t>5</m:t>
                          </m:r>
                        </m:sub>
                      </m:sSub>
                      <m:r>
                        <a:rPr lang="en-US" b="0" i="1" smtClean="0">
                          <a:latin typeface="Cambria Math" panose="02040503050406030204" pitchFamily="18" charset="0"/>
                          <a:sym typeface="Symbol" panose="05050102010706020507" pitchFamily="18" charset="2"/>
                        </a:rPr>
                        <m:t></m:t>
                      </m:r>
                    </m:oMath>
                  </m:oMathPara>
                </a14:m>
                <a:endParaRPr lang="en-US" dirty="0"/>
              </a:p>
              <a:p>
                <a:endParaRPr lang="en-US" dirty="0"/>
              </a:p>
            </p:txBody>
          </p:sp>
        </mc:Choice>
        <mc:Fallback xmlns="">
          <p:sp>
            <p:nvSpPr>
              <p:cNvPr id="59" name="TextovéPole 58"/>
              <p:cNvSpPr txBox="1">
                <a:spLocks noRot="1" noChangeAspect="1" noMove="1" noResize="1" noEditPoints="1" noAdjustHandles="1" noChangeArrowheads="1" noChangeShapeType="1" noTextEdit="1"/>
              </p:cNvSpPr>
              <p:nvPr/>
            </p:nvSpPr>
            <p:spPr>
              <a:xfrm>
                <a:off x="6676846" y="3095867"/>
                <a:ext cx="4337982" cy="553998"/>
              </a:xfrm>
              <a:prstGeom prst="rect">
                <a:avLst/>
              </a:prstGeom>
              <a:blipFill rotWithShape="0">
                <a:blip r:embed="rId7"/>
                <a:stretch>
                  <a:fillRect t="-1099" r="-702"/>
                </a:stretch>
              </a:blipFill>
            </p:spPr>
            <p:txBody>
              <a:bodyPr/>
              <a:lstStyle/>
              <a:p>
                <a:r>
                  <a:rPr lang="en-US">
                    <a:noFill/>
                  </a:rPr>
                  <a:t> </a:t>
                </a:r>
              </a:p>
            </p:txBody>
          </p:sp>
        </mc:Fallback>
      </mc:AlternateContent>
      <p:sp>
        <p:nvSpPr>
          <p:cNvPr id="60" name="TextovéPole 59"/>
          <p:cNvSpPr txBox="1"/>
          <p:nvPr/>
        </p:nvSpPr>
        <p:spPr>
          <a:xfrm>
            <a:off x="6493768" y="3528598"/>
            <a:ext cx="5698231" cy="923330"/>
          </a:xfrm>
          <a:prstGeom prst="rect">
            <a:avLst/>
          </a:prstGeom>
          <a:noFill/>
        </p:spPr>
        <p:txBody>
          <a:bodyPr wrap="square" rtlCol="0">
            <a:spAutoFit/>
          </a:bodyPr>
          <a:lstStyle/>
          <a:p>
            <a:r>
              <a:rPr lang="en-US" dirty="0"/>
              <a:t>Six polynomial coefficients </a:t>
            </a:r>
            <a:r>
              <a:rPr lang="cs-CZ" dirty="0" err="1" smtClean="0"/>
              <a:t>should</a:t>
            </a:r>
            <a:r>
              <a:rPr lang="en-US" dirty="0" smtClean="0"/>
              <a:t> </a:t>
            </a:r>
            <a:r>
              <a:rPr lang="en-US" dirty="0"/>
              <a:t>ensure 4 values in nodes and two conditions of zero derivatives at point </a:t>
            </a:r>
            <a:r>
              <a:rPr lang="cs-CZ" dirty="0" err="1" smtClean="0"/>
              <a:t>i,N</a:t>
            </a:r>
            <a:r>
              <a:rPr lang="cs-CZ" baseline="-25000" dirty="0" err="1" smtClean="0"/>
              <a:t>y</a:t>
            </a:r>
            <a:r>
              <a:rPr lang="cs-CZ" dirty="0" smtClean="0"/>
              <a:t>. </a:t>
            </a:r>
            <a:r>
              <a:rPr lang="cs-CZ" dirty="0" err="1" smtClean="0"/>
              <a:t>Coefficients</a:t>
            </a:r>
            <a:r>
              <a:rPr lang="cs-CZ" dirty="0" smtClean="0"/>
              <a:t> </a:t>
            </a:r>
            <a:r>
              <a:rPr lang="cs-CZ" dirty="0" err="1" smtClean="0"/>
              <a:t>of</a:t>
            </a:r>
            <a:r>
              <a:rPr lang="cs-CZ" dirty="0" smtClean="0"/>
              <a:t> </a:t>
            </a:r>
            <a:r>
              <a:rPr lang="cs-CZ" dirty="0" err="1" smtClean="0"/>
              <a:t>coordinates</a:t>
            </a:r>
            <a:r>
              <a:rPr lang="cs-CZ" dirty="0" smtClean="0"/>
              <a:t> </a:t>
            </a:r>
            <a:r>
              <a:rPr lang="cs-CZ" dirty="0" smtClean="0">
                <a:sym typeface="Symbol" panose="05050102010706020507" pitchFamily="18" charset="2"/>
              </a:rPr>
              <a:t> are </a:t>
            </a:r>
            <a:r>
              <a:rPr lang="cs-CZ" dirty="0" err="1" smtClean="0">
                <a:sym typeface="Symbol" panose="05050102010706020507" pitchFamily="18" charset="2"/>
              </a:rPr>
              <a:t>zero</a:t>
            </a:r>
            <a:r>
              <a:rPr lang="cs-CZ" dirty="0" smtClean="0">
                <a:sym typeface="Symbol" panose="05050102010706020507" pitchFamily="18" charset="2"/>
              </a:rPr>
              <a:t>.</a:t>
            </a:r>
            <a:endParaRPr lang="en-US" dirty="0"/>
          </a:p>
        </p:txBody>
      </p:sp>
      <mc:AlternateContent xmlns:mc="http://schemas.openxmlformats.org/markup-compatibility/2006" xmlns:a14="http://schemas.microsoft.com/office/drawing/2010/main">
        <mc:Choice Requires="a14">
          <p:sp>
            <p:nvSpPr>
              <p:cNvPr id="61" name="TextovéPole 60"/>
              <p:cNvSpPr txBox="1"/>
              <p:nvPr/>
            </p:nvSpPr>
            <p:spPr>
              <a:xfrm>
                <a:off x="7083909" y="4976795"/>
                <a:ext cx="3636188" cy="5664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sym typeface="Symbol" panose="05050102010706020507" pitchFamily="18" charset="2"/>
                        </a:rPr>
                        <m:t></m:t>
                      </m:r>
                      <m:r>
                        <a:rPr lang="en-US" b="0" i="1" smtClean="0">
                          <a:latin typeface="Cambria Math"/>
                          <a:sym typeface="Symbol" panose="05050102010706020507" pitchFamily="18" charset="2"/>
                        </a:rPr>
                        <m:t>(</m:t>
                      </m:r>
                      <m:r>
                        <a:rPr lang="en-US" b="0" i="1" smtClean="0">
                          <a:latin typeface="Cambria Math"/>
                          <a:sym typeface="Symbol"/>
                        </a:rPr>
                        <m:t>)</m:t>
                      </m:r>
                      <m:r>
                        <a:rPr lang="en-US" b="0" i="1" smtClean="0">
                          <a:latin typeface="Cambria Math" panose="02040503050406030204" pitchFamily="18" charset="0"/>
                          <a:sym typeface="Symbol" panose="05050102010706020507" pitchFamily="18" charset="2"/>
                        </a:rPr>
                        <m:t>=</m:t>
                      </m:r>
                      <m:sSub>
                        <m:sSubPr>
                          <m:ctrlPr>
                            <a:rPr lang="en-US" b="0" i="1" smtClean="0">
                              <a:latin typeface="Cambria Math" panose="02040503050406030204" pitchFamily="18" charset="0"/>
                              <a:sym typeface="Symbol" panose="05050102010706020507" pitchFamily="18" charset="2"/>
                            </a:rPr>
                          </m:ctrlPr>
                        </m:sSubPr>
                        <m:e>
                          <m:r>
                            <a:rPr lang="en-US" b="0" i="1" smtClean="0">
                              <a:latin typeface="Cambria Math" panose="02040503050406030204" pitchFamily="18" charset="0"/>
                              <a:sym typeface="Symbol" panose="05050102010706020507" pitchFamily="18" charset="2"/>
                            </a:rPr>
                            <m:t></m:t>
                          </m:r>
                        </m:e>
                        <m:sub>
                          <m:r>
                            <a:rPr lang="en-US" b="0" i="1" smtClean="0">
                              <a:latin typeface="Cambria Math" panose="02040503050406030204" pitchFamily="18" charset="0"/>
                              <a:sym typeface="Symbol" panose="05050102010706020507" pitchFamily="18" charset="2"/>
                            </a:rPr>
                            <m:t>𝑤</m:t>
                          </m:r>
                        </m:sub>
                      </m:sSub>
                      <m:r>
                        <a:rPr lang="en-US" b="0" i="1" smtClean="0">
                          <a:latin typeface="Cambria Math" panose="02040503050406030204" pitchFamily="18" charset="0"/>
                          <a:sym typeface="Symbol" panose="05050102010706020507" pitchFamily="18" charset="2"/>
                        </a:rPr>
                        <m:t>+</m:t>
                      </m:r>
                      <m:f>
                        <m:fPr>
                          <m:ctrlPr>
                            <a:rPr lang="en-US" b="0" i="1" smtClean="0">
                              <a:latin typeface="Cambria Math" panose="02040503050406030204" pitchFamily="18" charset="0"/>
                              <a:sym typeface="Symbol" panose="05050102010706020507" pitchFamily="18" charset="2"/>
                            </a:rPr>
                          </m:ctrlPr>
                        </m:fPr>
                        <m:num>
                          <m:sSub>
                            <m:sSubPr>
                              <m:ctrlPr>
                                <a:rPr lang="en-US" b="0" i="1" smtClean="0">
                                  <a:latin typeface="Cambria Math" panose="02040503050406030204" pitchFamily="18" charset="0"/>
                                  <a:sym typeface="Symbol" panose="05050102010706020507" pitchFamily="18" charset="2"/>
                                </a:rPr>
                              </m:ctrlPr>
                            </m:sSubPr>
                            <m:e>
                              <m:r>
                                <a:rPr lang="en-US" b="0" i="1" smtClean="0">
                                  <a:latin typeface="Cambria Math" panose="02040503050406030204" pitchFamily="18" charset="0"/>
                                  <a:sym typeface="Symbol" panose="05050102010706020507" pitchFamily="18" charset="2"/>
                                </a:rPr>
                                <m:t></m:t>
                              </m:r>
                            </m:e>
                            <m:sub>
                              <m:r>
                                <a:rPr lang="en-US" b="0" i="1" smtClean="0">
                                  <a:latin typeface="Cambria Math" panose="02040503050406030204" pitchFamily="18" charset="0"/>
                                  <a:sym typeface="Symbol" panose="05050102010706020507" pitchFamily="18" charset="2"/>
                                </a:rPr>
                                <m:t>𝑖</m:t>
                              </m:r>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𝑁𝑦</m:t>
                              </m:r>
                              <m:r>
                                <a:rPr lang="en-US" b="0" i="1" smtClean="0">
                                  <a:latin typeface="Cambria Math" panose="02040503050406030204" pitchFamily="18" charset="0"/>
                                  <a:sym typeface="Symbol" panose="05050102010706020507" pitchFamily="18" charset="2"/>
                                </a:rPr>
                                <m:t>−1</m:t>
                              </m:r>
                            </m:sub>
                          </m:sSub>
                          <m:r>
                            <a:rPr lang="en-US" b="0" i="1" smtClean="0">
                              <a:latin typeface="Cambria Math" panose="02040503050406030204" pitchFamily="18" charset="0"/>
                              <a:sym typeface="Symbol" panose="05050102010706020507" pitchFamily="18" charset="2"/>
                            </a:rPr>
                            <m:t>−</m:t>
                          </m:r>
                          <m:sSub>
                            <m:sSubPr>
                              <m:ctrlPr>
                                <a:rPr lang="en-US" b="0" i="1" smtClean="0">
                                  <a:latin typeface="Cambria Math" panose="02040503050406030204" pitchFamily="18" charset="0"/>
                                  <a:sym typeface="Symbol" panose="05050102010706020507" pitchFamily="18" charset="2"/>
                                </a:rPr>
                              </m:ctrlPr>
                            </m:sSubPr>
                            <m:e>
                              <m:r>
                                <a:rPr lang="en-US" b="0" i="1" smtClean="0">
                                  <a:latin typeface="Cambria Math" panose="02040503050406030204" pitchFamily="18" charset="0"/>
                                  <a:sym typeface="Symbol" panose="05050102010706020507" pitchFamily="18" charset="2"/>
                                </a:rPr>
                                <m:t></m:t>
                              </m:r>
                            </m:e>
                            <m:sub>
                              <m:r>
                                <a:rPr lang="en-US" b="0" i="1" smtClean="0">
                                  <a:latin typeface="Cambria Math" panose="02040503050406030204" pitchFamily="18" charset="0"/>
                                  <a:sym typeface="Symbol" panose="05050102010706020507" pitchFamily="18" charset="2"/>
                                </a:rPr>
                                <m:t>𝑤</m:t>
                              </m:r>
                            </m:sub>
                          </m:sSub>
                        </m:num>
                        <m:den>
                          <m:sSubSup>
                            <m:sSubSupPr>
                              <m:ctrlPr>
                                <a:rPr lang="en-US" b="0" i="1" smtClean="0">
                                  <a:latin typeface="Cambria Math" panose="02040503050406030204" pitchFamily="18" charset="0"/>
                                  <a:sym typeface="Symbol" panose="05050102010706020507" pitchFamily="18" charset="2"/>
                                </a:rPr>
                              </m:ctrlPr>
                            </m:sSubSupPr>
                            <m:e>
                              <m:r>
                                <a:rPr lang="en-US" b="0" i="1" smtClean="0">
                                  <a:latin typeface="Cambria Math" panose="02040503050406030204" pitchFamily="18" charset="0"/>
                                  <a:sym typeface="Symbol" panose="05050102010706020507" pitchFamily="18" charset="2"/>
                                </a:rPr>
                                <m:t>h</m:t>
                              </m:r>
                            </m:e>
                            <m:sub>
                              <m:r>
                                <a:rPr lang="en-US" b="0" i="1" smtClean="0">
                                  <a:latin typeface="Cambria Math" panose="02040503050406030204" pitchFamily="18" charset="0"/>
                                  <a:sym typeface="Symbol" panose="05050102010706020507" pitchFamily="18" charset="2"/>
                                </a:rPr>
                                <m:t>𝑦</m:t>
                              </m:r>
                            </m:sub>
                            <m:sup>
                              <m:r>
                                <a:rPr lang="en-US" b="0" i="1" smtClean="0">
                                  <a:latin typeface="Cambria Math" panose="02040503050406030204" pitchFamily="18" charset="0"/>
                                  <a:sym typeface="Symbol" panose="05050102010706020507" pitchFamily="18" charset="2"/>
                                </a:rPr>
                                <m:t>2</m:t>
                              </m:r>
                            </m:sup>
                          </m:sSubSup>
                        </m:den>
                      </m:f>
                      <m:sSup>
                        <m:sSupPr>
                          <m:ctrlPr>
                            <a:rPr lang="en-US" b="0" i="1" smtClean="0">
                              <a:latin typeface="Cambria Math" panose="02040503050406030204" pitchFamily="18" charset="0"/>
                              <a:sym typeface="Symbol" panose="05050102010706020507" pitchFamily="18" charset="2"/>
                            </a:rPr>
                          </m:ctrlPr>
                        </m:sSupPr>
                        <m:e>
                          <m:r>
                            <a:rPr lang="en-US" b="0" i="1" smtClean="0">
                              <a:latin typeface="Cambria Math" panose="02040503050406030204" pitchFamily="18" charset="0"/>
                              <a:sym typeface="Symbol" panose="05050102010706020507" pitchFamily="18" charset="2"/>
                            </a:rPr>
                            <m:t>(1−)</m:t>
                          </m:r>
                        </m:e>
                        <m:sup>
                          <m:r>
                            <a:rPr lang="en-US" b="0" i="1" smtClean="0">
                              <a:latin typeface="Cambria Math" panose="02040503050406030204" pitchFamily="18" charset="0"/>
                              <a:sym typeface="Symbol" panose="05050102010706020507" pitchFamily="18" charset="2"/>
                            </a:rPr>
                            <m:t>2</m:t>
                          </m:r>
                        </m:sup>
                      </m:sSup>
                    </m:oMath>
                  </m:oMathPara>
                </a14:m>
                <a:endParaRPr lang="en-US" dirty="0"/>
              </a:p>
            </p:txBody>
          </p:sp>
        </mc:Choice>
        <mc:Fallback xmlns="">
          <p:sp>
            <p:nvSpPr>
              <p:cNvPr id="61" name="TextovéPole 60"/>
              <p:cNvSpPr txBox="1">
                <a:spLocks noRot="1" noChangeAspect="1" noMove="1" noResize="1" noEditPoints="1" noAdjustHandles="1" noChangeArrowheads="1" noChangeShapeType="1" noTextEdit="1"/>
              </p:cNvSpPr>
              <p:nvPr/>
            </p:nvSpPr>
            <p:spPr>
              <a:xfrm>
                <a:off x="7083909" y="4976795"/>
                <a:ext cx="3636188" cy="566437"/>
              </a:xfrm>
              <a:prstGeom prst="rect">
                <a:avLst/>
              </a:prstGeom>
              <a:blipFill rotWithShape="1">
                <a:blip r:embed="rId8"/>
                <a:stretch>
                  <a:fillRect/>
                </a:stretch>
              </a:blipFill>
            </p:spPr>
            <p:txBody>
              <a:bodyPr/>
              <a:lstStyle/>
              <a:p>
                <a:r>
                  <a:rPr lang="cs-CZ">
                    <a:noFill/>
                  </a:rPr>
                  <a:t> </a:t>
                </a:r>
              </a:p>
            </p:txBody>
          </p:sp>
        </mc:Fallback>
      </mc:AlternateContent>
      <p:sp>
        <p:nvSpPr>
          <p:cNvPr id="4" name="TextovéPole 3"/>
          <p:cNvSpPr txBox="1"/>
          <p:nvPr/>
        </p:nvSpPr>
        <p:spPr>
          <a:xfrm>
            <a:off x="3844910" y="5075347"/>
            <a:ext cx="2846339" cy="369332"/>
          </a:xfrm>
          <a:prstGeom prst="rect">
            <a:avLst/>
          </a:prstGeom>
          <a:noFill/>
        </p:spPr>
        <p:txBody>
          <a:bodyPr wrap="square" rtlCol="0">
            <a:spAutoFit/>
          </a:bodyPr>
          <a:lstStyle/>
          <a:p>
            <a:r>
              <a:rPr lang="cs-CZ" dirty="0" smtClean="0">
                <a:sym typeface="Symbol"/>
              </a:rPr>
              <a:t></a:t>
            </a:r>
            <a:r>
              <a:rPr lang="en-US" dirty="0" smtClean="0">
                <a:sym typeface="Symbol"/>
              </a:rPr>
              <a:t>=1  Gauss</a:t>
            </a:r>
            <a:r>
              <a:rPr lang="cs-CZ" dirty="0" err="1" smtClean="0">
                <a:sym typeface="Symbol"/>
              </a:rPr>
              <a:t>ian</a:t>
            </a:r>
            <a:r>
              <a:rPr lang="cs-CZ" dirty="0" smtClean="0">
                <a:sym typeface="Symbol"/>
              </a:rPr>
              <a:t> </a:t>
            </a:r>
            <a:r>
              <a:rPr lang="cs-CZ" dirty="0" err="1" smtClean="0">
                <a:sym typeface="Symbol"/>
              </a:rPr>
              <a:t>wall</a:t>
            </a:r>
            <a:endParaRPr lang="cs-CZ" dirty="0"/>
          </a:p>
        </p:txBody>
      </p:sp>
      <p:sp>
        <p:nvSpPr>
          <p:cNvPr id="54" name="TextovéPole 53"/>
          <p:cNvSpPr txBox="1"/>
          <p:nvPr/>
        </p:nvSpPr>
        <p:spPr>
          <a:xfrm>
            <a:off x="3884733" y="5671367"/>
            <a:ext cx="2846339" cy="369332"/>
          </a:xfrm>
          <a:prstGeom prst="rect">
            <a:avLst/>
          </a:prstGeom>
          <a:noFill/>
        </p:spPr>
        <p:txBody>
          <a:bodyPr wrap="square" rtlCol="0">
            <a:spAutoFit/>
          </a:bodyPr>
          <a:lstStyle/>
          <a:p>
            <a:r>
              <a:rPr lang="cs-CZ" dirty="0" smtClean="0">
                <a:sym typeface="Symbol"/>
              </a:rPr>
              <a:t></a:t>
            </a:r>
            <a:r>
              <a:rPr lang="en-US" dirty="0" smtClean="0">
                <a:sym typeface="Symbol"/>
              </a:rPr>
              <a:t>=0  </a:t>
            </a:r>
            <a:r>
              <a:rPr lang="cs-CZ" dirty="0" err="1" smtClean="0">
                <a:sym typeface="Symbol"/>
              </a:rPr>
              <a:t>plain</a:t>
            </a:r>
            <a:r>
              <a:rPr lang="cs-CZ" dirty="0" smtClean="0">
                <a:sym typeface="Symbol"/>
              </a:rPr>
              <a:t> </a:t>
            </a:r>
            <a:r>
              <a:rPr lang="cs-CZ" dirty="0" err="1" smtClean="0">
                <a:sym typeface="Symbol"/>
              </a:rPr>
              <a:t>wall</a:t>
            </a:r>
            <a:endParaRPr lang="cs-CZ" dirty="0"/>
          </a:p>
        </p:txBody>
      </p:sp>
      <mc:AlternateContent xmlns:mc="http://schemas.openxmlformats.org/markup-compatibility/2006" xmlns:a14="http://schemas.microsoft.com/office/drawing/2010/main">
        <mc:Choice Requires="a14">
          <p:sp>
            <p:nvSpPr>
              <p:cNvPr id="64" name="TextovéPole 63"/>
              <p:cNvSpPr txBox="1"/>
              <p:nvPr/>
            </p:nvSpPr>
            <p:spPr>
              <a:xfrm>
                <a:off x="7083909" y="5572814"/>
                <a:ext cx="1507657" cy="5588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sym typeface="Symbol" panose="05050102010706020507" pitchFamily="18" charset="2"/>
                        </a:rPr>
                        <m:t></m:t>
                      </m:r>
                      <m:r>
                        <a:rPr lang="en-US" b="0" i="1" smtClean="0">
                          <a:latin typeface="Cambria Math"/>
                          <a:sym typeface="Symbol" panose="05050102010706020507" pitchFamily="18" charset="2"/>
                        </a:rPr>
                        <m:t>(</m:t>
                      </m:r>
                      <m:r>
                        <a:rPr lang="en-US" b="0" i="1" smtClean="0">
                          <a:latin typeface="Cambria Math"/>
                          <a:sym typeface="Symbol"/>
                        </a:rPr>
                        <m:t>)</m:t>
                      </m:r>
                      <m:r>
                        <a:rPr lang="en-US" b="0" i="1" smtClean="0">
                          <a:latin typeface="Cambria Math" panose="02040503050406030204" pitchFamily="18" charset="0"/>
                          <a:sym typeface="Symbol" panose="05050102010706020507" pitchFamily="18" charset="2"/>
                        </a:rPr>
                        <m:t>=</m:t>
                      </m:r>
                      <m:f>
                        <m:fPr>
                          <m:ctrlPr>
                            <a:rPr lang="en-US" b="0" i="1" smtClean="0">
                              <a:latin typeface="Cambria Math" panose="02040503050406030204" pitchFamily="18" charset="0"/>
                              <a:sym typeface="Symbol" panose="05050102010706020507" pitchFamily="18" charset="2"/>
                            </a:rPr>
                          </m:ctrlPr>
                        </m:fPr>
                        <m:num>
                          <m:sSub>
                            <m:sSubPr>
                              <m:ctrlPr>
                                <a:rPr lang="en-US" b="0" i="1" smtClean="0">
                                  <a:latin typeface="Cambria Math" panose="02040503050406030204" pitchFamily="18" charset="0"/>
                                  <a:sym typeface="Symbol" panose="05050102010706020507" pitchFamily="18" charset="2"/>
                                </a:rPr>
                              </m:ctrlPr>
                            </m:sSubPr>
                            <m:e>
                              <m:r>
                                <a:rPr lang="en-US" b="0" i="1" smtClean="0">
                                  <a:latin typeface="Cambria Math" panose="02040503050406030204" pitchFamily="18" charset="0"/>
                                  <a:sym typeface="Symbol" panose="05050102010706020507" pitchFamily="18" charset="2"/>
                                </a:rPr>
                                <m:t></m:t>
                              </m:r>
                            </m:e>
                            <m:sub>
                              <m:r>
                                <a:rPr lang="en-US" b="0" i="1" smtClean="0">
                                  <a:latin typeface="Cambria Math" panose="02040503050406030204" pitchFamily="18" charset="0"/>
                                  <a:sym typeface="Symbol" panose="05050102010706020507" pitchFamily="18" charset="2"/>
                                </a:rPr>
                                <m:t>𝑖</m:t>
                              </m:r>
                              <m:r>
                                <a:rPr lang="en-US" b="0" i="1" smtClean="0">
                                  <a:latin typeface="Cambria Math" panose="02040503050406030204" pitchFamily="18" charset="0"/>
                                  <a:sym typeface="Symbol" panose="05050102010706020507" pitchFamily="18" charset="2"/>
                                </a:rPr>
                                <m:t>,2</m:t>
                              </m:r>
                            </m:sub>
                          </m:sSub>
                        </m:num>
                        <m:den>
                          <m:sSubSup>
                            <m:sSubSupPr>
                              <m:ctrlPr>
                                <a:rPr lang="en-US" b="0" i="1" smtClean="0">
                                  <a:latin typeface="Cambria Math" panose="02040503050406030204" pitchFamily="18" charset="0"/>
                                  <a:sym typeface="Symbol" panose="05050102010706020507" pitchFamily="18" charset="2"/>
                                </a:rPr>
                              </m:ctrlPr>
                            </m:sSubSupPr>
                            <m:e>
                              <m:r>
                                <a:rPr lang="en-US" b="0" i="1" smtClean="0">
                                  <a:latin typeface="Cambria Math" panose="02040503050406030204" pitchFamily="18" charset="0"/>
                                  <a:sym typeface="Symbol" panose="05050102010706020507" pitchFamily="18" charset="2"/>
                                </a:rPr>
                                <m:t>h</m:t>
                              </m:r>
                            </m:e>
                            <m:sub>
                              <m:r>
                                <a:rPr lang="en-US" b="0" i="1" smtClean="0">
                                  <a:latin typeface="Cambria Math" panose="02040503050406030204" pitchFamily="18" charset="0"/>
                                  <a:sym typeface="Symbol" panose="05050102010706020507" pitchFamily="18" charset="2"/>
                                </a:rPr>
                                <m:t>𝑦</m:t>
                              </m:r>
                            </m:sub>
                            <m:sup>
                              <m:r>
                                <a:rPr lang="en-US" b="0" i="1" smtClean="0">
                                  <a:latin typeface="Cambria Math" panose="02040503050406030204" pitchFamily="18" charset="0"/>
                                  <a:sym typeface="Symbol" panose="05050102010706020507" pitchFamily="18" charset="2"/>
                                </a:rPr>
                                <m:t>2</m:t>
                              </m:r>
                            </m:sup>
                          </m:sSubSup>
                        </m:den>
                      </m:f>
                      <m:sSup>
                        <m:sSupPr>
                          <m:ctrlPr>
                            <a:rPr lang="en-US" b="0" i="1" smtClean="0">
                              <a:latin typeface="Cambria Math" panose="02040503050406030204" pitchFamily="18" charset="0"/>
                              <a:sym typeface="Symbol" panose="05050102010706020507" pitchFamily="18" charset="2"/>
                            </a:rPr>
                          </m:ctrlPr>
                        </m:sSupPr>
                        <m:e>
                          <m:r>
                            <a:rPr lang="en-US" b="0" i="1" smtClean="0">
                              <a:latin typeface="Cambria Math" panose="02040503050406030204" pitchFamily="18" charset="0"/>
                              <a:sym typeface="Symbol" panose="05050102010706020507" pitchFamily="18" charset="2"/>
                            </a:rPr>
                            <m:t></m:t>
                          </m:r>
                        </m:e>
                        <m:sup>
                          <m:r>
                            <a:rPr lang="en-US" b="0" i="1" smtClean="0">
                              <a:latin typeface="Cambria Math" panose="02040503050406030204" pitchFamily="18" charset="0"/>
                              <a:sym typeface="Symbol" panose="05050102010706020507" pitchFamily="18" charset="2"/>
                            </a:rPr>
                            <m:t>2</m:t>
                          </m:r>
                        </m:sup>
                      </m:sSup>
                    </m:oMath>
                  </m:oMathPara>
                </a14:m>
                <a:endParaRPr lang="en-US" dirty="0"/>
              </a:p>
            </p:txBody>
          </p:sp>
        </mc:Choice>
        <mc:Fallback xmlns="">
          <p:sp>
            <p:nvSpPr>
              <p:cNvPr id="64" name="TextovéPole 63"/>
              <p:cNvSpPr txBox="1">
                <a:spLocks noRot="1" noChangeAspect="1" noMove="1" noResize="1" noEditPoints="1" noAdjustHandles="1" noChangeArrowheads="1" noChangeShapeType="1" noTextEdit="1"/>
              </p:cNvSpPr>
              <p:nvPr/>
            </p:nvSpPr>
            <p:spPr>
              <a:xfrm>
                <a:off x="7083909" y="5572814"/>
                <a:ext cx="1507657" cy="558871"/>
              </a:xfrm>
              <a:prstGeom prst="rect">
                <a:avLst/>
              </a:prstGeom>
              <a:blipFill rotWithShape="1">
                <a:blip r:embed="rId9"/>
                <a:stretch>
                  <a:fillRect/>
                </a:stretch>
              </a:blipFill>
            </p:spPr>
            <p:txBody>
              <a:bodyPr/>
              <a:lstStyle/>
              <a:p>
                <a:r>
                  <a:rPr lang="cs-CZ">
                    <a:noFill/>
                  </a:rPr>
                  <a:t> </a:t>
                </a:r>
              </a:p>
            </p:txBody>
          </p:sp>
        </mc:Fallback>
      </mc:AlternateContent>
      <p:grpSp>
        <p:nvGrpSpPr>
          <p:cNvPr id="7" name="Skupina 6"/>
          <p:cNvGrpSpPr/>
          <p:nvPr/>
        </p:nvGrpSpPr>
        <p:grpSpPr>
          <a:xfrm>
            <a:off x="379563" y="2861265"/>
            <a:ext cx="6204174" cy="2115530"/>
            <a:chOff x="379563" y="2861265"/>
            <a:chExt cx="6204174" cy="2115530"/>
          </a:xfrm>
        </p:grpSpPr>
        <p:cxnSp>
          <p:nvCxnSpPr>
            <p:cNvPr id="51" name="Přímá spojnice 50"/>
            <p:cNvCxnSpPr/>
            <p:nvPr/>
          </p:nvCxnSpPr>
          <p:spPr>
            <a:xfrm flipV="1">
              <a:off x="989333" y="4635752"/>
              <a:ext cx="5050148" cy="13340"/>
            </a:xfrm>
            <a:prstGeom prst="line">
              <a:avLst/>
            </a:prstGeom>
            <a:solidFill>
              <a:schemeClr val="bg1"/>
            </a:solidFill>
            <a:ln w="38100"/>
          </p:spPr>
          <p:style>
            <a:lnRef idx="3">
              <a:schemeClr val="accent5"/>
            </a:lnRef>
            <a:fillRef idx="0">
              <a:schemeClr val="accent5"/>
            </a:fillRef>
            <a:effectRef idx="2">
              <a:schemeClr val="accent5"/>
            </a:effectRef>
            <a:fontRef idx="minor">
              <a:schemeClr val="tx1"/>
            </a:fontRef>
          </p:style>
        </p:cxnSp>
        <p:sp>
          <p:nvSpPr>
            <p:cNvPr id="52" name="Volný tvar 51"/>
            <p:cNvSpPr/>
            <p:nvPr/>
          </p:nvSpPr>
          <p:spPr>
            <a:xfrm>
              <a:off x="1006848" y="3559721"/>
              <a:ext cx="5020957" cy="1089872"/>
            </a:xfrm>
            <a:custGeom>
              <a:avLst/>
              <a:gdLst>
                <a:gd name="connsiteX0" fmla="*/ 0 w 6951059"/>
                <a:gd name="connsiteY0" fmla="*/ 890124 h 906308"/>
                <a:gd name="connsiteX1" fmla="*/ 0 w 6951059"/>
                <a:gd name="connsiteY1" fmla="*/ 113288 h 906308"/>
                <a:gd name="connsiteX2" fmla="*/ 1755972 w 6951059"/>
                <a:gd name="connsiteY2" fmla="*/ 97104 h 906308"/>
                <a:gd name="connsiteX3" fmla="*/ 4159306 w 6951059"/>
                <a:gd name="connsiteY3" fmla="*/ 809203 h 906308"/>
                <a:gd name="connsiteX4" fmla="*/ 6934875 w 6951059"/>
                <a:gd name="connsiteY4" fmla="*/ 0 h 906308"/>
                <a:gd name="connsiteX5" fmla="*/ 6951059 w 6951059"/>
                <a:gd name="connsiteY5" fmla="*/ 906308 h 906308"/>
                <a:gd name="connsiteX6" fmla="*/ 0 w 6951059"/>
                <a:gd name="connsiteY6" fmla="*/ 890124 h 906308"/>
                <a:gd name="connsiteX0" fmla="*/ 0 w 6951059"/>
                <a:gd name="connsiteY0" fmla="*/ 938676 h 938676"/>
                <a:gd name="connsiteX1" fmla="*/ 0 w 6951059"/>
                <a:gd name="connsiteY1" fmla="*/ 113288 h 938676"/>
                <a:gd name="connsiteX2" fmla="*/ 1755972 w 6951059"/>
                <a:gd name="connsiteY2" fmla="*/ 97104 h 938676"/>
                <a:gd name="connsiteX3" fmla="*/ 4159306 w 6951059"/>
                <a:gd name="connsiteY3" fmla="*/ 809203 h 938676"/>
                <a:gd name="connsiteX4" fmla="*/ 6934875 w 6951059"/>
                <a:gd name="connsiteY4" fmla="*/ 0 h 938676"/>
                <a:gd name="connsiteX5" fmla="*/ 6951059 w 6951059"/>
                <a:gd name="connsiteY5" fmla="*/ 906308 h 938676"/>
                <a:gd name="connsiteX6" fmla="*/ 0 w 6951059"/>
                <a:gd name="connsiteY6" fmla="*/ 938676 h 938676"/>
                <a:gd name="connsiteX0" fmla="*/ 0 w 6951059"/>
                <a:gd name="connsiteY0" fmla="*/ 938676 h 938676"/>
                <a:gd name="connsiteX1" fmla="*/ 0 w 6951059"/>
                <a:gd name="connsiteY1" fmla="*/ 89012 h 938676"/>
                <a:gd name="connsiteX2" fmla="*/ 1755972 w 6951059"/>
                <a:gd name="connsiteY2" fmla="*/ 97104 h 938676"/>
                <a:gd name="connsiteX3" fmla="*/ 4159306 w 6951059"/>
                <a:gd name="connsiteY3" fmla="*/ 809203 h 938676"/>
                <a:gd name="connsiteX4" fmla="*/ 6934875 w 6951059"/>
                <a:gd name="connsiteY4" fmla="*/ 0 h 938676"/>
                <a:gd name="connsiteX5" fmla="*/ 6951059 w 6951059"/>
                <a:gd name="connsiteY5" fmla="*/ 906308 h 938676"/>
                <a:gd name="connsiteX6" fmla="*/ 0 w 6951059"/>
                <a:gd name="connsiteY6" fmla="*/ 938676 h 938676"/>
                <a:gd name="connsiteX0" fmla="*/ 8092 w 6959151"/>
                <a:gd name="connsiteY0" fmla="*/ 938676 h 938676"/>
                <a:gd name="connsiteX1" fmla="*/ 0 w 6959151"/>
                <a:gd name="connsiteY1" fmla="*/ 113288 h 938676"/>
                <a:gd name="connsiteX2" fmla="*/ 1764064 w 6959151"/>
                <a:gd name="connsiteY2" fmla="*/ 97104 h 938676"/>
                <a:gd name="connsiteX3" fmla="*/ 4167398 w 6959151"/>
                <a:gd name="connsiteY3" fmla="*/ 809203 h 938676"/>
                <a:gd name="connsiteX4" fmla="*/ 6942967 w 6959151"/>
                <a:gd name="connsiteY4" fmla="*/ 0 h 938676"/>
                <a:gd name="connsiteX5" fmla="*/ 6959151 w 6959151"/>
                <a:gd name="connsiteY5" fmla="*/ 906308 h 938676"/>
                <a:gd name="connsiteX6" fmla="*/ 8092 w 6959151"/>
                <a:gd name="connsiteY6" fmla="*/ 938676 h 938676"/>
                <a:gd name="connsiteX0" fmla="*/ 8092 w 6959151"/>
                <a:gd name="connsiteY0" fmla="*/ 938676 h 938676"/>
                <a:gd name="connsiteX1" fmla="*/ 0 w 6959151"/>
                <a:gd name="connsiteY1" fmla="*/ 113288 h 938676"/>
                <a:gd name="connsiteX2" fmla="*/ 1764064 w 6959151"/>
                <a:gd name="connsiteY2" fmla="*/ 97104 h 938676"/>
                <a:gd name="connsiteX3" fmla="*/ 4019501 w 6959151"/>
                <a:gd name="connsiteY3" fmla="*/ 45716 h 938676"/>
                <a:gd name="connsiteX4" fmla="*/ 6942967 w 6959151"/>
                <a:gd name="connsiteY4" fmla="*/ 0 h 938676"/>
                <a:gd name="connsiteX5" fmla="*/ 6959151 w 6959151"/>
                <a:gd name="connsiteY5" fmla="*/ 906308 h 938676"/>
                <a:gd name="connsiteX6" fmla="*/ 8092 w 6959151"/>
                <a:gd name="connsiteY6" fmla="*/ 938676 h 938676"/>
                <a:gd name="connsiteX0" fmla="*/ 8092 w 6959151"/>
                <a:gd name="connsiteY0" fmla="*/ 938676 h 938676"/>
                <a:gd name="connsiteX1" fmla="*/ 0 w 6959151"/>
                <a:gd name="connsiteY1" fmla="*/ 73626 h 938676"/>
                <a:gd name="connsiteX2" fmla="*/ 1764064 w 6959151"/>
                <a:gd name="connsiteY2" fmla="*/ 97104 h 938676"/>
                <a:gd name="connsiteX3" fmla="*/ 4019501 w 6959151"/>
                <a:gd name="connsiteY3" fmla="*/ 45716 h 938676"/>
                <a:gd name="connsiteX4" fmla="*/ 6942967 w 6959151"/>
                <a:gd name="connsiteY4" fmla="*/ 0 h 938676"/>
                <a:gd name="connsiteX5" fmla="*/ 6959151 w 6959151"/>
                <a:gd name="connsiteY5" fmla="*/ 906308 h 938676"/>
                <a:gd name="connsiteX6" fmla="*/ 8092 w 6959151"/>
                <a:gd name="connsiteY6" fmla="*/ 938676 h 93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9151" h="938676">
                  <a:moveTo>
                    <a:pt x="8092" y="938676"/>
                  </a:moveTo>
                  <a:cubicBezTo>
                    <a:pt x="5395" y="663547"/>
                    <a:pt x="2697" y="348755"/>
                    <a:pt x="0" y="73626"/>
                  </a:cubicBezTo>
                  <a:lnTo>
                    <a:pt x="1764064" y="97104"/>
                  </a:lnTo>
                  <a:lnTo>
                    <a:pt x="4019501" y="45716"/>
                  </a:lnTo>
                  <a:lnTo>
                    <a:pt x="6942967" y="0"/>
                  </a:lnTo>
                  <a:lnTo>
                    <a:pt x="6959151" y="906308"/>
                  </a:lnTo>
                  <a:lnTo>
                    <a:pt x="8092" y="938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ál 54"/>
            <p:cNvSpPr/>
            <p:nvPr/>
          </p:nvSpPr>
          <p:spPr>
            <a:xfrm>
              <a:off x="2751827" y="3294534"/>
              <a:ext cx="1459677" cy="64623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Přímá spojnice 27"/>
            <p:cNvCxnSpPr>
              <a:stCxn id="52" idx="1"/>
              <a:endCxn id="52" idx="0"/>
            </p:cNvCxnSpPr>
            <p:nvPr/>
          </p:nvCxnSpPr>
          <p:spPr>
            <a:xfrm>
              <a:off x="1006848" y="3645207"/>
              <a:ext cx="5838" cy="100438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a:off x="1405031" y="3559721"/>
              <a:ext cx="14800" cy="1121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Přímá spojnice 29"/>
            <p:cNvCxnSpPr/>
            <p:nvPr/>
          </p:nvCxnSpPr>
          <p:spPr>
            <a:xfrm>
              <a:off x="1876354" y="3578115"/>
              <a:ext cx="5834" cy="1082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Přímá spojnice 30"/>
            <p:cNvCxnSpPr/>
            <p:nvPr/>
          </p:nvCxnSpPr>
          <p:spPr>
            <a:xfrm>
              <a:off x="2384460" y="3586744"/>
              <a:ext cx="0" cy="1049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Přímá spojnice 31"/>
            <p:cNvCxnSpPr/>
            <p:nvPr/>
          </p:nvCxnSpPr>
          <p:spPr>
            <a:xfrm>
              <a:off x="2914325" y="3621880"/>
              <a:ext cx="18536" cy="1002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Přímá spojnice 32"/>
            <p:cNvCxnSpPr/>
            <p:nvPr/>
          </p:nvCxnSpPr>
          <p:spPr>
            <a:xfrm>
              <a:off x="3488793" y="3635791"/>
              <a:ext cx="15464" cy="1033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Přímá spojnice 33"/>
            <p:cNvCxnSpPr>
              <a:stCxn id="52" idx="5"/>
            </p:cNvCxnSpPr>
            <p:nvPr/>
          </p:nvCxnSpPr>
          <p:spPr>
            <a:xfrm flipV="1">
              <a:off x="6027805" y="3593414"/>
              <a:ext cx="0" cy="10185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Přímá spojnice 34"/>
            <p:cNvCxnSpPr/>
            <p:nvPr/>
          </p:nvCxnSpPr>
          <p:spPr>
            <a:xfrm flipH="1" flipV="1">
              <a:off x="4016035" y="3610641"/>
              <a:ext cx="6153" cy="1034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Přímá spojnice 35"/>
            <p:cNvCxnSpPr/>
            <p:nvPr/>
          </p:nvCxnSpPr>
          <p:spPr>
            <a:xfrm>
              <a:off x="4629723" y="3600083"/>
              <a:ext cx="0" cy="1060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Přímá spojnice 36"/>
            <p:cNvCxnSpPr/>
            <p:nvPr/>
          </p:nvCxnSpPr>
          <p:spPr>
            <a:xfrm>
              <a:off x="5249624" y="3600083"/>
              <a:ext cx="0" cy="1024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flipV="1">
              <a:off x="1018524" y="3874620"/>
              <a:ext cx="5009281" cy="21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Přímá spojnice 38"/>
            <p:cNvCxnSpPr/>
            <p:nvPr/>
          </p:nvCxnSpPr>
          <p:spPr>
            <a:xfrm>
              <a:off x="993235" y="4151754"/>
              <a:ext cx="5012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Přímá spojnice 39"/>
            <p:cNvCxnSpPr/>
            <p:nvPr/>
          </p:nvCxnSpPr>
          <p:spPr>
            <a:xfrm>
              <a:off x="1012686" y="4403529"/>
              <a:ext cx="50042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Přímá spojnice se šipkou 40"/>
            <p:cNvCxnSpPr/>
            <p:nvPr/>
          </p:nvCxnSpPr>
          <p:spPr>
            <a:xfrm flipV="1">
              <a:off x="1018524" y="3002711"/>
              <a:ext cx="0" cy="16047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Ovál 41"/>
            <p:cNvSpPr/>
            <p:nvPr/>
          </p:nvSpPr>
          <p:spPr>
            <a:xfrm>
              <a:off x="3423064" y="3534627"/>
              <a:ext cx="118623" cy="139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ál 42"/>
            <p:cNvSpPr/>
            <p:nvPr/>
          </p:nvSpPr>
          <p:spPr>
            <a:xfrm>
              <a:off x="3423064" y="3819687"/>
              <a:ext cx="119327" cy="1210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ál 43"/>
            <p:cNvSpPr/>
            <p:nvPr/>
          </p:nvSpPr>
          <p:spPr>
            <a:xfrm>
              <a:off x="2861825" y="3539230"/>
              <a:ext cx="135025" cy="1204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ovéPole 44"/>
            <p:cNvSpPr txBox="1"/>
            <p:nvPr/>
          </p:nvSpPr>
          <p:spPr>
            <a:xfrm>
              <a:off x="3351987" y="3152593"/>
              <a:ext cx="931159" cy="369332"/>
            </a:xfrm>
            <a:prstGeom prst="rect">
              <a:avLst/>
            </a:prstGeom>
            <a:noFill/>
          </p:spPr>
          <p:txBody>
            <a:bodyPr wrap="square" rtlCol="0">
              <a:spAutoFit/>
            </a:bodyPr>
            <a:lstStyle/>
            <a:p>
              <a:r>
                <a:rPr lang="en-US" dirty="0" err="1" smtClean="0"/>
                <a:t>i</a:t>
              </a:r>
              <a:r>
                <a:rPr lang="en-US" dirty="0" smtClean="0"/>
                <a:t>,</a:t>
              </a:r>
              <a:r>
                <a:rPr lang="cs-CZ" dirty="0" smtClean="0"/>
                <a:t>j</a:t>
              </a:r>
              <a:r>
                <a:rPr lang="en-US" dirty="0" smtClean="0"/>
                <a:t>=</a:t>
              </a:r>
              <a:r>
                <a:rPr lang="cs-CZ" dirty="0" err="1" smtClean="0"/>
                <a:t>N</a:t>
              </a:r>
              <a:r>
                <a:rPr lang="cs-CZ" baseline="-25000" dirty="0" err="1" smtClean="0"/>
                <a:t>y</a:t>
              </a:r>
              <a:endParaRPr lang="en-US" baseline="-25000" dirty="0"/>
            </a:p>
          </p:txBody>
        </p:sp>
        <p:cxnSp>
          <p:nvCxnSpPr>
            <p:cNvPr id="48" name="Přímá spojnice se šipkou 47"/>
            <p:cNvCxnSpPr>
              <a:stCxn id="52" idx="0"/>
            </p:cNvCxnSpPr>
            <p:nvPr/>
          </p:nvCxnSpPr>
          <p:spPr>
            <a:xfrm flipV="1">
              <a:off x="1012686" y="4635751"/>
              <a:ext cx="5383937" cy="1384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TextovéPole 48"/>
            <p:cNvSpPr txBox="1"/>
            <p:nvPr/>
          </p:nvSpPr>
          <p:spPr>
            <a:xfrm>
              <a:off x="6062742" y="4228665"/>
              <a:ext cx="520995" cy="525448"/>
            </a:xfrm>
            <a:prstGeom prst="rect">
              <a:avLst/>
            </a:prstGeom>
            <a:noFill/>
          </p:spPr>
          <p:txBody>
            <a:bodyPr wrap="square" rtlCol="0">
              <a:spAutoFit/>
            </a:bodyPr>
            <a:lstStyle/>
            <a:p>
              <a:r>
                <a:rPr lang="cs-CZ" dirty="0" smtClean="0">
                  <a:sym typeface="Symbol"/>
                </a:rPr>
                <a:t></a:t>
              </a:r>
              <a:endParaRPr lang="cs-CZ" dirty="0"/>
            </a:p>
          </p:txBody>
        </p:sp>
        <p:sp>
          <p:nvSpPr>
            <p:cNvPr id="50" name="TextovéPole 49"/>
            <p:cNvSpPr txBox="1"/>
            <p:nvPr/>
          </p:nvSpPr>
          <p:spPr>
            <a:xfrm>
              <a:off x="608977" y="2861265"/>
              <a:ext cx="477849" cy="525448"/>
            </a:xfrm>
            <a:prstGeom prst="rect">
              <a:avLst/>
            </a:prstGeom>
            <a:noFill/>
          </p:spPr>
          <p:txBody>
            <a:bodyPr wrap="square" rtlCol="0">
              <a:spAutoFit/>
            </a:bodyPr>
            <a:lstStyle/>
            <a:p>
              <a:r>
                <a:rPr lang="cs-CZ" dirty="0" smtClean="0">
                  <a:sym typeface="Symbol"/>
                </a:rPr>
                <a:t></a:t>
              </a:r>
              <a:endParaRPr lang="cs-CZ" dirty="0"/>
            </a:p>
          </p:txBody>
        </p:sp>
        <p:sp>
          <p:nvSpPr>
            <p:cNvPr id="16" name="TextovéPole 15"/>
            <p:cNvSpPr txBox="1"/>
            <p:nvPr/>
          </p:nvSpPr>
          <p:spPr>
            <a:xfrm>
              <a:off x="379563" y="4355568"/>
              <a:ext cx="810883" cy="369332"/>
            </a:xfrm>
            <a:prstGeom prst="rect">
              <a:avLst/>
            </a:prstGeom>
            <a:noFill/>
          </p:spPr>
          <p:txBody>
            <a:bodyPr wrap="square" rtlCol="0">
              <a:spAutoFit/>
            </a:bodyPr>
            <a:lstStyle/>
            <a:p>
              <a:r>
                <a:rPr lang="en-US" dirty="0" smtClean="0">
                  <a:sym typeface="Symbol" panose="05050102010706020507" pitchFamily="18" charset="2"/>
                </a:rPr>
                <a:t></a:t>
              </a:r>
              <a:r>
                <a:rPr lang="cs-CZ" dirty="0" smtClean="0">
                  <a:sym typeface="Symbol" panose="05050102010706020507" pitchFamily="18" charset="2"/>
                </a:rPr>
                <a:t>=0</a:t>
              </a:r>
              <a:endParaRPr lang="en-US" dirty="0"/>
            </a:p>
          </p:txBody>
        </p:sp>
        <p:sp>
          <p:nvSpPr>
            <p:cNvPr id="17" name="TextovéPole 16"/>
            <p:cNvSpPr txBox="1"/>
            <p:nvPr/>
          </p:nvSpPr>
          <p:spPr>
            <a:xfrm>
              <a:off x="436432" y="3411657"/>
              <a:ext cx="810883" cy="369332"/>
            </a:xfrm>
            <a:prstGeom prst="rect">
              <a:avLst/>
            </a:prstGeom>
            <a:noFill/>
          </p:spPr>
          <p:txBody>
            <a:bodyPr wrap="square" rtlCol="0">
              <a:spAutoFit/>
            </a:bodyPr>
            <a:lstStyle/>
            <a:p>
              <a:r>
                <a:rPr lang="en-US" dirty="0" smtClean="0">
                  <a:sym typeface="Symbol" panose="05050102010706020507" pitchFamily="18" charset="2"/>
                </a:rPr>
                <a:t></a:t>
              </a:r>
              <a:r>
                <a:rPr lang="cs-CZ" dirty="0" smtClean="0">
                  <a:sym typeface="Symbol" panose="05050102010706020507" pitchFamily="18" charset="2"/>
                </a:rPr>
                <a:t>=1</a:t>
              </a:r>
              <a:endParaRPr lang="en-US" dirty="0"/>
            </a:p>
          </p:txBody>
        </p:sp>
        <p:sp>
          <p:nvSpPr>
            <p:cNvPr id="18" name="TextovéPole 17"/>
            <p:cNvSpPr txBox="1"/>
            <p:nvPr/>
          </p:nvSpPr>
          <p:spPr>
            <a:xfrm>
              <a:off x="859297" y="4607463"/>
              <a:ext cx="654814" cy="369332"/>
            </a:xfrm>
            <a:prstGeom prst="rect">
              <a:avLst/>
            </a:prstGeom>
            <a:noFill/>
          </p:spPr>
          <p:txBody>
            <a:bodyPr wrap="square" rtlCol="0">
              <a:spAutoFit/>
            </a:bodyPr>
            <a:lstStyle/>
            <a:p>
              <a:r>
                <a:rPr lang="en-US" dirty="0" smtClean="0">
                  <a:sym typeface="Symbol" panose="05050102010706020507" pitchFamily="18" charset="2"/>
                </a:rPr>
                <a:t></a:t>
              </a:r>
              <a:r>
                <a:rPr lang="cs-CZ" dirty="0" smtClean="0">
                  <a:sym typeface="Symbol" panose="05050102010706020507" pitchFamily="18" charset="2"/>
                </a:rPr>
                <a:t>=0</a:t>
              </a:r>
              <a:endParaRPr lang="en-US" dirty="0"/>
            </a:p>
          </p:txBody>
        </p:sp>
        <p:sp>
          <p:nvSpPr>
            <p:cNvPr id="20" name="TextovéPole 19"/>
            <p:cNvSpPr txBox="1"/>
            <p:nvPr/>
          </p:nvSpPr>
          <p:spPr>
            <a:xfrm>
              <a:off x="5682886" y="4607463"/>
              <a:ext cx="810883" cy="369332"/>
            </a:xfrm>
            <a:prstGeom prst="rect">
              <a:avLst/>
            </a:prstGeom>
            <a:noFill/>
          </p:spPr>
          <p:txBody>
            <a:bodyPr wrap="square" rtlCol="0">
              <a:spAutoFit/>
            </a:bodyPr>
            <a:lstStyle/>
            <a:p>
              <a:r>
                <a:rPr lang="en-US" dirty="0" smtClean="0">
                  <a:sym typeface="Symbol" panose="05050102010706020507" pitchFamily="18" charset="2"/>
                </a:rPr>
                <a:t></a:t>
              </a:r>
              <a:r>
                <a:rPr lang="cs-CZ" dirty="0" smtClean="0">
                  <a:sym typeface="Symbol" panose="05050102010706020507" pitchFamily="18" charset="2"/>
                </a:rPr>
                <a:t>=2</a:t>
              </a:r>
              <a:endParaRPr lang="en-US" dirty="0"/>
            </a:p>
          </p:txBody>
        </p:sp>
        <p:cxnSp>
          <p:nvCxnSpPr>
            <p:cNvPr id="24" name="Přímá spojnice se šipkou 23"/>
            <p:cNvCxnSpPr/>
            <p:nvPr/>
          </p:nvCxnSpPr>
          <p:spPr>
            <a:xfrm>
              <a:off x="4472842" y="3559721"/>
              <a:ext cx="0" cy="34922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4440027" y="3563017"/>
              <a:ext cx="791851" cy="369332"/>
            </a:xfrm>
            <a:prstGeom prst="rect">
              <a:avLst/>
            </a:prstGeom>
            <a:noFill/>
          </p:spPr>
          <p:txBody>
            <a:bodyPr wrap="square" rtlCol="0">
              <a:spAutoFit/>
            </a:bodyPr>
            <a:lstStyle/>
            <a:p>
              <a:r>
                <a:rPr lang="cs-CZ" dirty="0" err="1" smtClean="0"/>
                <a:t>h</a:t>
              </a:r>
              <a:r>
                <a:rPr lang="cs-CZ" baseline="-25000" dirty="0" err="1" smtClean="0"/>
                <a:t>y</a:t>
              </a:r>
              <a:endParaRPr lang="en-US" dirty="0"/>
            </a:p>
          </p:txBody>
        </p:sp>
        <p:sp>
          <p:nvSpPr>
            <p:cNvPr id="56" name="Ovál 55"/>
            <p:cNvSpPr/>
            <p:nvPr/>
          </p:nvSpPr>
          <p:spPr>
            <a:xfrm>
              <a:off x="3964377" y="3528598"/>
              <a:ext cx="135025" cy="1204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Přímá spojnice 52"/>
            <p:cNvCxnSpPr/>
            <p:nvPr/>
          </p:nvCxnSpPr>
          <p:spPr>
            <a:xfrm flipV="1">
              <a:off x="989333" y="3586744"/>
              <a:ext cx="5050148" cy="13340"/>
            </a:xfrm>
            <a:prstGeom prst="line">
              <a:avLst/>
            </a:prstGeom>
            <a:solidFill>
              <a:schemeClr val="bg1"/>
            </a:solidFill>
            <a:ln w="38100"/>
          </p:spPr>
          <p:style>
            <a:lnRef idx="3">
              <a:schemeClr val="accent5"/>
            </a:lnRef>
            <a:fillRef idx="0">
              <a:schemeClr val="accent5"/>
            </a:fillRef>
            <a:effectRef idx="2">
              <a:schemeClr val="accent5"/>
            </a:effectRef>
            <a:fontRef idx="minor">
              <a:schemeClr val="tx1"/>
            </a:fontRef>
          </p:style>
        </p:cxnSp>
        <p:sp>
          <p:nvSpPr>
            <p:cNvPr id="58" name="TextovéPole 57"/>
            <p:cNvSpPr txBox="1"/>
            <p:nvPr/>
          </p:nvSpPr>
          <p:spPr>
            <a:xfrm>
              <a:off x="3486319" y="3808430"/>
              <a:ext cx="796828" cy="369332"/>
            </a:xfrm>
            <a:prstGeom prst="rect">
              <a:avLst/>
            </a:prstGeom>
            <a:noFill/>
          </p:spPr>
          <p:txBody>
            <a:bodyPr wrap="square" rtlCol="0">
              <a:spAutoFit/>
            </a:bodyPr>
            <a:lstStyle/>
            <a:p>
              <a:r>
                <a:rPr lang="en-US" dirty="0" err="1" smtClean="0"/>
                <a:t>i</a:t>
              </a:r>
              <a:r>
                <a:rPr lang="en-US" dirty="0" smtClean="0"/>
                <a:t>,</a:t>
              </a:r>
              <a:r>
                <a:rPr lang="cs-CZ" dirty="0" err="1" smtClean="0"/>
                <a:t>N</a:t>
              </a:r>
              <a:r>
                <a:rPr lang="cs-CZ" baseline="-25000" dirty="0" err="1" smtClean="0"/>
                <a:t>y</a:t>
              </a:r>
              <a:r>
                <a:rPr lang="en-US" dirty="0" smtClean="0"/>
                <a:t>-1</a:t>
              </a:r>
              <a:endParaRPr lang="en-US" baseline="-25000" dirty="0"/>
            </a:p>
          </p:txBody>
        </p:sp>
        <p:sp>
          <p:nvSpPr>
            <p:cNvPr id="65" name="Ovál 64"/>
            <p:cNvSpPr/>
            <p:nvPr/>
          </p:nvSpPr>
          <p:spPr>
            <a:xfrm>
              <a:off x="3440296" y="4565798"/>
              <a:ext cx="118623" cy="139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ovéPole 65"/>
            <p:cNvSpPr txBox="1"/>
            <p:nvPr/>
          </p:nvSpPr>
          <p:spPr>
            <a:xfrm>
              <a:off x="3504257" y="4596317"/>
              <a:ext cx="931159" cy="369332"/>
            </a:xfrm>
            <a:prstGeom prst="rect">
              <a:avLst/>
            </a:prstGeom>
            <a:noFill/>
          </p:spPr>
          <p:txBody>
            <a:bodyPr wrap="square" rtlCol="0">
              <a:spAutoFit/>
            </a:bodyPr>
            <a:lstStyle/>
            <a:p>
              <a:r>
                <a:rPr lang="en-US" dirty="0" err="1" smtClean="0"/>
                <a:t>i</a:t>
              </a:r>
              <a:r>
                <a:rPr lang="en-US" dirty="0" smtClean="0"/>
                <a:t>,</a:t>
              </a:r>
              <a:r>
                <a:rPr lang="cs-CZ" dirty="0" smtClean="0"/>
                <a:t>j</a:t>
              </a:r>
              <a:r>
                <a:rPr lang="en-US" dirty="0" smtClean="0"/>
                <a:t>=1</a:t>
              </a:r>
              <a:endParaRPr lang="en-US" baseline="-25000" dirty="0"/>
            </a:p>
          </p:txBody>
        </p:sp>
        <p:sp>
          <p:nvSpPr>
            <p:cNvPr id="67" name="Ovál 66"/>
            <p:cNvSpPr/>
            <p:nvPr/>
          </p:nvSpPr>
          <p:spPr>
            <a:xfrm>
              <a:off x="3439592" y="4355568"/>
              <a:ext cx="119327" cy="1210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Zástupný symbol pro číslo snímku 8"/>
          <p:cNvSpPr>
            <a:spLocks noGrp="1"/>
          </p:cNvSpPr>
          <p:nvPr>
            <p:ph type="sldNum" sz="quarter" idx="12"/>
          </p:nvPr>
        </p:nvSpPr>
        <p:spPr/>
        <p:txBody>
          <a:bodyPr/>
          <a:lstStyle/>
          <a:p>
            <a:pPr>
              <a:defRPr/>
            </a:pPr>
            <a:fld id="{B5B76BE2-068B-4195-97D5-A58FFC9B4249}" type="slidenum">
              <a:rPr lang="en-US" smtClean="0"/>
              <a:pPr>
                <a:defRPr/>
              </a:pPr>
              <a:t>40</a:t>
            </a:fld>
            <a:endParaRPr lang="en-US"/>
          </a:p>
        </p:txBody>
      </p:sp>
      <p:sp>
        <p:nvSpPr>
          <p:cNvPr id="62" name="TextovéPole 61"/>
          <p:cNvSpPr txBox="1"/>
          <p:nvPr/>
        </p:nvSpPr>
        <p:spPr>
          <a:xfrm>
            <a:off x="10391174" y="52090"/>
            <a:ext cx="1712753" cy="307777"/>
          </a:xfrm>
          <a:prstGeom prst="rect">
            <a:avLst/>
          </a:prstGeom>
          <a:solidFill>
            <a:schemeClr val="bg1"/>
          </a:solidFill>
          <a:ln w="38100">
            <a:solidFill>
              <a:srgbClr val="FF0000"/>
            </a:solidFill>
          </a:ln>
        </p:spPr>
        <p:txBody>
          <a:bodyPr wrap="square" rtlCol="0">
            <a:spAutoFit/>
          </a:bodyPr>
          <a:lstStyle/>
          <a:p>
            <a:r>
              <a:rPr lang="cs-CZ" sz="1400" dirty="0" smtClean="0"/>
              <a:t>Kontroloval: </a:t>
            </a:r>
            <a:r>
              <a:rPr lang="cs-CZ" sz="1400" dirty="0" err="1" smtClean="0"/>
              <a:t>xxxxxx</a:t>
            </a:r>
            <a:endParaRPr lang="cs-CZ" sz="1400" dirty="0"/>
          </a:p>
        </p:txBody>
      </p:sp>
    </p:spTree>
    <p:extLst>
      <p:ext uri="{BB962C8B-B14F-4D97-AF65-F5344CB8AC3E}">
        <p14:creationId xmlns:p14="http://schemas.microsoft.com/office/powerpoint/2010/main" val="36881004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a:t>
            </a:r>
            <a:r>
              <a:rPr lang="cs-CZ" sz="2400" b="1" dirty="0" err="1">
                <a:sym typeface="Symbol" pitchFamily="18" charset="2"/>
              </a:rPr>
              <a:t>Boundary</a:t>
            </a:r>
            <a:r>
              <a:rPr lang="cs-CZ" sz="2400" b="1" dirty="0">
                <a:sym typeface="Symbol" pitchFamily="18" charset="2"/>
              </a:rPr>
              <a:t> </a:t>
            </a:r>
            <a:r>
              <a:rPr lang="cs-CZ" sz="2400" b="1" dirty="0" err="1">
                <a:sym typeface="Symbol" pitchFamily="18" charset="2"/>
              </a:rPr>
              <a:t>conditions</a:t>
            </a:r>
            <a:r>
              <a:rPr lang="cs-CZ" sz="2400" b="1" dirty="0">
                <a:sym typeface="Symbol" pitchFamily="18" charset="2"/>
              </a:rPr>
              <a:t> –</a:t>
            </a:r>
            <a:r>
              <a:rPr lang="en-US" sz="2400" b="1" dirty="0">
                <a:sym typeface="Symbol" pitchFamily="18" charset="2"/>
              </a:rPr>
              <a:t> </a:t>
            </a:r>
            <a:r>
              <a:rPr lang="cs-CZ" sz="2400" b="1" dirty="0" err="1" smtClean="0">
                <a:sym typeface="Symbol" pitchFamily="18" charset="2"/>
              </a:rPr>
              <a:t>vorticity</a:t>
            </a:r>
            <a:endParaRPr lang="cs-CZ" sz="2400" b="1" dirty="0">
              <a:sym typeface="Symbol" pitchFamily="18" charset="2"/>
            </a:endParaRPr>
          </a:p>
        </p:txBody>
      </p:sp>
      <p:sp>
        <p:nvSpPr>
          <p:cNvPr id="62" name="TextovéPole 61"/>
          <p:cNvSpPr txBox="1"/>
          <p:nvPr/>
        </p:nvSpPr>
        <p:spPr>
          <a:xfrm>
            <a:off x="445155" y="692513"/>
            <a:ext cx="11306243" cy="369332"/>
          </a:xfrm>
          <a:prstGeom prst="rect">
            <a:avLst/>
          </a:prstGeom>
          <a:noFill/>
        </p:spPr>
        <p:txBody>
          <a:bodyPr wrap="square" rtlCol="0">
            <a:spAutoFit/>
          </a:bodyPr>
          <a:lstStyle/>
          <a:p>
            <a:r>
              <a:rPr lang="en-US" dirty="0"/>
              <a:t>Substituting the definition of a polynomial we get a strong vorticity boundary </a:t>
            </a:r>
            <a:r>
              <a:rPr lang="en-US" dirty="0" smtClean="0"/>
              <a:t>condition</a:t>
            </a:r>
            <a:r>
              <a:rPr lang="en-US" dirty="0" smtClean="0">
                <a:sym typeface="Symbol" panose="05050102010706020507" pitchFamily="18" charset="2"/>
              </a:rPr>
              <a:t> </a:t>
            </a:r>
            <a:r>
              <a:rPr lang="cs-CZ" dirty="0" err="1" smtClean="0">
                <a:sym typeface="Symbol" panose="05050102010706020507" pitchFamily="18" charset="2"/>
              </a:rPr>
              <a:t>at</a:t>
            </a:r>
            <a:r>
              <a:rPr lang="en-US" dirty="0" smtClean="0">
                <a:sym typeface="Symbol" panose="05050102010706020507" pitchFamily="18" charset="2"/>
              </a:rPr>
              <a:t> Gauss</a:t>
            </a:r>
            <a:r>
              <a:rPr lang="cs-CZ" dirty="0" err="1" smtClean="0">
                <a:sym typeface="Symbol" panose="05050102010706020507" pitchFamily="18" charset="2"/>
              </a:rPr>
              <a:t>ian</a:t>
            </a:r>
            <a:r>
              <a:rPr lang="en-US" dirty="0" smtClean="0">
                <a:sym typeface="Symbol" panose="05050102010706020507" pitchFamily="18" charset="2"/>
              </a:rPr>
              <a:t> </a:t>
            </a:r>
            <a:r>
              <a:rPr lang="cs-CZ" dirty="0" err="1" smtClean="0">
                <a:sym typeface="Symbol" panose="05050102010706020507" pitchFamily="18" charset="2"/>
              </a:rPr>
              <a:t>wall</a:t>
            </a:r>
            <a:endParaRPr lang="en-US" dirty="0"/>
          </a:p>
        </p:txBody>
      </p:sp>
      <mc:AlternateContent xmlns:mc="http://schemas.openxmlformats.org/markup-compatibility/2006" xmlns:a14="http://schemas.microsoft.com/office/drawing/2010/main">
        <mc:Choice Requires="a14">
          <p:sp>
            <p:nvSpPr>
              <p:cNvPr id="63" name="Obdélník 62"/>
              <p:cNvSpPr/>
              <p:nvPr/>
            </p:nvSpPr>
            <p:spPr>
              <a:xfrm>
                <a:off x="329890" y="1164373"/>
                <a:ext cx="10203408" cy="9840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cs-CZ" b="0" i="1" smtClean="0">
                              <a:solidFill>
                                <a:prstClr val="black"/>
                              </a:solidFill>
                              <a:latin typeface="Cambria Math" panose="02040503050406030204" pitchFamily="18" charset="0"/>
                              <a:sym typeface="Symbol" panose="05050102010706020507" pitchFamily="18" charset="2"/>
                            </a:rPr>
                          </m:ctrlPr>
                        </m:sSubPr>
                        <m:e>
                          <m:r>
                            <a:rPr lang="cs-CZ" b="0" i="1" smtClean="0">
                              <a:solidFill>
                                <a:prstClr val="black"/>
                              </a:solidFill>
                              <a:latin typeface="Cambria Math" panose="02040503050406030204" pitchFamily="18" charset="0"/>
                              <a:sym typeface="Symbol" panose="05050102010706020507" pitchFamily="18" charset="2"/>
                            </a:rPr>
                            <m:t></m:t>
                          </m:r>
                        </m:e>
                        <m:sub>
                          <m:r>
                            <a:rPr lang="en-US" b="0" i="1" smtClean="0">
                              <a:solidFill>
                                <a:prstClr val="black"/>
                              </a:solidFill>
                              <a:latin typeface="Cambria Math" panose="02040503050406030204" pitchFamily="18" charset="0"/>
                              <a:sym typeface="Symbol" panose="05050102010706020507" pitchFamily="18" charset="2"/>
                            </a:rPr>
                            <m:t>𝑤</m:t>
                          </m:r>
                        </m:sub>
                      </m:sSub>
                      <m:r>
                        <a:rPr lang="cs-CZ" b="0" i="1" smtClean="0">
                          <a:solidFill>
                            <a:prstClr val="black"/>
                          </a:solidFill>
                          <a:latin typeface="Cambria Math" panose="02040503050406030204" pitchFamily="18" charset="0"/>
                          <a:sym typeface="Symbol" panose="05050102010706020507" pitchFamily="18" charset="2"/>
                        </a:rPr>
                        <m:t>=−</m:t>
                      </m:r>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ea typeface="Cambria Math" panose="02040503050406030204" pitchFamily="18" charset="0"/>
                            </a:rPr>
                            <m:t>𝜓</m:t>
                          </m:r>
                        </m:num>
                        <m:den>
                          <m:r>
                            <a:rPr lang="en-US" i="1">
                              <a:solidFill>
                                <a:prstClr val="black"/>
                              </a:solidFill>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i="1">
                                  <a:solidFill>
                                    <a:prstClr val="black"/>
                                  </a:solidFill>
                                  <a:latin typeface="Cambria Math" panose="02040503050406030204" pitchFamily="18" charset="0"/>
                                  <a:ea typeface="Cambria Math" panose="02040503050406030204" pitchFamily="18" charset="0"/>
                                </a:rPr>
                                <m:t>2</m:t>
                              </m:r>
                            </m:sup>
                          </m:sSup>
                        </m:den>
                      </m:f>
                      <m:d>
                        <m:dPr>
                          <m:ctrlPr>
                            <a:rPr lang="en-US" i="1">
                              <a:solidFill>
                                <a:prstClr val="black"/>
                              </a:solidFill>
                              <a:latin typeface="Cambria Math" panose="02040503050406030204" pitchFamily="18" charset="0"/>
                              <a:ea typeface="Cambria Math" panose="02040503050406030204" pitchFamily="18" charset="0"/>
                            </a:rPr>
                          </m:ctrlPr>
                        </m:dPr>
                        <m:e>
                          <m:sSup>
                            <m:sSupPr>
                              <m:ctrlPr>
                                <a:rPr lang="en-US" i="1">
                                  <a:solidFill>
                                    <a:prstClr val="black"/>
                                  </a:solidFill>
                                  <a:latin typeface="Cambria Math" panose="02040503050406030204" pitchFamily="18" charset="0"/>
                                </a:rPr>
                              </m:ctrlPr>
                            </m:sSupPr>
                            <m:e>
                              <m:d>
                                <m:dPr>
                                  <m:ctrlPr>
                                    <a:rPr lang="en-US" i="1">
                                      <a:solidFill>
                                        <a:prstClr val="black"/>
                                      </a:solidFill>
                                      <a:latin typeface="Cambria Math" panose="02040503050406030204" pitchFamily="18" charset="0"/>
                                    </a:rPr>
                                  </m:ctrlPr>
                                </m:dPr>
                                <m:e>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e>
                              </m:d>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rPr>
                            <m:t>+</m:t>
                          </m:r>
                          <m:sSup>
                            <m:sSupPr>
                              <m:ctrlPr>
                                <a:rPr lang="en-US" i="1">
                                  <a:solidFill>
                                    <a:prstClr val="black"/>
                                  </a:solidFill>
                                  <a:latin typeface="Cambria Math" panose="02040503050406030204" pitchFamily="18" charset="0"/>
                                </a:rPr>
                              </m:ctrlPr>
                            </m:sSupPr>
                            <m:e>
                              <m:d>
                                <m:dPr>
                                  <m:ctrlPr>
                                    <a:rPr lang="en-US" i="1">
                                      <a:solidFill>
                                        <a:prstClr val="black"/>
                                      </a:solidFill>
                                      <a:latin typeface="Cambria Math" panose="02040503050406030204" pitchFamily="18" charset="0"/>
                                    </a:rPr>
                                  </m:ctrlPr>
                                </m:dPr>
                                <m:e>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𝑦</m:t>
                                      </m:r>
                                    </m:den>
                                  </m:f>
                                </m:e>
                              </m:d>
                            </m:e>
                            <m:sup>
                              <m:r>
                                <a:rPr lang="en-US" i="1">
                                  <a:solidFill>
                                    <a:prstClr val="black"/>
                                  </a:solidFill>
                                  <a:latin typeface="Cambria Math" panose="02040503050406030204" pitchFamily="18" charset="0"/>
                                </a:rPr>
                                <m:t>2</m:t>
                              </m:r>
                            </m:sup>
                          </m:sSup>
                        </m:e>
                      </m:d>
                      <m:r>
                        <a:rPr lang="en-US" b="0" i="1" smtClean="0">
                          <a:solidFill>
                            <a:prstClr val="black"/>
                          </a:solidFill>
                          <a:latin typeface="Cambria Math" panose="02040503050406030204" pitchFamily="18" charset="0"/>
                        </a:rPr>
                        <m:t>=2</m:t>
                      </m:r>
                      <m:f>
                        <m:fPr>
                          <m:ctrlPr>
                            <a:rPr lang="en-US" i="1">
                              <a:latin typeface="Cambria Math" panose="02040503050406030204" pitchFamily="18" charset="0"/>
                              <a:sym typeface="Symbol" panose="05050102010706020507" pitchFamily="18" charset="2"/>
                            </a:rPr>
                          </m:ctrlPr>
                        </m:fPr>
                        <m:num>
                          <m:sSub>
                            <m:sSubPr>
                              <m:ctrlPr>
                                <a:rPr lang="en-US" i="1">
                                  <a:latin typeface="Cambria Math" panose="02040503050406030204" pitchFamily="18" charset="0"/>
                                  <a:sym typeface="Symbol" panose="05050102010706020507" pitchFamily="18" charset="2"/>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sym typeface="Symbol" panose="05050102010706020507" pitchFamily="18" charset="2"/>
                                </a:rPr>
                                <m:t>𝑖</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sym typeface="Symbol" panose="05050102010706020507" pitchFamily="18" charset="2"/>
                                </a:rPr>
                                <m:t>𝑁𝑦</m:t>
                              </m:r>
                              <m:r>
                                <a:rPr lang="en-US" i="1">
                                  <a:latin typeface="Cambria Math" panose="02040503050406030204" pitchFamily="18" charset="0"/>
                                  <a:sym typeface="Symbol" panose="05050102010706020507" pitchFamily="18" charset="2"/>
                                </a:rPr>
                                <m:t>−1</m:t>
                              </m:r>
                            </m:sub>
                          </m:sSub>
                          <m:r>
                            <a:rPr lang="en-US" i="1">
                              <a:latin typeface="Cambria Math" panose="02040503050406030204" pitchFamily="18" charset="0"/>
                              <a:sym typeface="Symbol" panose="05050102010706020507" pitchFamily="18" charset="2"/>
                            </a:rPr>
                            <m:t>−</m:t>
                          </m:r>
                          <m:sSub>
                            <m:sSubPr>
                              <m:ctrlPr>
                                <a:rPr lang="en-US" i="1">
                                  <a:latin typeface="Cambria Math" panose="02040503050406030204" pitchFamily="18" charset="0"/>
                                  <a:sym typeface="Symbol" panose="05050102010706020507" pitchFamily="18" charset="2"/>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sym typeface="Symbol" panose="05050102010706020507" pitchFamily="18" charset="2"/>
                                </a:rPr>
                                <m:t>𝑤</m:t>
                              </m:r>
                            </m:sub>
                          </m:sSub>
                        </m:num>
                        <m:den>
                          <m:sSubSup>
                            <m:sSubSupPr>
                              <m:ctrlPr>
                                <a:rPr lang="en-US" i="1">
                                  <a:latin typeface="Cambria Math" panose="02040503050406030204" pitchFamily="18" charset="0"/>
                                  <a:sym typeface="Symbol" panose="05050102010706020507" pitchFamily="18" charset="2"/>
                                </a:rPr>
                              </m:ctrlPr>
                            </m:sSubSupPr>
                            <m:e>
                              <m:r>
                                <a:rPr lang="en-US" i="1">
                                  <a:latin typeface="Cambria Math" panose="02040503050406030204" pitchFamily="18" charset="0"/>
                                  <a:sym typeface="Symbol" panose="05050102010706020507" pitchFamily="18" charset="2"/>
                                </a:rPr>
                                <m:t>h</m:t>
                              </m:r>
                            </m:e>
                            <m:sub>
                              <m:r>
                                <a:rPr lang="en-US" i="1">
                                  <a:latin typeface="Cambria Math" panose="02040503050406030204" pitchFamily="18" charset="0"/>
                                  <a:sym typeface="Symbol" panose="05050102010706020507" pitchFamily="18" charset="2"/>
                                </a:rPr>
                                <m:t>𝑦</m:t>
                              </m:r>
                            </m:sub>
                            <m:sup>
                              <m:r>
                                <a:rPr lang="en-US" i="1">
                                  <a:latin typeface="Cambria Math" panose="02040503050406030204" pitchFamily="18" charset="0"/>
                                  <a:sym typeface="Symbol" panose="05050102010706020507" pitchFamily="18" charset="2"/>
                                </a:rPr>
                                <m:t>2</m:t>
                              </m:r>
                            </m:sup>
                          </m:sSubSup>
                        </m:den>
                      </m:f>
                      <m:r>
                        <a:rPr lang="en-US" b="0" i="1" smtClean="0">
                          <a:latin typeface="Cambria Math" panose="02040503050406030204" pitchFamily="18" charset="0"/>
                          <a:sym typeface="Symbol" panose="05050102010706020507" pitchFamily="18" charset="2"/>
                        </a:rPr>
                        <m:t>(</m:t>
                      </m:r>
                      <m:sSup>
                        <m:sSupPr>
                          <m:ctrlPr>
                            <a:rPr lang="en-US" b="0" i="1" smtClean="0">
                              <a:latin typeface="Cambria Math" panose="02040503050406030204" pitchFamily="18" charset="0"/>
                              <a:sym typeface="Symbol" panose="05050102010706020507" pitchFamily="18" charset="2"/>
                            </a:rPr>
                          </m:ctrlPr>
                        </m:sSupPr>
                        <m:e>
                          <m:d>
                            <m:dPr>
                              <m:ctrlPr>
                                <a:rPr lang="en-US" b="0" i="1" smtClean="0">
                                  <a:latin typeface="Cambria Math" panose="02040503050406030204" pitchFamily="18" charset="0"/>
                                  <a:sym typeface="Symbol" panose="05050102010706020507" pitchFamily="18" charset="2"/>
                                </a:rPr>
                              </m:ctrlPr>
                            </m:dPr>
                            <m:e>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rPr>
                                    <m:t>𝐸</m:t>
                                  </m:r>
                                  <m:sSup>
                                    <m:sSupPr>
                                      <m:ctrlPr>
                                        <a:rPr lang="en-US" i="1">
                                          <a:latin typeface="Cambria Math" panose="02040503050406030204" pitchFamily="18" charset="0"/>
                                        </a:rPr>
                                      </m:ctrlPr>
                                    </m:sSupPr>
                                    <m:e>
                                      <m:r>
                                        <a:rPr lang="en-US" i="1">
                                          <a:latin typeface="Cambria Math" panose="02040503050406030204" pitchFamily="18" charset="0"/>
                                          <a:sym typeface="Symbol" panose="05050102010706020507" pitchFamily="18" charset="2"/>
                                        </a:rPr>
                                        <m:t></m:t>
                                      </m:r>
                                    </m:e>
                                    <m:sup>
                                      <m:r>
                                        <a:rPr lang="en-US" i="1">
                                          <a:latin typeface="Cambria Math" panose="02040503050406030204" pitchFamily="18" charset="0"/>
                                        </a:rPr>
                                        <m:t>2</m:t>
                                      </m:r>
                                    </m:sup>
                                  </m:sSup>
                                  <m:d>
                                    <m:dPr>
                                      <m:ctrlPr>
                                        <a:rPr lang="en-US" i="1">
                                          <a:latin typeface="Cambria Math" panose="02040503050406030204" pitchFamily="18" charset="0"/>
                                          <a:sym typeface="Symbol" panose="05050102010706020507" pitchFamily="18" charset="2"/>
                                        </a:rPr>
                                      </m:ctrlPr>
                                    </m:dPr>
                                    <m:e>
                                      <m:r>
                                        <a:rPr lang="en-US" i="1">
                                          <a:latin typeface="Cambria Math" panose="02040503050406030204" pitchFamily="18" charset="0"/>
                                          <a:sym typeface="Symbol" panose="05050102010706020507" pitchFamily="18" charset="2"/>
                                        </a:rPr>
                                        <m:t>1−</m:t>
                                      </m:r>
                                    </m:e>
                                  </m:d>
                                  <m:d>
                                    <m:dPr>
                                      <m:ctrlPr>
                                        <a:rPr lang="en-US" i="1">
                                          <a:latin typeface="Cambria Math" panose="02040503050406030204" pitchFamily="18" charset="0"/>
                                          <a:sym typeface="Symbol" panose="05050102010706020507" pitchFamily="18" charset="2"/>
                                        </a:rPr>
                                      </m:ctrlPr>
                                    </m:dPr>
                                    <m:e>
                                      <m:r>
                                        <a:rPr lang="en-US" i="1">
                                          <a:latin typeface="Cambria Math"/>
                                          <a:sym typeface="Symbol" panose="05050102010706020507" pitchFamily="18" charset="2"/>
                                        </a:rPr>
                                        <m:t>1−</m:t>
                                      </m:r>
                                      <m:r>
                                        <a:rPr lang="en-US" i="1">
                                          <a:latin typeface="Cambria Math"/>
                                          <a:ea typeface="Cambria Math"/>
                                          <a:sym typeface="Symbol" panose="05050102010706020507" pitchFamily="18" charset="2"/>
                                        </a:rPr>
                                        <m:t>𝜅</m:t>
                                      </m:r>
                                    </m:e>
                                  </m:d>
                                </m:num>
                                <m:den>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a:rPr>
                                        <m:t>−</m:t>
                                      </m:r>
                                      <m:d>
                                        <m:dPr>
                                          <m:ctrlPr>
                                            <a:rPr lang="en-US" i="1">
                                              <a:latin typeface="Cambria Math" panose="02040503050406030204" pitchFamily="18" charset="0"/>
                                            </a:rPr>
                                          </m:ctrlPr>
                                        </m:dPr>
                                        <m:e>
                                          <m:r>
                                            <a:rPr lang="en-US" i="1">
                                              <a:latin typeface="Cambria Math"/>
                                            </a:rPr>
                                            <m:t>1−</m:t>
                                          </m:r>
                                          <m:r>
                                            <a:rPr lang="en-US" i="1">
                                              <a:latin typeface="Cambria Math" panose="02040503050406030204" pitchFamily="18" charset="0"/>
                                              <a:sym typeface="Symbol" panose="05050102010706020507" pitchFamily="18" charset="2"/>
                                            </a:rPr>
                                            <m:t></m:t>
                                          </m:r>
                                        </m:e>
                                      </m:d>
                                      <m:r>
                                        <a:rPr lang="en-US" i="1">
                                          <a:latin typeface="Cambria Math" panose="02040503050406030204" pitchFamily="18" charset="0"/>
                                          <a:sym typeface="Symbol" panose="05050102010706020507" pitchFamily="18" charset="2"/>
                                        </a:rPr>
                                        <m:t>𝐸</m:t>
                                      </m:r>
                                    </m:e>
                                  </m:d>
                                  <m:sSub>
                                    <m:sSubPr>
                                      <m:ctrlPr>
                                        <a:rPr lang="en-US" i="1">
                                          <a:latin typeface="Cambria Math" panose="02040503050406030204" pitchFamily="18" charset="0"/>
                                          <a:sym typeface="Symbol" panose="05050102010706020507" pitchFamily="18" charset="2"/>
                                        </a:rPr>
                                      </m:ctrlPr>
                                    </m:sSubPr>
                                    <m:e>
                                      <m:r>
                                        <a:rPr lang="en-US" i="1">
                                          <a:latin typeface="Cambria Math" panose="02040503050406030204" pitchFamily="18" charset="0"/>
                                          <a:sym typeface="Symbol" panose="05050102010706020507" pitchFamily="18" charset="2"/>
                                        </a:rPr>
                                        <m:t>𝐿</m:t>
                                      </m:r>
                                    </m:e>
                                    <m:sub>
                                      <m:r>
                                        <a:rPr lang="en-US" i="1">
                                          <a:latin typeface="Cambria Math" panose="02040503050406030204" pitchFamily="18" charset="0"/>
                                          <a:sym typeface="Symbol" panose="05050102010706020507" pitchFamily="18" charset="2"/>
                                        </a:rPr>
                                        <m:t>𝑘</m:t>
                                      </m:r>
                                    </m:sub>
                                  </m:sSub>
                                </m:den>
                              </m:f>
                            </m:e>
                          </m:d>
                        </m:e>
                        <m:sup>
                          <m:r>
                            <a:rPr lang="en-US" b="0" i="1" smtClean="0">
                              <a:latin typeface="Cambria Math" panose="02040503050406030204" pitchFamily="18" charset="0"/>
                              <a:sym typeface="Symbol" panose="05050102010706020507" pitchFamily="18" charset="2"/>
                            </a:rPr>
                            <m:t>2</m:t>
                          </m:r>
                        </m:sup>
                      </m:sSup>
                      <m:r>
                        <a:rPr lang="en-US" b="0" i="1" smtClean="0">
                          <a:latin typeface="Cambria Math" panose="02040503050406030204" pitchFamily="18" charset="0"/>
                          <a:sym typeface="Symbol" panose="05050102010706020507" pitchFamily="18" charset="2"/>
                        </a:rPr>
                        <m:t>+</m:t>
                      </m:r>
                      <m:f>
                        <m:fPr>
                          <m:ctrlPr>
                            <a:rPr lang="en-US" b="0" i="1" smtClean="0">
                              <a:latin typeface="Cambria Math" panose="02040503050406030204" pitchFamily="18" charset="0"/>
                              <a:sym typeface="Symbol" panose="05050102010706020507" pitchFamily="18" charset="2"/>
                            </a:rPr>
                          </m:ctrlPr>
                        </m:fPr>
                        <m:num>
                          <m:r>
                            <a:rPr lang="en-US" b="0" i="1" smtClean="0">
                              <a:latin typeface="Cambria Math" panose="02040503050406030204" pitchFamily="18" charset="0"/>
                              <a:sym typeface="Symbol" panose="05050102010706020507" pitchFamily="18" charset="2"/>
                            </a:rPr>
                            <m:t>1</m:t>
                          </m:r>
                        </m:num>
                        <m:den>
                          <m:sSup>
                            <m:sSupPr>
                              <m:ctrlPr>
                                <a:rPr lang="en-US" b="0" i="1" smtClean="0">
                                  <a:latin typeface="Cambria Math" panose="02040503050406030204" pitchFamily="18" charset="0"/>
                                  <a:sym typeface="Symbol" panose="05050102010706020507" pitchFamily="18" charset="2"/>
                                </a:rPr>
                              </m:ctrlPr>
                            </m:sSupPr>
                            <m:e>
                              <m:d>
                                <m:dPr>
                                  <m:ctrlPr>
                                    <a:rPr lang="en-US" b="0" i="1" smtClean="0">
                                      <a:latin typeface="Cambria Math" panose="02040503050406030204" pitchFamily="18" charset="0"/>
                                      <a:sym typeface="Symbol" panose="05050102010706020507" pitchFamily="18" charset="2"/>
                                    </a:rPr>
                                  </m:ctrlPr>
                                </m:d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a:rPr>
                                        <m:t>−</m:t>
                                      </m:r>
                                      <m:d>
                                        <m:dPr>
                                          <m:ctrlPr>
                                            <a:rPr lang="en-US" i="1">
                                              <a:latin typeface="Cambria Math" panose="02040503050406030204" pitchFamily="18" charset="0"/>
                                            </a:rPr>
                                          </m:ctrlPr>
                                        </m:dPr>
                                        <m:e>
                                          <m:r>
                                            <a:rPr lang="en-US" i="1">
                                              <a:latin typeface="Cambria Math"/>
                                            </a:rPr>
                                            <m:t>1−</m:t>
                                          </m:r>
                                          <m:r>
                                            <a:rPr lang="en-US" i="1">
                                              <a:latin typeface="Cambria Math" panose="02040503050406030204" pitchFamily="18" charset="0"/>
                                              <a:sym typeface="Symbol" panose="05050102010706020507" pitchFamily="18" charset="2"/>
                                            </a:rPr>
                                            <m:t></m:t>
                                          </m:r>
                                        </m:e>
                                      </m:d>
                                      <m:r>
                                        <a:rPr lang="en-US" i="1">
                                          <a:latin typeface="Cambria Math" panose="02040503050406030204" pitchFamily="18" charset="0"/>
                                          <a:sym typeface="Symbol" panose="05050102010706020507" pitchFamily="18" charset="2"/>
                                        </a:rPr>
                                        <m:t>𝐸</m:t>
                                      </m:r>
                                    </m:e>
                                  </m:d>
                                  <m:r>
                                    <a:rPr lang="en-US" b="0" i="1" smtClean="0">
                                      <a:latin typeface="Cambria Math" panose="02040503050406030204" pitchFamily="18" charset="0"/>
                                      <a:sym typeface="Symbol" panose="05050102010706020507" pitchFamily="18" charset="2"/>
                                    </a:rPr>
                                    <m:t>𝐻</m:t>
                                  </m:r>
                                </m:e>
                              </m:d>
                            </m:e>
                            <m:sup>
                              <m:r>
                                <a:rPr lang="en-US" b="0" i="1" smtClean="0">
                                  <a:latin typeface="Cambria Math" panose="02040503050406030204" pitchFamily="18" charset="0"/>
                                  <a:sym typeface="Symbol" panose="05050102010706020507" pitchFamily="18" charset="2"/>
                                </a:rPr>
                                <m:t>2</m:t>
                              </m:r>
                            </m:sup>
                          </m:sSup>
                        </m:den>
                      </m:f>
                      <m:r>
                        <a:rPr lang="en-US" b="0" i="1" smtClean="0">
                          <a:latin typeface="Cambria Math" panose="02040503050406030204" pitchFamily="18" charset="0"/>
                          <a:sym typeface="Symbol" panose="05050102010706020507" pitchFamily="18" charset="2"/>
                        </a:rPr>
                        <m:t>)</m:t>
                      </m:r>
                    </m:oMath>
                  </m:oMathPara>
                </a14:m>
                <a:endParaRPr lang="en-US" dirty="0"/>
              </a:p>
            </p:txBody>
          </p:sp>
        </mc:Choice>
        <mc:Fallback xmlns="">
          <p:sp>
            <p:nvSpPr>
              <p:cNvPr id="63" name="Obdélník 62"/>
              <p:cNvSpPr>
                <a:spLocks noRot="1" noChangeAspect="1" noMove="1" noResize="1" noEditPoints="1" noAdjustHandles="1" noChangeArrowheads="1" noChangeShapeType="1" noTextEdit="1"/>
              </p:cNvSpPr>
              <p:nvPr/>
            </p:nvSpPr>
            <p:spPr>
              <a:xfrm>
                <a:off x="329890" y="1164373"/>
                <a:ext cx="10203408" cy="984052"/>
              </a:xfrm>
              <a:prstGeom prst="rect">
                <a:avLst/>
              </a:prstGeom>
              <a:blipFill rotWithShape="1">
                <a:blip r:embed="rId2"/>
                <a:stretch>
                  <a:fillRect/>
                </a:stretch>
              </a:blipFill>
            </p:spPr>
            <p:txBody>
              <a:bodyPr/>
              <a:lstStyle/>
              <a:p>
                <a:r>
                  <a:rPr lang="cs-CZ">
                    <a:noFill/>
                  </a:rPr>
                  <a:t> </a:t>
                </a:r>
              </a:p>
            </p:txBody>
          </p:sp>
        </mc:Fallback>
      </mc:AlternateContent>
      <p:sp>
        <p:nvSpPr>
          <p:cNvPr id="4" name="TextovéPole 3"/>
          <p:cNvSpPr txBox="1"/>
          <p:nvPr/>
        </p:nvSpPr>
        <p:spPr>
          <a:xfrm>
            <a:off x="525101" y="2272420"/>
            <a:ext cx="8890503" cy="369332"/>
          </a:xfrm>
          <a:prstGeom prst="rect">
            <a:avLst/>
          </a:prstGeom>
          <a:noFill/>
        </p:spPr>
        <p:txBody>
          <a:bodyPr wrap="square" rtlCol="0">
            <a:spAutoFit/>
          </a:bodyPr>
          <a:lstStyle/>
          <a:p>
            <a:r>
              <a:rPr lang="en-US" dirty="0"/>
              <a:t>Strong boundary condition </a:t>
            </a:r>
            <a:r>
              <a:rPr lang="cs-CZ" dirty="0" err="1" smtClean="0"/>
              <a:t>at</a:t>
            </a:r>
            <a:r>
              <a:rPr lang="en-US" dirty="0" smtClean="0"/>
              <a:t> </a:t>
            </a:r>
            <a:r>
              <a:rPr lang="en-US" dirty="0"/>
              <a:t>the </a:t>
            </a:r>
            <a:r>
              <a:rPr lang="cs-CZ" dirty="0" err="1" smtClean="0"/>
              <a:t>bottom</a:t>
            </a:r>
            <a:r>
              <a:rPr lang="cs-CZ" dirty="0" smtClean="0"/>
              <a:t> </a:t>
            </a:r>
            <a:r>
              <a:rPr lang="cs-CZ" dirty="0" err="1" smtClean="0"/>
              <a:t>wall</a:t>
            </a:r>
            <a:endParaRPr lang="cs-CZ" dirty="0"/>
          </a:p>
        </p:txBody>
      </p:sp>
      <mc:AlternateContent xmlns:mc="http://schemas.openxmlformats.org/markup-compatibility/2006" xmlns:a14="http://schemas.microsoft.com/office/drawing/2010/main">
        <mc:Choice Requires="a14">
          <p:sp>
            <p:nvSpPr>
              <p:cNvPr id="54" name="Obdélník 53"/>
              <p:cNvSpPr/>
              <p:nvPr/>
            </p:nvSpPr>
            <p:spPr>
              <a:xfrm>
                <a:off x="1" y="2641752"/>
                <a:ext cx="7224664" cy="9840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cs-CZ" b="0" i="1" smtClean="0">
                              <a:solidFill>
                                <a:prstClr val="black"/>
                              </a:solidFill>
                              <a:latin typeface="Cambria Math" panose="02040503050406030204" pitchFamily="18" charset="0"/>
                              <a:sym typeface="Symbol" panose="05050102010706020507" pitchFamily="18" charset="2"/>
                            </a:rPr>
                          </m:ctrlPr>
                        </m:sSubPr>
                        <m:e>
                          <m:r>
                            <a:rPr lang="cs-CZ" b="0" i="1" smtClean="0">
                              <a:solidFill>
                                <a:prstClr val="black"/>
                              </a:solidFill>
                              <a:latin typeface="Cambria Math" panose="02040503050406030204" pitchFamily="18" charset="0"/>
                              <a:sym typeface="Symbol" panose="05050102010706020507" pitchFamily="18" charset="2"/>
                            </a:rPr>
                            <m:t></m:t>
                          </m:r>
                        </m:e>
                        <m:sub>
                          <m:r>
                            <a:rPr lang="en-US" b="0" i="1" smtClean="0">
                              <a:solidFill>
                                <a:prstClr val="black"/>
                              </a:solidFill>
                              <a:latin typeface="Cambria Math" panose="02040503050406030204" pitchFamily="18" charset="0"/>
                              <a:sym typeface="Symbol" panose="05050102010706020507" pitchFamily="18" charset="2"/>
                            </a:rPr>
                            <m:t>𝑤</m:t>
                          </m:r>
                        </m:sub>
                      </m:sSub>
                      <m:r>
                        <a:rPr lang="cs-CZ" b="0" i="1" smtClean="0">
                          <a:solidFill>
                            <a:prstClr val="black"/>
                          </a:solidFill>
                          <a:latin typeface="Cambria Math" panose="02040503050406030204" pitchFamily="18" charset="0"/>
                          <a:sym typeface="Symbol" panose="05050102010706020507" pitchFamily="18" charset="2"/>
                        </a:rPr>
                        <m:t>=−</m:t>
                      </m:r>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ea typeface="Cambria Math" panose="02040503050406030204" pitchFamily="18" charset="0"/>
                            </a:rPr>
                            <m:t>𝜓</m:t>
                          </m:r>
                        </m:num>
                        <m:den>
                          <m:r>
                            <a:rPr lang="en-US" i="1">
                              <a:solidFill>
                                <a:prstClr val="black"/>
                              </a:solidFill>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i="1">
                                  <a:solidFill>
                                    <a:prstClr val="black"/>
                                  </a:solidFill>
                                  <a:latin typeface="Cambria Math" panose="02040503050406030204" pitchFamily="18" charset="0"/>
                                  <a:ea typeface="Cambria Math" panose="02040503050406030204" pitchFamily="18" charset="0"/>
                                </a:rPr>
                                <m:t>2</m:t>
                              </m:r>
                            </m:sup>
                          </m:sSup>
                        </m:den>
                      </m:f>
                      <m:d>
                        <m:dPr>
                          <m:ctrlPr>
                            <a:rPr lang="en-US" i="1">
                              <a:solidFill>
                                <a:prstClr val="black"/>
                              </a:solidFill>
                              <a:latin typeface="Cambria Math" panose="02040503050406030204" pitchFamily="18" charset="0"/>
                              <a:ea typeface="Cambria Math" panose="02040503050406030204" pitchFamily="18" charset="0"/>
                            </a:rPr>
                          </m:ctrlPr>
                        </m:dPr>
                        <m:e>
                          <m:sSup>
                            <m:sSupPr>
                              <m:ctrlPr>
                                <a:rPr lang="en-US" i="1">
                                  <a:solidFill>
                                    <a:prstClr val="black"/>
                                  </a:solidFill>
                                  <a:latin typeface="Cambria Math" panose="02040503050406030204" pitchFamily="18" charset="0"/>
                                </a:rPr>
                              </m:ctrlPr>
                            </m:sSupPr>
                            <m:e>
                              <m:d>
                                <m:dPr>
                                  <m:ctrlPr>
                                    <a:rPr lang="en-US" i="1">
                                      <a:solidFill>
                                        <a:prstClr val="black"/>
                                      </a:solidFill>
                                      <a:latin typeface="Cambria Math" panose="02040503050406030204" pitchFamily="18" charset="0"/>
                                    </a:rPr>
                                  </m:ctrlPr>
                                </m:dPr>
                                <m:e>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e>
                              </m:d>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rPr>
                            <m:t>+</m:t>
                          </m:r>
                          <m:sSup>
                            <m:sSupPr>
                              <m:ctrlPr>
                                <a:rPr lang="en-US" i="1">
                                  <a:solidFill>
                                    <a:prstClr val="black"/>
                                  </a:solidFill>
                                  <a:latin typeface="Cambria Math" panose="02040503050406030204" pitchFamily="18" charset="0"/>
                                </a:rPr>
                              </m:ctrlPr>
                            </m:sSupPr>
                            <m:e>
                              <m:d>
                                <m:dPr>
                                  <m:ctrlPr>
                                    <a:rPr lang="en-US" i="1">
                                      <a:solidFill>
                                        <a:prstClr val="black"/>
                                      </a:solidFill>
                                      <a:latin typeface="Cambria Math" panose="02040503050406030204" pitchFamily="18" charset="0"/>
                                    </a:rPr>
                                  </m:ctrlPr>
                                </m:dPr>
                                <m:e>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𝑦</m:t>
                                      </m:r>
                                    </m:den>
                                  </m:f>
                                </m:e>
                              </m:d>
                            </m:e>
                            <m:sup>
                              <m:r>
                                <a:rPr lang="en-US" i="1">
                                  <a:solidFill>
                                    <a:prstClr val="black"/>
                                  </a:solidFill>
                                  <a:latin typeface="Cambria Math" panose="02040503050406030204" pitchFamily="18" charset="0"/>
                                </a:rPr>
                                <m:t>2</m:t>
                              </m:r>
                            </m:sup>
                          </m:sSup>
                        </m:e>
                      </m:d>
                      <m:r>
                        <a:rPr lang="en-US" b="0" i="1" smtClean="0">
                          <a:solidFill>
                            <a:prstClr val="black"/>
                          </a:solidFill>
                          <a:latin typeface="Cambria Math" panose="02040503050406030204" pitchFamily="18" charset="0"/>
                        </a:rPr>
                        <m:t>=2</m:t>
                      </m:r>
                      <m:f>
                        <m:fPr>
                          <m:ctrlPr>
                            <a:rPr lang="en-US" i="1">
                              <a:latin typeface="Cambria Math" panose="02040503050406030204" pitchFamily="18" charset="0"/>
                              <a:sym typeface="Symbol" panose="05050102010706020507" pitchFamily="18" charset="2"/>
                            </a:rPr>
                          </m:ctrlPr>
                        </m:fPr>
                        <m:num>
                          <m:sSub>
                            <m:sSubPr>
                              <m:ctrlPr>
                                <a:rPr lang="en-US" i="1">
                                  <a:latin typeface="Cambria Math" panose="02040503050406030204" pitchFamily="18" charset="0"/>
                                  <a:sym typeface="Symbol" panose="05050102010706020507" pitchFamily="18" charset="2"/>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sym typeface="Symbol" panose="05050102010706020507" pitchFamily="18" charset="2"/>
                                </a:rPr>
                                <m:t>𝑖</m:t>
                              </m:r>
                              <m:r>
                                <a:rPr lang="en-US" i="1">
                                  <a:latin typeface="Cambria Math" panose="02040503050406030204" pitchFamily="18" charset="0"/>
                                  <a:sym typeface="Symbol" panose="05050102010706020507" pitchFamily="18" charset="2"/>
                                </a:rPr>
                                <m:t>,2</m:t>
                              </m:r>
                            </m:sub>
                          </m:sSub>
                        </m:num>
                        <m:den>
                          <m:sSubSup>
                            <m:sSubSupPr>
                              <m:ctrlPr>
                                <a:rPr lang="en-US" i="1">
                                  <a:latin typeface="Cambria Math" panose="02040503050406030204" pitchFamily="18" charset="0"/>
                                  <a:sym typeface="Symbol" panose="05050102010706020507" pitchFamily="18" charset="2"/>
                                </a:rPr>
                              </m:ctrlPr>
                            </m:sSubSupPr>
                            <m:e>
                              <m:r>
                                <a:rPr lang="en-US" i="1">
                                  <a:latin typeface="Cambria Math" panose="02040503050406030204" pitchFamily="18" charset="0"/>
                                  <a:sym typeface="Symbol" panose="05050102010706020507" pitchFamily="18" charset="2"/>
                                </a:rPr>
                                <m:t>h</m:t>
                              </m:r>
                            </m:e>
                            <m:sub>
                              <m:r>
                                <a:rPr lang="en-US" i="1">
                                  <a:latin typeface="Cambria Math" panose="02040503050406030204" pitchFamily="18" charset="0"/>
                                  <a:sym typeface="Symbol" panose="05050102010706020507" pitchFamily="18" charset="2"/>
                                </a:rPr>
                                <m:t>𝑦</m:t>
                              </m:r>
                            </m:sub>
                            <m:sup>
                              <m:r>
                                <a:rPr lang="en-US" i="1">
                                  <a:latin typeface="Cambria Math" panose="02040503050406030204" pitchFamily="18" charset="0"/>
                                  <a:sym typeface="Symbol" panose="05050102010706020507" pitchFamily="18" charset="2"/>
                                </a:rPr>
                                <m:t>2</m:t>
                              </m:r>
                            </m:sup>
                          </m:sSubSup>
                        </m:den>
                      </m:f>
                      <m:f>
                        <m:fPr>
                          <m:ctrlPr>
                            <a:rPr lang="en-US" b="0" i="1" smtClean="0">
                              <a:latin typeface="Cambria Math" panose="02040503050406030204" pitchFamily="18" charset="0"/>
                              <a:sym typeface="Symbol" panose="05050102010706020507" pitchFamily="18" charset="2"/>
                            </a:rPr>
                          </m:ctrlPr>
                        </m:fPr>
                        <m:num>
                          <m:r>
                            <a:rPr lang="en-US" b="0" i="1" smtClean="0">
                              <a:latin typeface="Cambria Math" panose="02040503050406030204" pitchFamily="18" charset="0"/>
                              <a:sym typeface="Symbol" panose="05050102010706020507" pitchFamily="18" charset="2"/>
                            </a:rPr>
                            <m:t>1</m:t>
                          </m:r>
                        </m:num>
                        <m:den>
                          <m:sSup>
                            <m:sSupPr>
                              <m:ctrlPr>
                                <a:rPr lang="en-US" b="0" i="1" smtClean="0">
                                  <a:latin typeface="Cambria Math" panose="02040503050406030204" pitchFamily="18" charset="0"/>
                                  <a:sym typeface="Symbol" panose="05050102010706020507" pitchFamily="18" charset="2"/>
                                </a:rPr>
                              </m:ctrlPr>
                            </m:sSupPr>
                            <m:e>
                              <m:d>
                                <m:dPr>
                                  <m:ctrlPr>
                                    <a:rPr lang="en-US" b="0" i="1" smtClean="0">
                                      <a:latin typeface="Cambria Math" panose="02040503050406030204" pitchFamily="18" charset="0"/>
                                      <a:sym typeface="Symbol" panose="05050102010706020507" pitchFamily="18" charset="2"/>
                                    </a:rPr>
                                  </m:ctrlPr>
                                </m:d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a:rPr>
                                        <m:t>−</m:t>
                                      </m:r>
                                      <m:d>
                                        <m:dPr>
                                          <m:ctrlPr>
                                            <a:rPr lang="en-US" i="1">
                                              <a:latin typeface="Cambria Math" panose="02040503050406030204" pitchFamily="18" charset="0"/>
                                            </a:rPr>
                                          </m:ctrlPr>
                                        </m:dPr>
                                        <m:e>
                                          <m:r>
                                            <a:rPr lang="en-US" i="1">
                                              <a:latin typeface="Cambria Math"/>
                                            </a:rPr>
                                            <m:t>1−</m:t>
                                          </m:r>
                                          <m:r>
                                            <a:rPr lang="en-US" i="1">
                                              <a:latin typeface="Cambria Math" panose="02040503050406030204" pitchFamily="18" charset="0"/>
                                              <a:sym typeface="Symbol" panose="05050102010706020507" pitchFamily="18" charset="2"/>
                                            </a:rPr>
                                            <m:t></m:t>
                                          </m:r>
                                        </m:e>
                                      </m:d>
                                      <m:r>
                                        <a:rPr lang="en-US" i="1">
                                          <a:latin typeface="Cambria Math" panose="02040503050406030204" pitchFamily="18" charset="0"/>
                                          <a:sym typeface="Symbol" panose="05050102010706020507" pitchFamily="18" charset="2"/>
                                        </a:rPr>
                                        <m:t>𝐸</m:t>
                                      </m:r>
                                    </m:e>
                                  </m:d>
                                  <m:r>
                                    <a:rPr lang="en-US" b="0" i="1" smtClean="0">
                                      <a:latin typeface="Cambria Math" panose="02040503050406030204" pitchFamily="18" charset="0"/>
                                      <a:sym typeface="Symbol" panose="05050102010706020507" pitchFamily="18" charset="2"/>
                                    </a:rPr>
                                    <m:t>𝐻</m:t>
                                  </m:r>
                                </m:e>
                              </m:d>
                            </m:e>
                            <m:sup>
                              <m:r>
                                <a:rPr lang="en-US" b="0" i="1" smtClean="0">
                                  <a:latin typeface="Cambria Math" panose="02040503050406030204" pitchFamily="18" charset="0"/>
                                  <a:sym typeface="Symbol" panose="05050102010706020507" pitchFamily="18" charset="2"/>
                                </a:rPr>
                                <m:t>2</m:t>
                              </m:r>
                            </m:sup>
                          </m:sSup>
                        </m:den>
                      </m:f>
                    </m:oMath>
                  </m:oMathPara>
                </a14:m>
                <a:endParaRPr lang="en-US" dirty="0"/>
              </a:p>
            </p:txBody>
          </p:sp>
        </mc:Choice>
        <mc:Fallback xmlns="">
          <p:sp>
            <p:nvSpPr>
              <p:cNvPr id="54" name="Obdélník 53"/>
              <p:cNvSpPr>
                <a:spLocks noRot="1" noChangeAspect="1" noMove="1" noResize="1" noEditPoints="1" noAdjustHandles="1" noChangeArrowheads="1" noChangeShapeType="1" noTextEdit="1"/>
              </p:cNvSpPr>
              <p:nvPr/>
            </p:nvSpPr>
            <p:spPr>
              <a:xfrm>
                <a:off x="1" y="2641752"/>
                <a:ext cx="7224664" cy="984052"/>
              </a:xfrm>
              <a:prstGeom prst="rect">
                <a:avLst/>
              </a:prstGeom>
              <a:blipFill rotWithShape="1">
                <a:blip r:embed="rId3"/>
                <a:stretch>
                  <a:fillRect/>
                </a:stretch>
              </a:blipFill>
            </p:spPr>
            <p:txBody>
              <a:bodyPr/>
              <a:lstStyle/>
              <a:p>
                <a:r>
                  <a:rPr lang="cs-CZ">
                    <a:noFill/>
                  </a:rPr>
                  <a:t> </a:t>
                </a:r>
              </a:p>
            </p:txBody>
          </p:sp>
        </mc:Fallback>
      </mc:AlternateContent>
      <p:sp>
        <p:nvSpPr>
          <p:cNvPr id="7" name="TextovéPole 6"/>
          <p:cNvSpPr txBox="1"/>
          <p:nvPr/>
        </p:nvSpPr>
        <p:spPr>
          <a:xfrm>
            <a:off x="554185" y="3693814"/>
            <a:ext cx="10780754" cy="369332"/>
          </a:xfrm>
          <a:prstGeom prst="rect">
            <a:avLst/>
          </a:prstGeom>
          <a:noFill/>
        </p:spPr>
        <p:txBody>
          <a:bodyPr wrap="square" rtlCol="0">
            <a:spAutoFit/>
          </a:bodyPr>
          <a:lstStyle/>
          <a:p>
            <a:r>
              <a:rPr lang="en-US" dirty="0"/>
              <a:t>Boundary conditions for </a:t>
            </a:r>
            <a:r>
              <a:rPr lang="en-US" dirty="0" smtClean="0">
                <a:sym typeface="Symbol"/>
              </a:rPr>
              <a:t></a:t>
            </a:r>
            <a:r>
              <a:rPr lang="en-US" dirty="0" smtClean="0"/>
              <a:t>, </a:t>
            </a:r>
            <a:r>
              <a:rPr lang="en-US" dirty="0" smtClean="0">
                <a:sym typeface="Symbol"/>
              </a:rPr>
              <a:t></a:t>
            </a:r>
            <a:r>
              <a:rPr lang="en-US" dirty="0" smtClean="0"/>
              <a:t> </a:t>
            </a:r>
            <a:r>
              <a:rPr lang="cs-CZ" dirty="0" err="1" smtClean="0"/>
              <a:t>at</a:t>
            </a:r>
            <a:r>
              <a:rPr lang="cs-CZ" dirty="0" smtClean="0"/>
              <a:t> </a:t>
            </a:r>
            <a:r>
              <a:rPr lang="en-US" dirty="0" smtClean="0"/>
              <a:t>input </a:t>
            </a:r>
            <a:r>
              <a:rPr lang="en-US" dirty="0"/>
              <a:t>and output expect stabilized </a:t>
            </a:r>
            <a:r>
              <a:rPr lang="cs-CZ" dirty="0" err="1" smtClean="0"/>
              <a:t>velocity</a:t>
            </a:r>
            <a:r>
              <a:rPr lang="en-US" dirty="0" smtClean="0"/>
              <a:t> </a:t>
            </a:r>
            <a:r>
              <a:rPr lang="en-US" dirty="0"/>
              <a:t>profile</a:t>
            </a:r>
            <a:endParaRPr lang="cs-CZ" dirty="0"/>
          </a:p>
        </p:txBody>
      </p:sp>
      <p:cxnSp>
        <p:nvCxnSpPr>
          <p:cNvPr id="18" name="Přímá spojnice 17"/>
          <p:cNvCxnSpPr/>
          <p:nvPr/>
        </p:nvCxnSpPr>
        <p:spPr>
          <a:xfrm>
            <a:off x="2139846" y="4667663"/>
            <a:ext cx="0" cy="1904214"/>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Skupina 5"/>
          <p:cNvGrpSpPr/>
          <p:nvPr/>
        </p:nvGrpSpPr>
        <p:grpSpPr>
          <a:xfrm>
            <a:off x="329890" y="4291300"/>
            <a:ext cx="3472565" cy="2094786"/>
            <a:chOff x="329890" y="4291300"/>
            <a:chExt cx="3472565" cy="2094786"/>
          </a:xfrm>
        </p:grpSpPr>
        <p:pic>
          <p:nvPicPr>
            <p:cNvPr id="9" name="Obrázek 8"/>
            <p:cNvPicPr>
              <a:picLocks noChangeAspect="1"/>
            </p:cNvPicPr>
            <p:nvPr/>
          </p:nvPicPr>
          <p:blipFill>
            <a:blip r:embed="rId4"/>
            <a:stretch>
              <a:fillRect/>
            </a:stretch>
          </p:blipFill>
          <p:spPr>
            <a:xfrm>
              <a:off x="329890" y="4291300"/>
              <a:ext cx="3472565" cy="2000011"/>
            </a:xfrm>
            <a:prstGeom prst="rect">
              <a:avLst/>
            </a:prstGeom>
          </p:spPr>
        </p:pic>
        <p:sp>
          <p:nvSpPr>
            <p:cNvPr id="10" name="Ovál 9"/>
            <p:cNvSpPr/>
            <p:nvPr/>
          </p:nvSpPr>
          <p:spPr>
            <a:xfrm>
              <a:off x="752758" y="4380688"/>
              <a:ext cx="46301" cy="566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Přímá spojnice se šipkou 10"/>
            <p:cNvCxnSpPr/>
            <p:nvPr/>
          </p:nvCxnSpPr>
          <p:spPr>
            <a:xfrm>
              <a:off x="775908" y="6088107"/>
              <a:ext cx="93375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flipH="1" flipV="1">
              <a:off x="792279" y="5396211"/>
              <a:ext cx="6780" cy="6818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a:off x="510960" y="4409010"/>
              <a:ext cx="5145" cy="1679097"/>
            </a:xfrm>
            <a:prstGeom prst="straightConnector1">
              <a:avLst/>
            </a:prstGeom>
            <a:ln>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a:off x="466675" y="4446358"/>
              <a:ext cx="337318"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1491267" y="6016754"/>
              <a:ext cx="410991" cy="369332"/>
            </a:xfrm>
            <a:prstGeom prst="rect">
              <a:avLst/>
            </a:prstGeom>
            <a:noFill/>
          </p:spPr>
          <p:txBody>
            <a:bodyPr wrap="square" rtlCol="0">
              <a:spAutoFit/>
            </a:bodyPr>
            <a:lstStyle/>
            <a:p>
              <a:r>
                <a:rPr lang="cs-CZ" dirty="0" smtClean="0"/>
                <a:t>x</a:t>
              </a:r>
              <a:endParaRPr lang="en-US" dirty="0"/>
            </a:p>
          </p:txBody>
        </p:sp>
        <p:sp>
          <p:nvSpPr>
            <p:cNvPr id="22" name="TextovéPole 21"/>
            <p:cNvSpPr txBox="1"/>
            <p:nvPr/>
          </p:nvSpPr>
          <p:spPr>
            <a:xfrm>
              <a:off x="554185" y="5291552"/>
              <a:ext cx="244874" cy="369332"/>
            </a:xfrm>
            <a:prstGeom prst="rect">
              <a:avLst/>
            </a:prstGeom>
            <a:noFill/>
          </p:spPr>
          <p:txBody>
            <a:bodyPr wrap="square" rtlCol="0">
              <a:spAutoFit/>
            </a:bodyPr>
            <a:lstStyle/>
            <a:p>
              <a:r>
                <a:rPr lang="cs-CZ" dirty="0" smtClean="0"/>
                <a:t>y</a:t>
              </a:r>
              <a:endParaRPr lang="en-US" dirty="0"/>
            </a:p>
          </p:txBody>
        </p:sp>
        <p:sp>
          <p:nvSpPr>
            <p:cNvPr id="26" name="TextovéPole 25"/>
            <p:cNvSpPr txBox="1"/>
            <p:nvPr/>
          </p:nvSpPr>
          <p:spPr>
            <a:xfrm>
              <a:off x="329891" y="4982080"/>
              <a:ext cx="305444" cy="369332"/>
            </a:xfrm>
            <a:prstGeom prst="rect">
              <a:avLst/>
            </a:prstGeom>
            <a:solidFill>
              <a:schemeClr val="bg1"/>
            </a:solidFill>
          </p:spPr>
          <p:txBody>
            <a:bodyPr wrap="square" rtlCol="0">
              <a:spAutoFit/>
            </a:bodyPr>
            <a:lstStyle/>
            <a:p>
              <a:r>
                <a:rPr lang="cs-CZ" dirty="0" smtClean="0"/>
                <a:t>H</a:t>
              </a:r>
              <a:endParaRPr lang="en-US" dirty="0"/>
            </a:p>
          </p:txBody>
        </p:sp>
        <p:sp>
          <p:nvSpPr>
            <p:cNvPr id="27" name="TextovéPole 26"/>
            <p:cNvSpPr txBox="1"/>
            <p:nvPr/>
          </p:nvSpPr>
          <p:spPr>
            <a:xfrm>
              <a:off x="2093104" y="6006340"/>
              <a:ext cx="813058" cy="369332"/>
            </a:xfrm>
            <a:prstGeom prst="rect">
              <a:avLst/>
            </a:prstGeom>
            <a:noFill/>
          </p:spPr>
          <p:txBody>
            <a:bodyPr wrap="square" rtlCol="0">
              <a:spAutoFit/>
            </a:bodyPr>
            <a:lstStyle/>
            <a:p>
              <a:r>
                <a:rPr lang="en-US" dirty="0" smtClean="0">
                  <a:sym typeface="Symbol" panose="05050102010706020507" pitchFamily="18" charset="2"/>
                </a:rPr>
                <a:t>=0</a:t>
              </a:r>
              <a:endParaRPr lang="en-US" dirty="0"/>
            </a:p>
          </p:txBody>
        </p:sp>
        <p:sp>
          <p:nvSpPr>
            <p:cNvPr id="28" name="TextovéPole 27"/>
            <p:cNvSpPr txBox="1"/>
            <p:nvPr/>
          </p:nvSpPr>
          <p:spPr>
            <a:xfrm>
              <a:off x="1920364" y="5265196"/>
              <a:ext cx="767791" cy="369332"/>
            </a:xfrm>
            <a:prstGeom prst="rect">
              <a:avLst/>
            </a:prstGeom>
            <a:noFill/>
          </p:spPr>
          <p:txBody>
            <a:bodyPr wrap="square" rtlCol="0">
              <a:spAutoFit/>
            </a:bodyPr>
            <a:lstStyle/>
            <a:p>
              <a:r>
                <a:rPr lang="en-US" dirty="0" smtClean="0">
                  <a:sym typeface="Symbol" panose="05050102010706020507" pitchFamily="18" charset="2"/>
                </a:rPr>
                <a:t>=1</a:t>
              </a:r>
              <a:endParaRPr lang="en-US" dirty="0"/>
            </a:p>
          </p:txBody>
        </p:sp>
        <p:cxnSp>
          <p:nvCxnSpPr>
            <p:cNvPr id="30" name="Přímá spojnice se šipkou 29"/>
            <p:cNvCxnSpPr/>
            <p:nvPr/>
          </p:nvCxnSpPr>
          <p:spPr>
            <a:xfrm>
              <a:off x="1342369" y="4511909"/>
              <a:ext cx="5145" cy="1576198"/>
            </a:xfrm>
            <a:prstGeom prst="straightConnector1">
              <a:avLst/>
            </a:prstGeom>
            <a:ln>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2" name="Přímá spojnice 31"/>
            <p:cNvCxnSpPr/>
            <p:nvPr/>
          </p:nvCxnSpPr>
          <p:spPr>
            <a:xfrm>
              <a:off x="905465" y="4511909"/>
              <a:ext cx="442049" cy="0"/>
            </a:xfrm>
            <a:prstGeom prst="line">
              <a:avLst/>
            </a:prstGeom>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9" name="TextovéPole 28"/>
              <p:cNvSpPr txBox="1"/>
              <p:nvPr/>
            </p:nvSpPr>
            <p:spPr>
              <a:xfrm>
                <a:off x="1445999" y="4555127"/>
                <a:ext cx="2202847" cy="348878"/>
              </a:xfrm>
              <a:prstGeom prst="rect">
                <a:avLst/>
              </a:prstGeom>
              <a:solidFill>
                <a:schemeClr val="bg1"/>
              </a:solid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cs-CZ" sz="1400" b="0" i="1" smtClean="0">
                              <a:latin typeface="Cambria Math" panose="02040503050406030204" pitchFamily="18" charset="0"/>
                            </a:rPr>
                          </m:ctrlPr>
                        </m:sSupPr>
                        <m:e>
                          <m:r>
                            <a:rPr lang="en-US" sz="1400" b="0" i="1" smtClean="0">
                              <a:latin typeface="Cambria Math"/>
                            </a:rPr>
                            <m:t>𝐻</m:t>
                          </m:r>
                        </m:e>
                        <m:sup>
                          <m:r>
                            <a:rPr lang="en-US" sz="1400" b="0" i="1" smtClean="0">
                              <a:latin typeface="Cambria Math"/>
                            </a:rPr>
                            <m:t>∗</m:t>
                          </m:r>
                        </m:sup>
                      </m:sSup>
                      <m:r>
                        <a:rPr lang="en-US" sz="1400" b="0" i="1" smtClean="0">
                          <a:latin typeface="Cambria Math"/>
                        </a:rPr>
                        <m:t>=</m:t>
                      </m:r>
                      <m:r>
                        <a:rPr lang="cs-CZ" sz="1400" b="0" i="1" smtClean="0">
                          <a:latin typeface="Cambria Math"/>
                        </a:rPr>
                        <m:t>𝐻</m:t>
                      </m:r>
                      <m:r>
                        <a:rPr lang="en-US" sz="1400" b="0" i="1" smtClean="0">
                          <a:latin typeface="Cambria Math"/>
                        </a:rPr>
                        <m:t>(1−</m:t>
                      </m:r>
                      <m:d>
                        <m:dPr>
                          <m:ctrlPr>
                            <a:rPr lang="en-US" sz="1400" b="0" i="1" smtClean="0">
                              <a:latin typeface="Cambria Math" panose="02040503050406030204" pitchFamily="18" charset="0"/>
                            </a:rPr>
                          </m:ctrlPr>
                        </m:dPr>
                        <m:e>
                          <m:r>
                            <a:rPr lang="en-US" sz="1400" b="0" i="1" smtClean="0">
                              <a:latin typeface="Cambria Math"/>
                            </a:rPr>
                            <m:t>1−</m:t>
                          </m:r>
                          <m:r>
                            <a:rPr lang="en-US" sz="1400" b="0" i="1" smtClean="0">
                              <a:latin typeface="Cambria Math"/>
                              <a:sym typeface="Symbol"/>
                            </a:rPr>
                            <m:t></m:t>
                          </m:r>
                        </m:e>
                      </m:d>
                      <m:sSup>
                        <m:sSupPr>
                          <m:ctrlPr>
                            <a:rPr lang="en-US" sz="1400" b="0" i="1" smtClean="0">
                              <a:latin typeface="Cambria Math" panose="02040503050406030204" pitchFamily="18" charset="0"/>
                              <a:sym typeface="Symbol"/>
                            </a:rPr>
                          </m:ctrlPr>
                        </m:sSupPr>
                        <m:e>
                          <m:r>
                            <a:rPr lang="en-US" sz="1400" b="0" i="1" smtClean="0">
                              <a:latin typeface="Cambria Math"/>
                              <a:sym typeface="Symbol"/>
                            </a:rPr>
                            <m:t>𝑒</m:t>
                          </m:r>
                        </m:e>
                        <m:sup>
                          <m:r>
                            <a:rPr lang="en-US" sz="1400" b="0" i="1" smtClean="0">
                              <a:latin typeface="Cambria Math"/>
                              <a:sym typeface="Symbol"/>
                            </a:rPr>
                            <m:t>−</m:t>
                          </m:r>
                          <m:sSup>
                            <m:sSupPr>
                              <m:ctrlPr>
                                <a:rPr lang="en-US" sz="1400" b="0" i="1" smtClean="0">
                                  <a:latin typeface="Cambria Math" panose="02040503050406030204" pitchFamily="18" charset="0"/>
                                  <a:sym typeface="Symbol"/>
                                </a:rPr>
                              </m:ctrlPr>
                            </m:sSupPr>
                            <m:e>
                              <m:r>
                                <a:rPr lang="en-US" sz="1400" b="0" i="1" smtClean="0">
                                  <a:latin typeface="Cambria Math"/>
                                  <a:sym typeface="Symbol"/>
                                </a:rPr>
                                <m:t></m:t>
                              </m:r>
                            </m:e>
                            <m:sup>
                              <m:r>
                                <a:rPr lang="en-US" sz="1400" b="0" i="1" smtClean="0">
                                  <a:latin typeface="Cambria Math"/>
                                  <a:sym typeface="Symbol"/>
                                </a:rPr>
                                <m:t>2</m:t>
                              </m:r>
                            </m:sup>
                          </m:sSup>
                        </m:sup>
                      </m:sSup>
                      <m:r>
                        <a:rPr lang="en-US" sz="1400" b="0" i="1" smtClean="0">
                          <a:latin typeface="Cambria Math"/>
                          <a:sym typeface="Symbol"/>
                        </a:rPr>
                        <m:t>)</m:t>
                      </m:r>
                    </m:oMath>
                  </m:oMathPara>
                </a14:m>
                <a:endParaRPr lang="cs-CZ" sz="1400" dirty="0"/>
              </a:p>
            </p:txBody>
          </p:sp>
        </mc:Choice>
        <mc:Fallback xmlns="">
          <p:sp>
            <p:nvSpPr>
              <p:cNvPr id="29" name="TextovéPole 28"/>
              <p:cNvSpPr txBox="1">
                <a:spLocks noRot="1" noChangeAspect="1" noMove="1" noResize="1" noEditPoints="1" noAdjustHandles="1" noChangeArrowheads="1" noChangeShapeType="1" noTextEdit="1"/>
              </p:cNvSpPr>
              <p:nvPr/>
            </p:nvSpPr>
            <p:spPr>
              <a:xfrm>
                <a:off x="1445999" y="4555127"/>
                <a:ext cx="2202847" cy="348878"/>
              </a:xfrm>
              <a:prstGeom prst="rect">
                <a:avLst/>
              </a:prstGeom>
              <a:blipFill rotWithShape="1">
                <a:blip r:embed="rId5"/>
                <a:stretch>
                  <a:fillRect b="-8772"/>
                </a:stretch>
              </a:blipFill>
              <a:ln>
                <a:noFill/>
              </a:ln>
            </p:spPr>
            <p:txBody>
              <a:bodyPr/>
              <a:lstStyle/>
              <a:p>
                <a:r>
                  <a:rPr lang="cs-CZ">
                    <a:noFill/>
                  </a:rPr>
                  <a:t> </a:t>
                </a:r>
              </a:p>
            </p:txBody>
          </p:sp>
        </mc:Fallback>
      </mc:AlternateContent>
      <p:sp>
        <p:nvSpPr>
          <p:cNvPr id="31" name="TextovéPole 30"/>
          <p:cNvSpPr txBox="1"/>
          <p:nvPr/>
        </p:nvSpPr>
        <p:spPr>
          <a:xfrm>
            <a:off x="3983524" y="4626462"/>
            <a:ext cx="7351415" cy="369332"/>
          </a:xfrm>
          <a:prstGeom prst="rect">
            <a:avLst/>
          </a:prstGeom>
          <a:noFill/>
        </p:spPr>
        <p:txBody>
          <a:bodyPr wrap="square" rtlCol="0">
            <a:spAutoFit/>
          </a:bodyPr>
          <a:lstStyle/>
          <a:p>
            <a:r>
              <a:rPr lang="cs-CZ" dirty="0" err="1" smtClean="0"/>
              <a:t>Velocity</a:t>
            </a:r>
            <a:r>
              <a:rPr lang="cs-CZ" dirty="0" smtClean="0"/>
              <a:t> profile </a:t>
            </a:r>
            <a:r>
              <a:rPr lang="cs-CZ" dirty="0" err="1" smtClean="0"/>
              <a:t>at</a:t>
            </a:r>
            <a:r>
              <a:rPr lang="cs-CZ" dirty="0" smtClean="0"/>
              <a:t> </a:t>
            </a:r>
            <a:r>
              <a:rPr lang="cs-CZ" dirty="0" err="1" smtClean="0"/>
              <a:t>inlet</a:t>
            </a:r>
            <a:r>
              <a:rPr lang="cs-CZ" dirty="0" smtClean="0"/>
              <a:t> </a:t>
            </a:r>
            <a:r>
              <a:rPr lang="en-US" dirty="0" smtClean="0"/>
              <a:t>(</a:t>
            </a:r>
            <a:r>
              <a:rPr lang="cs-CZ" dirty="0" err="1" smtClean="0"/>
              <a:t>for</a:t>
            </a:r>
            <a:r>
              <a:rPr lang="en-US" dirty="0" smtClean="0"/>
              <a:t> y&lt;H*/2)</a:t>
            </a:r>
            <a:endParaRPr lang="cs-CZ" dirty="0"/>
          </a:p>
        </p:txBody>
      </p:sp>
      <mc:AlternateContent xmlns:mc="http://schemas.openxmlformats.org/markup-compatibility/2006" xmlns:a14="http://schemas.microsoft.com/office/drawing/2010/main">
        <mc:Choice Requires="a14">
          <p:sp>
            <p:nvSpPr>
              <p:cNvPr id="33" name="TextovéPole 32"/>
              <p:cNvSpPr txBox="1"/>
              <p:nvPr/>
            </p:nvSpPr>
            <p:spPr>
              <a:xfrm>
                <a:off x="8677747" y="4309171"/>
                <a:ext cx="3189527" cy="8672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𝑢</m:t>
                      </m:r>
                      <m:d>
                        <m:dPr>
                          <m:ctrlPr>
                            <a:rPr lang="en-US" b="0" i="1" smtClean="0">
                              <a:latin typeface="Cambria Math" panose="02040503050406030204" pitchFamily="18" charset="0"/>
                            </a:rPr>
                          </m:ctrlPr>
                        </m:dPr>
                        <m:e>
                          <m:r>
                            <a:rPr lang="en-US" b="0" i="1" smtClean="0">
                              <a:latin typeface="Cambria Math"/>
                            </a:rPr>
                            <m:t>𝑦</m:t>
                          </m:r>
                        </m:e>
                      </m:d>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𝑚</m:t>
                          </m:r>
                        </m:sub>
                      </m:sSub>
                      <m:r>
                        <a:rPr lang="en-US" b="0" i="1" smtClean="0">
                          <a:latin typeface="Cambria Math"/>
                        </a:rPr>
                        <m:t>(1−</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1−</m:t>
                              </m:r>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rPr>
                                    <m:t>𝑦</m:t>
                                  </m:r>
                                </m:num>
                                <m:den>
                                  <m:sSup>
                                    <m:sSupPr>
                                      <m:ctrlPr>
                                        <a:rPr lang="en-US" b="0" i="1" smtClean="0">
                                          <a:latin typeface="Cambria Math" panose="02040503050406030204" pitchFamily="18" charset="0"/>
                                        </a:rPr>
                                      </m:ctrlPr>
                                    </m:sSupPr>
                                    <m:e>
                                      <m:r>
                                        <a:rPr lang="en-US" b="0" i="1" smtClean="0">
                                          <a:latin typeface="Cambria Math"/>
                                        </a:rPr>
                                        <m:t>𝐻</m:t>
                                      </m:r>
                                    </m:e>
                                    <m:sup>
                                      <m:r>
                                        <a:rPr lang="en-US" b="0" i="1" smtClean="0">
                                          <a:latin typeface="Cambria Math"/>
                                        </a:rPr>
                                        <m:t>∗</m:t>
                                      </m:r>
                                    </m:sup>
                                  </m:sSup>
                                </m:den>
                              </m:f>
                            </m:e>
                          </m:d>
                        </m:e>
                        <m:sup>
                          <m:f>
                            <m:fPr>
                              <m:ctrlPr>
                                <a:rPr lang="en-US" b="0" i="1" smtClean="0">
                                  <a:latin typeface="Cambria Math" panose="02040503050406030204" pitchFamily="18" charset="0"/>
                                </a:rPr>
                              </m:ctrlPr>
                            </m:fPr>
                            <m:num>
                              <m:r>
                                <a:rPr lang="en-US" b="0" i="1" smtClean="0">
                                  <a:latin typeface="Cambria Math"/>
                                </a:rPr>
                                <m:t>𝑛</m:t>
                              </m:r>
                              <m:r>
                                <a:rPr lang="en-US" b="0" i="1" smtClean="0">
                                  <a:latin typeface="Cambria Math"/>
                                </a:rPr>
                                <m:t>+1</m:t>
                              </m:r>
                            </m:num>
                            <m:den>
                              <m:r>
                                <a:rPr lang="en-US" b="0" i="1" smtClean="0">
                                  <a:latin typeface="Cambria Math"/>
                                </a:rPr>
                                <m:t>𝑛</m:t>
                              </m:r>
                            </m:den>
                          </m:f>
                        </m:sup>
                      </m:sSup>
                      <m:r>
                        <a:rPr lang="en-US" b="0" i="1" smtClean="0">
                          <a:latin typeface="Cambria Math"/>
                        </a:rPr>
                        <m:t>)</m:t>
                      </m:r>
                    </m:oMath>
                  </m:oMathPara>
                </a14:m>
                <a:endParaRPr lang="cs-CZ" dirty="0"/>
              </a:p>
            </p:txBody>
          </p:sp>
        </mc:Choice>
        <mc:Fallback xmlns="">
          <p:sp>
            <p:nvSpPr>
              <p:cNvPr id="33" name="TextovéPole 32"/>
              <p:cNvSpPr txBox="1">
                <a:spLocks noRot="1" noChangeAspect="1" noMove="1" noResize="1" noEditPoints="1" noAdjustHandles="1" noChangeArrowheads="1" noChangeShapeType="1" noTextEdit="1"/>
              </p:cNvSpPr>
              <p:nvPr/>
            </p:nvSpPr>
            <p:spPr>
              <a:xfrm>
                <a:off x="8677747" y="4309171"/>
                <a:ext cx="3189527" cy="867225"/>
              </a:xfrm>
              <a:prstGeom prst="rect">
                <a:avLst/>
              </a:prstGeom>
              <a:blipFill rotWithShape="1">
                <a:blip r:embed="rId6"/>
                <a:stretch>
                  <a:fillRect/>
                </a:stretch>
              </a:blipFill>
            </p:spPr>
            <p:txBody>
              <a:bodyPr/>
              <a:lstStyle/>
              <a:p>
                <a:r>
                  <a:rPr lang="cs-CZ">
                    <a:noFill/>
                  </a:rPr>
                  <a:t> </a:t>
                </a:r>
              </a:p>
            </p:txBody>
          </p:sp>
        </mc:Fallback>
      </mc:AlternateContent>
      <p:sp>
        <p:nvSpPr>
          <p:cNvPr id="38" name="TextovéPole 37"/>
          <p:cNvSpPr txBox="1"/>
          <p:nvPr/>
        </p:nvSpPr>
        <p:spPr>
          <a:xfrm>
            <a:off x="3992578" y="5383357"/>
            <a:ext cx="5948127" cy="923330"/>
          </a:xfrm>
          <a:prstGeom prst="rect">
            <a:avLst/>
          </a:prstGeom>
          <a:noFill/>
        </p:spPr>
        <p:txBody>
          <a:bodyPr wrap="square" rtlCol="0">
            <a:spAutoFit/>
          </a:bodyPr>
          <a:lstStyle/>
          <a:p>
            <a:r>
              <a:rPr lang="cs-CZ" dirty="0" err="1" smtClean="0"/>
              <a:t>where</a:t>
            </a:r>
            <a:r>
              <a:rPr lang="cs-CZ" dirty="0" smtClean="0"/>
              <a:t> u</a:t>
            </a:r>
            <a:r>
              <a:rPr lang="cs-CZ" baseline="-25000" dirty="0" smtClean="0"/>
              <a:t>m</a:t>
            </a:r>
            <a:r>
              <a:rPr lang="en-US" dirty="0" smtClean="0"/>
              <a:t> </a:t>
            </a:r>
            <a:r>
              <a:rPr lang="en-US" dirty="0"/>
              <a:t>is the maximum velocity in the flow </a:t>
            </a:r>
            <a:r>
              <a:rPr lang="en-US" dirty="0" smtClean="0"/>
              <a:t>channel</a:t>
            </a:r>
            <a:r>
              <a:rPr lang="cs-CZ" dirty="0" smtClean="0"/>
              <a:t> </a:t>
            </a:r>
            <a:r>
              <a:rPr lang="en-US" dirty="0" smtClean="0"/>
              <a:t>axis </a:t>
            </a:r>
            <a:r>
              <a:rPr lang="cs-CZ" dirty="0"/>
              <a:t>(</a:t>
            </a:r>
            <a:r>
              <a:rPr lang="cs-CZ" dirty="0" err="1"/>
              <a:t>width</a:t>
            </a:r>
            <a:r>
              <a:rPr lang="cs-CZ" dirty="0"/>
              <a:t> H</a:t>
            </a:r>
            <a:r>
              <a:rPr lang="cs-CZ" dirty="0" smtClean="0"/>
              <a:t>) </a:t>
            </a:r>
            <a:r>
              <a:rPr lang="en-US" dirty="0" smtClean="0"/>
              <a:t>corresponding </a:t>
            </a:r>
            <a:r>
              <a:rPr lang="en-US" dirty="0"/>
              <a:t>to a </a:t>
            </a:r>
            <a:r>
              <a:rPr lang="en-US" dirty="0" smtClean="0"/>
              <a:t>power</a:t>
            </a:r>
            <a:r>
              <a:rPr lang="cs-CZ" dirty="0" smtClean="0"/>
              <a:t> </a:t>
            </a:r>
            <a:r>
              <a:rPr lang="cs-CZ" dirty="0" err="1" smtClean="0"/>
              <a:t>law</a:t>
            </a:r>
            <a:r>
              <a:rPr lang="en-US" dirty="0" smtClean="0"/>
              <a:t> </a:t>
            </a:r>
            <a:r>
              <a:rPr lang="en-US" dirty="0"/>
              <a:t>fluid flow index </a:t>
            </a:r>
            <a:r>
              <a:rPr lang="en-US" dirty="0" smtClean="0"/>
              <a:t>n</a:t>
            </a:r>
            <a:endParaRPr lang="cs-CZ" dirty="0"/>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48827" y="5166746"/>
            <a:ext cx="2118447" cy="158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ástupný symbol pro číslo snímku 1"/>
          <p:cNvSpPr>
            <a:spLocks noGrp="1"/>
          </p:cNvSpPr>
          <p:nvPr>
            <p:ph type="sldNum" sz="quarter" idx="12"/>
          </p:nvPr>
        </p:nvSpPr>
        <p:spPr/>
        <p:txBody>
          <a:bodyPr/>
          <a:lstStyle/>
          <a:p>
            <a:pPr>
              <a:defRPr/>
            </a:pPr>
            <a:fld id="{B5B76BE2-068B-4195-97D5-A58FFC9B4249}" type="slidenum">
              <a:rPr lang="en-US" smtClean="0"/>
              <a:pPr>
                <a:defRPr/>
              </a:pPr>
              <a:t>41</a:t>
            </a:fld>
            <a:endParaRPr lang="en-US"/>
          </a:p>
        </p:txBody>
      </p:sp>
      <p:sp>
        <p:nvSpPr>
          <p:cNvPr id="42" name="TextovéPole 41"/>
          <p:cNvSpPr txBox="1"/>
          <p:nvPr/>
        </p:nvSpPr>
        <p:spPr>
          <a:xfrm>
            <a:off x="10391174" y="52090"/>
            <a:ext cx="1712753" cy="307777"/>
          </a:xfrm>
          <a:prstGeom prst="rect">
            <a:avLst/>
          </a:prstGeom>
          <a:solidFill>
            <a:schemeClr val="bg1"/>
          </a:solidFill>
          <a:ln w="38100">
            <a:solidFill>
              <a:srgbClr val="FF0000"/>
            </a:solidFill>
          </a:ln>
        </p:spPr>
        <p:txBody>
          <a:bodyPr wrap="square" rtlCol="0">
            <a:spAutoFit/>
          </a:bodyPr>
          <a:lstStyle/>
          <a:p>
            <a:r>
              <a:rPr lang="cs-CZ" sz="1400" dirty="0" smtClean="0"/>
              <a:t>Kontroloval: </a:t>
            </a:r>
            <a:r>
              <a:rPr lang="cs-CZ" sz="1400" dirty="0" err="1" smtClean="0"/>
              <a:t>xxxxxx</a:t>
            </a:r>
            <a:endParaRPr lang="cs-CZ" sz="1400" dirty="0"/>
          </a:p>
        </p:txBody>
      </p:sp>
      <p:grpSp>
        <p:nvGrpSpPr>
          <p:cNvPr id="43" name="Skupina 42"/>
          <p:cNvGrpSpPr/>
          <p:nvPr/>
        </p:nvGrpSpPr>
        <p:grpSpPr>
          <a:xfrm>
            <a:off x="10293286" y="1022608"/>
            <a:ext cx="1832474" cy="3078785"/>
            <a:chOff x="10187831" y="859027"/>
            <a:chExt cx="1832474" cy="3078785"/>
          </a:xfrm>
        </p:grpSpPr>
        <p:cxnSp>
          <p:nvCxnSpPr>
            <p:cNvPr id="44" name="Přímá spojnice se šipkou 43"/>
            <p:cNvCxnSpPr>
              <a:stCxn id="45" idx="2"/>
            </p:cNvCxnSpPr>
            <p:nvPr/>
          </p:nvCxnSpPr>
          <p:spPr>
            <a:xfrm>
              <a:off x="11016219" y="1082022"/>
              <a:ext cx="3185" cy="2855790"/>
            </a:xfrm>
            <a:prstGeom prst="straightConnector1">
              <a:avLst/>
            </a:prstGeom>
            <a:solidFill>
              <a:schemeClr val="bg1"/>
            </a:solidFill>
            <a:ln>
              <a:tailEnd type="arrow"/>
            </a:ln>
          </p:spPr>
          <p:style>
            <a:lnRef idx="1">
              <a:schemeClr val="accent1"/>
            </a:lnRef>
            <a:fillRef idx="0">
              <a:schemeClr val="accent1"/>
            </a:fillRef>
            <a:effectRef idx="0">
              <a:schemeClr val="accent1"/>
            </a:effectRef>
            <a:fontRef idx="minor">
              <a:schemeClr val="tx1"/>
            </a:fontRef>
          </p:style>
        </p:cxnSp>
        <p:sp>
          <p:nvSpPr>
            <p:cNvPr id="45" name="Vývojový diagram: alternativní postup 44"/>
            <p:cNvSpPr/>
            <p:nvPr/>
          </p:nvSpPr>
          <p:spPr>
            <a:xfrm>
              <a:off x="10566669" y="859027"/>
              <a:ext cx="899100" cy="22299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smtClean="0">
                  <a:solidFill>
                    <a:schemeClr val="tx1"/>
                  </a:solidFill>
                </a:rPr>
                <a:t>geometr</a:t>
              </a:r>
              <a:r>
                <a:rPr lang="en-US" sz="1000" dirty="0" smtClean="0">
                  <a:solidFill>
                    <a:schemeClr val="tx1"/>
                  </a:solidFill>
                </a:rPr>
                <a:t>y</a:t>
              </a:r>
              <a:endParaRPr lang="cs-CZ" sz="1000" dirty="0">
                <a:solidFill>
                  <a:schemeClr val="tx1"/>
                </a:solidFill>
              </a:endParaRPr>
            </a:p>
          </p:txBody>
        </p:sp>
        <p:sp>
          <p:nvSpPr>
            <p:cNvPr id="46" name="Vývojový diagram: postup 45"/>
            <p:cNvSpPr/>
            <p:nvPr/>
          </p:nvSpPr>
          <p:spPr>
            <a:xfrm>
              <a:off x="10194201" y="1166059"/>
              <a:ext cx="1822919"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Approximate profiles </a:t>
              </a:r>
              <a:r>
                <a:rPr lang="cs-CZ" sz="1000" dirty="0" err="1" smtClean="0">
                  <a:solidFill>
                    <a:schemeClr val="tx1"/>
                  </a:solidFill>
                </a:rPr>
                <a:t>u,v</a:t>
              </a:r>
              <a:r>
                <a:rPr lang="cs-CZ" sz="1000" dirty="0" smtClean="0">
                  <a:solidFill>
                    <a:schemeClr val="tx1"/>
                  </a:solidFill>
                </a:rPr>
                <a:t>, </a:t>
              </a:r>
              <a:r>
                <a:rPr lang="cs-CZ" sz="1000" dirty="0" smtClean="0">
                  <a:solidFill>
                    <a:schemeClr val="tx1"/>
                  </a:solidFill>
                  <a:sym typeface="Symbol" panose="05050102010706020507" pitchFamily="18" charset="2"/>
                </a:rPr>
                <a:t>,</a:t>
              </a:r>
              <a:r>
                <a:rPr lang="cs-CZ" sz="1000" dirty="0" smtClean="0">
                  <a:solidFill>
                    <a:schemeClr val="tx1"/>
                  </a:solidFill>
                </a:rPr>
                <a:t> </a:t>
              </a:r>
              <a:r>
                <a:rPr lang="cs-CZ" sz="1000" dirty="0" smtClean="0">
                  <a:solidFill>
                    <a:schemeClr val="tx1"/>
                  </a:solidFill>
                  <a:sym typeface="Symbol" panose="05050102010706020507" pitchFamily="18" charset="2"/>
                </a:rPr>
                <a:t> </a:t>
              </a:r>
              <a:r>
                <a:rPr lang="en-US" sz="1000" dirty="0" smtClean="0">
                  <a:solidFill>
                    <a:schemeClr val="tx1"/>
                  </a:solidFill>
                </a:rPr>
                <a:t>for power law fluid</a:t>
              </a:r>
              <a:endParaRPr lang="cs-CZ" sz="1000" dirty="0">
                <a:solidFill>
                  <a:schemeClr val="tx1"/>
                </a:solidFill>
              </a:endParaRPr>
            </a:p>
          </p:txBody>
        </p:sp>
        <p:sp>
          <p:nvSpPr>
            <p:cNvPr id="60" name="Vývojový diagram: příprava 59"/>
            <p:cNvSpPr/>
            <p:nvPr/>
          </p:nvSpPr>
          <p:spPr>
            <a:xfrm>
              <a:off x="10536484" y="1542807"/>
              <a:ext cx="1140542" cy="206270"/>
            </a:xfrm>
            <a:prstGeom prst="flowChartPrepa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itera</a:t>
              </a:r>
              <a:r>
                <a:rPr lang="en-US" sz="1000" dirty="0" err="1" smtClean="0">
                  <a:solidFill>
                    <a:schemeClr val="tx1"/>
                  </a:solidFill>
                </a:rPr>
                <a:t>tion</a:t>
              </a:r>
              <a:endParaRPr lang="cs-CZ" sz="1000" baseline="-25000" dirty="0">
                <a:solidFill>
                  <a:schemeClr val="tx1"/>
                </a:solidFill>
              </a:endParaRPr>
            </a:p>
          </p:txBody>
        </p:sp>
        <p:sp>
          <p:nvSpPr>
            <p:cNvPr id="61" name="Volný tvar 60"/>
            <p:cNvSpPr/>
            <p:nvPr/>
          </p:nvSpPr>
          <p:spPr>
            <a:xfrm>
              <a:off x="10194202" y="1645944"/>
              <a:ext cx="439802" cy="1697768"/>
            </a:xfrm>
            <a:custGeom>
              <a:avLst/>
              <a:gdLst>
                <a:gd name="connsiteX0" fmla="*/ 2190938 w 2190938"/>
                <a:gd name="connsiteY0" fmla="*/ 1973655 h 1973655"/>
                <a:gd name="connsiteX1" fmla="*/ 0 w 2190938"/>
                <a:gd name="connsiteY1" fmla="*/ 1964602 h 1973655"/>
                <a:gd name="connsiteX2" fmla="*/ 0 w 2190938"/>
                <a:gd name="connsiteY2" fmla="*/ 9053 h 1973655"/>
                <a:gd name="connsiteX3" fmla="*/ 2082297 w 2190938"/>
                <a:gd name="connsiteY3" fmla="*/ 0 h 1973655"/>
                <a:gd name="connsiteX4" fmla="*/ 2082297 w 2190938"/>
                <a:gd name="connsiteY4" fmla="*/ 0 h 197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938" h="1973655">
                  <a:moveTo>
                    <a:pt x="2190938" y="1973655"/>
                  </a:moveTo>
                  <a:lnTo>
                    <a:pt x="0" y="1964602"/>
                  </a:lnTo>
                  <a:lnTo>
                    <a:pt x="0" y="9053"/>
                  </a:lnTo>
                  <a:lnTo>
                    <a:pt x="2082297" y="0"/>
                  </a:lnTo>
                  <a:lnTo>
                    <a:pt x="2082297" y="0"/>
                  </a:lnTo>
                </a:path>
              </a:pathLst>
            </a:custGeom>
            <a:solidFill>
              <a:schemeClr val="bg1"/>
            </a:solid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solidFill>
                  <a:schemeClr val="tx1"/>
                </a:solidFill>
              </a:endParaRPr>
            </a:p>
          </p:txBody>
        </p:sp>
        <p:sp>
          <p:nvSpPr>
            <p:cNvPr id="64" name="Vývojový diagram: postup 63"/>
            <p:cNvSpPr/>
            <p:nvPr/>
          </p:nvSpPr>
          <p:spPr>
            <a:xfrm>
              <a:off x="10299660" y="1833366"/>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Elastic</a:t>
              </a:r>
              <a:r>
                <a:rPr lang="en-US" sz="1000" dirty="0" smtClean="0">
                  <a:solidFill>
                    <a:schemeClr val="tx1"/>
                  </a:solidFill>
                </a:rPr>
                <a:t> stress</a:t>
              </a:r>
              <a:r>
                <a:rPr lang="cs-CZ" sz="1000" dirty="0" smtClean="0">
                  <a:solidFill>
                    <a:schemeClr val="tx1"/>
                  </a:solidFill>
                </a:rPr>
                <a:t> </a:t>
              </a:r>
              <a:r>
                <a:rPr lang="cs-CZ" sz="1000" dirty="0" err="1" smtClean="0">
                  <a:solidFill>
                    <a:schemeClr val="tx1"/>
                  </a:solidFill>
                </a:rPr>
                <a:t>sxx</a:t>
              </a:r>
              <a:r>
                <a:rPr lang="cs-CZ" sz="1000" dirty="0" smtClean="0">
                  <a:solidFill>
                    <a:schemeClr val="tx1"/>
                  </a:solidFill>
                </a:rPr>
                <a:t>, </a:t>
              </a:r>
              <a:r>
                <a:rPr lang="cs-CZ" sz="1000" dirty="0" err="1" smtClean="0">
                  <a:solidFill>
                    <a:schemeClr val="tx1"/>
                  </a:solidFill>
                </a:rPr>
                <a:t>syy</a:t>
              </a:r>
              <a:r>
                <a:rPr lang="cs-CZ" sz="1000" dirty="0" smtClean="0">
                  <a:solidFill>
                    <a:schemeClr val="tx1"/>
                  </a:solidFill>
                </a:rPr>
                <a:t>, </a:t>
              </a:r>
              <a:r>
                <a:rPr lang="cs-CZ" sz="1000" dirty="0" err="1" smtClean="0">
                  <a:solidFill>
                    <a:schemeClr val="tx1"/>
                  </a:solidFill>
                </a:rPr>
                <a:t>sxy</a:t>
              </a:r>
              <a:r>
                <a:rPr lang="cs-CZ" sz="1000" dirty="0" smtClean="0">
                  <a:solidFill>
                    <a:schemeClr val="tx1"/>
                  </a:solidFill>
                </a:rPr>
                <a:t> (</a:t>
              </a:r>
              <a:r>
                <a:rPr lang="cs-CZ" sz="1000" dirty="0" err="1" smtClean="0">
                  <a:solidFill>
                    <a:schemeClr val="tx1"/>
                  </a:solidFill>
                </a:rPr>
                <a:t>hyperbolic</a:t>
              </a:r>
              <a:r>
                <a:rPr lang="cs-CZ" sz="1000" dirty="0" smtClean="0">
                  <a:solidFill>
                    <a:schemeClr val="tx1"/>
                  </a:solidFill>
                </a:rPr>
                <a:t> MW)</a:t>
              </a:r>
              <a:endParaRPr lang="cs-CZ" sz="1000" dirty="0">
                <a:solidFill>
                  <a:schemeClr val="tx1"/>
                </a:solidFill>
              </a:endParaRPr>
            </a:p>
          </p:txBody>
        </p:sp>
        <p:sp>
          <p:nvSpPr>
            <p:cNvPr id="65" name="Vývojový diagram: postup 64"/>
            <p:cNvSpPr/>
            <p:nvPr/>
          </p:nvSpPr>
          <p:spPr>
            <a:xfrm>
              <a:off x="10302844" y="2188326"/>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Poisson</a:t>
              </a:r>
              <a:r>
                <a:rPr lang="en-US" sz="1000" dirty="0" smtClean="0">
                  <a:solidFill>
                    <a:schemeClr val="tx1"/>
                  </a:solidFill>
                </a:rPr>
                <a:t> equation for</a:t>
              </a:r>
              <a:r>
                <a:rPr lang="cs-CZ" sz="1000" dirty="0" smtClean="0">
                  <a:solidFill>
                    <a:schemeClr val="tx1"/>
                  </a:solidFill>
                </a:rPr>
                <a:t> </a:t>
              </a:r>
              <a:r>
                <a:rPr lang="cs-CZ" sz="1000" dirty="0" smtClean="0">
                  <a:solidFill>
                    <a:schemeClr val="tx1"/>
                  </a:solidFill>
                  <a:sym typeface="Symbol" panose="05050102010706020507" pitchFamily="18" charset="2"/>
                </a:rPr>
                <a:t></a:t>
              </a:r>
              <a:endParaRPr lang="cs-CZ" sz="1000" dirty="0">
                <a:solidFill>
                  <a:schemeClr val="tx1"/>
                </a:solidFill>
              </a:endParaRPr>
            </a:p>
          </p:txBody>
        </p:sp>
        <p:sp>
          <p:nvSpPr>
            <p:cNvPr id="66" name="Vývojový diagram: postup 65"/>
            <p:cNvSpPr/>
            <p:nvPr/>
          </p:nvSpPr>
          <p:spPr>
            <a:xfrm>
              <a:off x="10299658" y="2908214"/>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a:solidFill>
                    <a:schemeClr val="tx1"/>
                  </a:solidFill>
                </a:rPr>
                <a:t>Poisson</a:t>
              </a:r>
              <a:r>
                <a:rPr lang="en-US" sz="1000" dirty="0">
                  <a:solidFill>
                    <a:schemeClr val="tx1"/>
                  </a:solidFill>
                </a:rPr>
                <a:t> equation for</a:t>
              </a:r>
              <a:r>
                <a:rPr lang="cs-CZ" sz="1000" dirty="0">
                  <a:solidFill>
                    <a:schemeClr val="tx1"/>
                  </a:solidFill>
                </a:rPr>
                <a:t> </a:t>
              </a:r>
              <a:r>
                <a:rPr lang="cs-CZ" sz="1000" dirty="0" smtClean="0">
                  <a:solidFill>
                    <a:schemeClr val="tx1"/>
                  </a:solidFill>
                  <a:sym typeface="Symbol" panose="05050102010706020507" pitchFamily="18" charset="2"/>
                </a:rPr>
                <a:t></a:t>
              </a:r>
              <a:endParaRPr lang="cs-CZ" sz="1000" dirty="0">
                <a:solidFill>
                  <a:schemeClr val="tx1"/>
                </a:solidFill>
              </a:endParaRPr>
            </a:p>
          </p:txBody>
        </p:sp>
        <p:sp>
          <p:nvSpPr>
            <p:cNvPr id="67" name="Vývojový diagram: postup 66"/>
            <p:cNvSpPr/>
            <p:nvPr/>
          </p:nvSpPr>
          <p:spPr>
            <a:xfrm>
              <a:off x="10187831" y="3509419"/>
              <a:ext cx="1829288"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a:solidFill>
                    <a:schemeClr val="tx1"/>
                  </a:solidFill>
                </a:rPr>
                <a:t>Poisson</a:t>
              </a:r>
              <a:r>
                <a:rPr lang="en-US" sz="1000" dirty="0">
                  <a:solidFill>
                    <a:schemeClr val="tx1"/>
                  </a:solidFill>
                </a:rPr>
                <a:t> equation for</a:t>
              </a:r>
              <a:r>
                <a:rPr lang="cs-CZ" sz="1000" dirty="0">
                  <a:solidFill>
                    <a:schemeClr val="tx1"/>
                  </a:solidFill>
                </a:rPr>
                <a:t> </a:t>
              </a:r>
              <a:r>
                <a:rPr lang="en-US" sz="1000" dirty="0" smtClean="0">
                  <a:solidFill>
                    <a:schemeClr val="tx1"/>
                  </a:solidFill>
                </a:rPr>
                <a:t>pressure</a:t>
              </a:r>
              <a:r>
                <a:rPr lang="cs-CZ" sz="1000" dirty="0" smtClean="0">
                  <a:solidFill>
                    <a:schemeClr val="tx1"/>
                  </a:solidFill>
                  <a:sym typeface="Symbol" panose="05050102010706020507" pitchFamily="18" charset="2"/>
                </a:rPr>
                <a:t> p</a:t>
              </a:r>
              <a:endParaRPr lang="cs-CZ" sz="1000" dirty="0">
                <a:solidFill>
                  <a:schemeClr val="tx1"/>
                </a:solidFill>
              </a:endParaRPr>
            </a:p>
          </p:txBody>
        </p:sp>
        <p:sp>
          <p:nvSpPr>
            <p:cNvPr id="68" name="Vývojový diagram: postup 67"/>
            <p:cNvSpPr/>
            <p:nvPr/>
          </p:nvSpPr>
          <p:spPr>
            <a:xfrm>
              <a:off x="10299658" y="2538900"/>
              <a:ext cx="1717461" cy="289894"/>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Velocities, µ</a:t>
              </a:r>
              <a:r>
                <a:rPr lang="cs-CZ" sz="1000" dirty="0" smtClean="0">
                  <a:solidFill>
                    <a:schemeClr val="tx1"/>
                  </a:solidFill>
                </a:rPr>
                <a:t> </a:t>
              </a:r>
              <a:r>
                <a:rPr lang="en-US" sz="1000" dirty="0" smtClean="0">
                  <a:solidFill>
                    <a:schemeClr val="tx1"/>
                  </a:solidFill>
                </a:rPr>
                <a:t>,</a:t>
              </a:r>
              <a:r>
                <a:rPr lang="cs-CZ" sz="1000" dirty="0" smtClean="0">
                  <a:solidFill>
                    <a:schemeClr val="tx1"/>
                  </a:solidFill>
                </a:rPr>
                <a:t> </a:t>
              </a:r>
              <a:r>
                <a:rPr lang="en-US" sz="1000" dirty="0" smtClean="0">
                  <a:solidFill>
                    <a:schemeClr val="tx1"/>
                  </a:solidFill>
                </a:rPr>
                <a:t>BC for </a:t>
              </a:r>
              <a:r>
                <a:rPr lang="en-US" sz="1000" dirty="0" smtClean="0">
                  <a:solidFill>
                    <a:schemeClr val="tx1"/>
                  </a:solidFill>
                  <a:sym typeface="Symbol"/>
                </a:rPr>
                <a:t></a:t>
              </a:r>
              <a:endParaRPr lang="cs-CZ" sz="1000" dirty="0">
                <a:solidFill>
                  <a:schemeClr val="tx1"/>
                </a:solidFill>
              </a:endParaRPr>
            </a:p>
          </p:txBody>
        </p:sp>
        <p:sp>
          <p:nvSpPr>
            <p:cNvPr id="69" name="Vývojový diagram: příprava 68"/>
            <p:cNvSpPr/>
            <p:nvPr/>
          </p:nvSpPr>
          <p:spPr>
            <a:xfrm>
              <a:off x="10566667" y="3248938"/>
              <a:ext cx="899101" cy="189546"/>
            </a:xfrm>
            <a:prstGeom prst="flowChartPrepa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solidFill>
                  <a:schemeClr val="tx1"/>
                </a:solidFill>
              </a:endParaRPr>
            </a:p>
          </p:txBody>
        </p:sp>
      </p:grpSp>
    </p:spTree>
    <p:extLst>
      <p:ext uri="{BB962C8B-B14F-4D97-AF65-F5344CB8AC3E}">
        <p14:creationId xmlns:p14="http://schemas.microsoft.com/office/powerpoint/2010/main" val="12514119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a:t>
            </a:r>
            <a:r>
              <a:rPr lang="cs-CZ" sz="2400" b="1" dirty="0" err="1" smtClean="0">
                <a:sym typeface="Symbol" pitchFamily="18" charset="2"/>
              </a:rPr>
              <a:t>Boundary</a:t>
            </a:r>
            <a:r>
              <a:rPr lang="cs-CZ" sz="2400" b="1" dirty="0" smtClean="0">
                <a:sym typeface="Symbol" pitchFamily="18" charset="2"/>
              </a:rPr>
              <a:t> </a:t>
            </a:r>
            <a:r>
              <a:rPr lang="cs-CZ" sz="2400" b="1" dirty="0" err="1" smtClean="0">
                <a:sym typeface="Symbol" pitchFamily="18" charset="2"/>
              </a:rPr>
              <a:t>conditions</a:t>
            </a:r>
            <a:r>
              <a:rPr lang="cs-CZ" sz="2400" b="1" dirty="0" smtClean="0">
                <a:sym typeface="Symbol" pitchFamily="18" charset="2"/>
              </a:rPr>
              <a:t> – </a:t>
            </a:r>
            <a:r>
              <a:rPr lang="cs-CZ" sz="2400" b="1" dirty="0" err="1" smtClean="0">
                <a:sym typeface="Symbol" pitchFamily="18" charset="2"/>
              </a:rPr>
              <a:t>stream</a:t>
            </a:r>
            <a:r>
              <a:rPr lang="cs-CZ" sz="2400" b="1" dirty="0" smtClean="0">
                <a:sym typeface="Symbol" pitchFamily="18" charset="2"/>
              </a:rPr>
              <a:t> </a:t>
            </a:r>
            <a:r>
              <a:rPr lang="cs-CZ" sz="2400" b="1" dirty="0" err="1" smtClean="0">
                <a:sym typeface="Symbol" pitchFamily="18" charset="2"/>
              </a:rPr>
              <a:t>function</a:t>
            </a:r>
            <a:r>
              <a:rPr lang="cs-CZ" sz="2400" b="1" dirty="0" smtClean="0">
                <a:sym typeface="Symbol" pitchFamily="18" charset="2"/>
              </a:rPr>
              <a:t> and </a:t>
            </a:r>
            <a:r>
              <a:rPr lang="cs-CZ" sz="2400" b="1" dirty="0" err="1" smtClean="0">
                <a:sym typeface="Symbol" pitchFamily="18" charset="2"/>
              </a:rPr>
              <a:t>vorticity</a:t>
            </a:r>
            <a:endParaRPr lang="cs-CZ" sz="2400" b="1" dirty="0">
              <a:sym typeface="Symbol" pitchFamily="18" charset="2"/>
            </a:endParaRPr>
          </a:p>
        </p:txBody>
      </p:sp>
      <p:sp>
        <p:nvSpPr>
          <p:cNvPr id="7" name="TextovéPole 6"/>
          <p:cNvSpPr txBox="1"/>
          <p:nvPr/>
        </p:nvSpPr>
        <p:spPr>
          <a:xfrm>
            <a:off x="497940" y="878187"/>
            <a:ext cx="10710250" cy="369332"/>
          </a:xfrm>
          <a:prstGeom prst="rect">
            <a:avLst/>
          </a:prstGeom>
          <a:noFill/>
        </p:spPr>
        <p:txBody>
          <a:bodyPr wrap="square" rtlCol="0">
            <a:spAutoFit/>
          </a:bodyPr>
          <a:lstStyle/>
          <a:p>
            <a:r>
              <a:rPr lang="cs-CZ" dirty="0" err="1"/>
              <a:t>Boundary</a:t>
            </a:r>
            <a:r>
              <a:rPr lang="cs-CZ" dirty="0"/>
              <a:t> </a:t>
            </a:r>
            <a:r>
              <a:rPr lang="cs-CZ" dirty="0" err="1"/>
              <a:t>conditions</a:t>
            </a:r>
            <a:r>
              <a:rPr lang="cs-CZ" dirty="0"/>
              <a:t> </a:t>
            </a:r>
            <a:r>
              <a:rPr lang="cs-CZ" dirty="0" smtClean="0"/>
              <a:t> </a:t>
            </a:r>
            <a:r>
              <a:rPr lang="cs-CZ" dirty="0" err="1" smtClean="0"/>
              <a:t>for</a:t>
            </a:r>
            <a:r>
              <a:rPr lang="cs-CZ" dirty="0" smtClean="0"/>
              <a:t> </a:t>
            </a:r>
            <a:r>
              <a:rPr lang="cs-CZ" dirty="0" smtClean="0">
                <a:sym typeface="Symbol"/>
              </a:rPr>
              <a:t>, </a:t>
            </a:r>
            <a:r>
              <a:rPr lang="cs-CZ" dirty="0" smtClean="0"/>
              <a:t> </a:t>
            </a:r>
            <a:r>
              <a:rPr lang="cs-CZ" dirty="0" err="1" smtClean="0"/>
              <a:t>at</a:t>
            </a:r>
            <a:r>
              <a:rPr lang="cs-CZ" dirty="0" smtClean="0"/>
              <a:t> </a:t>
            </a:r>
            <a:r>
              <a:rPr lang="cs-CZ" dirty="0" err="1" smtClean="0"/>
              <a:t>inlet</a:t>
            </a:r>
            <a:r>
              <a:rPr lang="cs-CZ" dirty="0" smtClean="0"/>
              <a:t> and </a:t>
            </a:r>
            <a:r>
              <a:rPr lang="cs-CZ" dirty="0" err="1" smtClean="0"/>
              <a:t>outlet</a:t>
            </a:r>
            <a:r>
              <a:rPr lang="cs-CZ" dirty="0" smtClean="0"/>
              <a:t> </a:t>
            </a:r>
            <a:r>
              <a:rPr lang="cs-CZ" dirty="0" err="1" smtClean="0"/>
              <a:t>with</a:t>
            </a:r>
            <a:r>
              <a:rPr lang="cs-CZ" dirty="0" smtClean="0"/>
              <a:t> gap </a:t>
            </a:r>
            <a:r>
              <a:rPr lang="cs-CZ" dirty="0" err="1" smtClean="0"/>
              <a:t>thickness</a:t>
            </a:r>
            <a:r>
              <a:rPr lang="en-US" dirty="0" smtClean="0"/>
              <a:t> </a:t>
            </a:r>
            <a:endParaRPr lang="cs-CZ" dirty="0"/>
          </a:p>
        </p:txBody>
      </p:sp>
      <mc:AlternateContent xmlns:mc="http://schemas.openxmlformats.org/markup-compatibility/2006" xmlns:a14="http://schemas.microsoft.com/office/drawing/2010/main">
        <mc:Choice Requires="a14">
          <p:sp>
            <p:nvSpPr>
              <p:cNvPr id="29" name="TextovéPole 28"/>
              <p:cNvSpPr txBox="1"/>
              <p:nvPr/>
            </p:nvSpPr>
            <p:spPr>
              <a:xfrm>
                <a:off x="7490473" y="825288"/>
                <a:ext cx="2783006" cy="42223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cs-CZ" b="0" i="1" smtClean="0">
                              <a:latin typeface="Cambria Math" panose="02040503050406030204" pitchFamily="18" charset="0"/>
                            </a:rPr>
                          </m:ctrlPr>
                        </m:sSupPr>
                        <m:e>
                          <m:r>
                            <a:rPr lang="en-US" b="0" i="1" smtClean="0">
                              <a:latin typeface="Cambria Math"/>
                            </a:rPr>
                            <m:t>𝐻</m:t>
                          </m:r>
                        </m:e>
                        <m:sup>
                          <m:r>
                            <a:rPr lang="en-US" b="0" i="1" smtClean="0">
                              <a:latin typeface="Cambria Math"/>
                            </a:rPr>
                            <m:t>∗</m:t>
                          </m:r>
                        </m:sup>
                      </m:sSup>
                      <m:r>
                        <a:rPr lang="en-US" b="0" i="1" smtClean="0">
                          <a:latin typeface="Cambria Math"/>
                        </a:rPr>
                        <m:t>=</m:t>
                      </m:r>
                      <m:r>
                        <a:rPr lang="cs-CZ" b="0" i="1" smtClean="0">
                          <a:latin typeface="Cambria Math"/>
                        </a:rPr>
                        <m:t>𝐻</m:t>
                      </m:r>
                      <m:r>
                        <a:rPr lang="en-US" b="0" i="1" smtClean="0">
                          <a:latin typeface="Cambria Math"/>
                        </a:rPr>
                        <m:t>(1−</m:t>
                      </m:r>
                      <m:d>
                        <m:dPr>
                          <m:ctrlPr>
                            <a:rPr lang="en-US" b="0" i="1" smtClean="0">
                              <a:latin typeface="Cambria Math" panose="02040503050406030204" pitchFamily="18" charset="0"/>
                            </a:rPr>
                          </m:ctrlPr>
                        </m:dPr>
                        <m:e>
                          <m:r>
                            <a:rPr lang="en-US" b="0" i="1" smtClean="0">
                              <a:latin typeface="Cambria Math"/>
                            </a:rPr>
                            <m:t>1−</m:t>
                          </m:r>
                          <m:r>
                            <a:rPr lang="en-US" b="0" i="1" smtClean="0">
                              <a:latin typeface="Cambria Math"/>
                              <a:sym typeface="Symbol"/>
                            </a:rPr>
                            <m:t></m:t>
                          </m:r>
                        </m:e>
                      </m:d>
                      <m:sSup>
                        <m:sSupPr>
                          <m:ctrlPr>
                            <a:rPr lang="en-US" b="0" i="1" smtClean="0">
                              <a:latin typeface="Cambria Math" panose="02040503050406030204" pitchFamily="18" charset="0"/>
                              <a:sym typeface="Symbol"/>
                            </a:rPr>
                          </m:ctrlPr>
                        </m:sSupPr>
                        <m:e>
                          <m:r>
                            <a:rPr lang="en-US" b="0" i="1" smtClean="0">
                              <a:latin typeface="Cambria Math"/>
                              <a:sym typeface="Symbol"/>
                            </a:rPr>
                            <m:t>𝑒</m:t>
                          </m:r>
                        </m:e>
                        <m:sup>
                          <m:r>
                            <a:rPr lang="en-US" b="0" i="1" smtClean="0">
                              <a:latin typeface="Cambria Math"/>
                              <a:sym typeface="Symbol"/>
                            </a:rPr>
                            <m:t>−</m:t>
                          </m:r>
                          <m:sSup>
                            <m:sSupPr>
                              <m:ctrlPr>
                                <a:rPr lang="en-US" b="0" i="1" smtClean="0">
                                  <a:latin typeface="Cambria Math" panose="02040503050406030204" pitchFamily="18" charset="0"/>
                                  <a:sym typeface="Symbol"/>
                                </a:rPr>
                              </m:ctrlPr>
                            </m:sSupPr>
                            <m:e>
                              <m:r>
                                <a:rPr lang="en-US" b="0" i="1" smtClean="0">
                                  <a:latin typeface="Cambria Math"/>
                                  <a:sym typeface="Symbol"/>
                                </a:rPr>
                                <m:t></m:t>
                              </m:r>
                            </m:e>
                            <m:sup>
                              <m:r>
                                <a:rPr lang="en-US" b="0" i="1" smtClean="0">
                                  <a:latin typeface="Cambria Math"/>
                                  <a:sym typeface="Symbol"/>
                                </a:rPr>
                                <m:t>2</m:t>
                              </m:r>
                            </m:sup>
                          </m:sSup>
                        </m:sup>
                      </m:sSup>
                      <m:r>
                        <a:rPr lang="en-US" b="0" i="1" smtClean="0">
                          <a:latin typeface="Cambria Math"/>
                          <a:sym typeface="Symbol"/>
                        </a:rPr>
                        <m:t>)</m:t>
                      </m:r>
                    </m:oMath>
                  </m:oMathPara>
                </a14:m>
                <a:endParaRPr lang="cs-CZ" dirty="0"/>
              </a:p>
            </p:txBody>
          </p:sp>
        </mc:Choice>
        <mc:Fallback xmlns="">
          <p:sp>
            <p:nvSpPr>
              <p:cNvPr id="29" name="TextovéPole 28"/>
              <p:cNvSpPr txBox="1">
                <a:spLocks noRot="1" noChangeAspect="1" noMove="1" noResize="1" noEditPoints="1" noAdjustHandles="1" noChangeArrowheads="1" noChangeShapeType="1" noTextEdit="1"/>
              </p:cNvSpPr>
              <p:nvPr/>
            </p:nvSpPr>
            <p:spPr>
              <a:xfrm>
                <a:off x="7490473" y="825288"/>
                <a:ext cx="2783006" cy="422231"/>
              </a:xfrm>
              <a:prstGeom prst="rect">
                <a:avLst/>
              </a:prstGeom>
              <a:blipFill rotWithShape="1">
                <a:blip r:embed="rId2"/>
                <a:stretch>
                  <a:fillRect b="-11429"/>
                </a:stretch>
              </a:blipFill>
            </p:spPr>
            <p:txBody>
              <a:bodyPr/>
              <a:lstStyle/>
              <a:p>
                <a:r>
                  <a:rPr lang="cs-CZ">
                    <a:noFill/>
                  </a:rPr>
                  <a:t> </a:t>
                </a:r>
              </a:p>
            </p:txBody>
          </p:sp>
        </mc:Fallback>
      </mc:AlternateContent>
      <p:sp>
        <p:nvSpPr>
          <p:cNvPr id="34" name="TextovéPole 33"/>
          <p:cNvSpPr txBox="1"/>
          <p:nvPr/>
        </p:nvSpPr>
        <p:spPr>
          <a:xfrm>
            <a:off x="502764" y="2310072"/>
            <a:ext cx="2725093" cy="369332"/>
          </a:xfrm>
          <a:prstGeom prst="rect">
            <a:avLst/>
          </a:prstGeom>
          <a:noFill/>
        </p:spPr>
        <p:txBody>
          <a:bodyPr wrap="square" rtlCol="0">
            <a:spAutoFit/>
          </a:bodyPr>
          <a:lstStyle/>
          <a:p>
            <a:r>
              <a:rPr lang="cs-CZ" dirty="0" err="1" smtClean="0"/>
              <a:t>Overall</a:t>
            </a:r>
            <a:r>
              <a:rPr lang="cs-CZ" dirty="0" smtClean="0"/>
              <a:t> </a:t>
            </a:r>
            <a:r>
              <a:rPr lang="cs-CZ" dirty="0" err="1" smtClean="0"/>
              <a:t>flowrate</a:t>
            </a:r>
            <a:endParaRPr lang="en-US" dirty="0" smtClean="0"/>
          </a:p>
        </p:txBody>
      </p:sp>
      <mc:AlternateContent xmlns:mc="http://schemas.openxmlformats.org/markup-compatibility/2006" xmlns:a14="http://schemas.microsoft.com/office/drawing/2010/main">
        <mc:Choice Requires="a14">
          <p:sp>
            <p:nvSpPr>
              <p:cNvPr id="35" name="TextovéPole 34"/>
              <p:cNvSpPr txBox="1"/>
              <p:nvPr/>
            </p:nvSpPr>
            <p:spPr>
              <a:xfrm>
                <a:off x="2295033" y="2186064"/>
                <a:ext cx="2045881" cy="6173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i="1" smtClean="0">
                              <a:latin typeface="Cambria Math"/>
                              <a:sym typeface="Symbol"/>
                            </a:rPr>
                            <m:t></m:t>
                          </m:r>
                        </m:e>
                        <m:sub>
                          <m:r>
                            <a:rPr lang="cs-CZ" b="0" i="1" smtClean="0">
                              <a:latin typeface="Cambria Math" panose="02040503050406030204" pitchFamily="18" charset="0"/>
                              <a:sym typeface="Symbol"/>
                            </a:rPr>
                            <m:t>𝑤</m:t>
                          </m:r>
                        </m:sub>
                      </m:sSub>
                      <m:r>
                        <a:rPr lang="en-US" b="0" i="1" smtClean="0">
                          <a:latin typeface="Cambria Math"/>
                        </a:rPr>
                        <m:t>=</m:t>
                      </m:r>
                      <m:sSub>
                        <m:sSubPr>
                          <m:ctrlPr>
                            <a:rPr lang="en-US" b="0" i="1" smtClean="0">
                              <a:latin typeface="Cambria Math" panose="02040503050406030204" pitchFamily="18" charset="0"/>
                            </a:rPr>
                          </m:ctrlPr>
                        </m:sSubPr>
                        <m:e>
                          <m:f>
                            <m:fPr>
                              <m:ctrlPr>
                                <a:rPr lang="en-US" b="0" i="1" smtClean="0">
                                  <a:latin typeface="Cambria Math" panose="02040503050406030204" pitchFamily="18" charset="0"/>
                                </a:rPr>
                              </m:ctrlPr>
                            </m:fPr>
                            <m:num>
                              <m:r>
                                <a:rPr lang="en-US" b="0" i="1" smtClean="0">
                                  <a:latin typeface="Cambria Math"/>
                                </a:rPr>
                                <m:t>𝑛</m:t>
                              </m:r>
                              <m:r>
                                <a:rPr lang="en-US" b="0" i="1" smtClean="0">
                                  <a:latin typeface="Cambria Math"/>
                                </a:rPr>
                                <m:t>+1</m:t>
                              </m:r>
                            </m:num>
                            <m:den>
                              <m:r>
                                <a:rPr lang="en-US" b="0" i="1" smtClean="0">
                                  <a:latin typeface="Cambria Math"/>
                                </a:rPr>
                                <m:t>2</m:t>
                              </m:r>
                              <m:r>
                                <a:rPr lang="en-US" b="0" i="1" smtClean="0">
                                  <a:latin typeface="Cambria Math"/>
                                </a:rPr>
                                <m:t>𝑛</m:t>
                              </m:r>
                              <m:r>
                                <a:rPr lang="en-US" b="0" i="1" smtClean="0">
                                  <a:latin typeface="Cambria Math"/>
                                </a:rPr>
                                <m:t>+1</m:t>
                              </m:r>
                            </m:den>
                          </m:f>
                          <m:r>
                            <a:rPr lang="en-US" b="0" i="1" smtClean="0">
                              <a:latin typeface="Cambria Math"/>
                            </a:rPr>
                            <m:t>𝑢</m:t>
                          </m:r>
                        </m:e>
                        <m:sub>
                          <m:r>
                            <a:rPr lang="en-US" b="0" i="1" smtClean="0">
                              <a:latin typeface="Cambria Math"/>
                            </a:rPr>
                            <m:t>𝑚</m:t>
                          </m:r>
                        </m:sub>
                      </m:sSub>
                      <m:r>
                        <a:rPr lang="en-US" b="0" i="1" smtClean="0">
                          <a:latin typeface="Cambria Math"/>
                        </a:rPr>
                        <m:t>𝐻</m:t>
                      </m:r>
                    </m:oMath>
                  </m:oMathPara>
                </a14:m>
                <a:endParaRPr lang="cs-CZ" dirty="0"/>
              </a:p>
            </p:txBody>
          </p:sp>
        </mc:Choice>
        <mc:Fallback xmlns="">
          <p:sp>
            <p:nvSpPr>
              <p:cNvPr id="35" name="TextovéPole 34"/>
              <p:cNvSpPr txBox="1">
                <a:spLocks noRot="1" noChangeAspect="1" noMove="1" noResize="1" noEditPoints="1" noAdjustHandles="1" noChangeArrowheads="1" noChangeShapeType="1" noTextEdit="1"/>
              </p:cNvSpPr>
              <p:nvPr/>
            </p:nvSpPr>
            <p:spPr>
              <a:xfrm>
                <a:off x="2295033" y="2186064"/>
                <a:ext cx="2045881" cy="617348"/>
              </a:xfrm>
              <a:prstGeom prst="rect">
                <a:avLst/>
              </a:prstGeom>
              <a:blipFill rotWithShape="1">
                <a:blip r:embed="rId3"/>
                <a:stretch>
                  <a:fillRect/>
                </a:stretch>
              </a:blipFill>
            </p:spPr>
            <p:txBody>
              <a:bodyPr/>
              <a:lstStyle/>
              <a:p>
                <a:r>
                  <a:rPr lang="cs-CZ">
                    <a:noFill/>
                  </a:rPr>
                  <a:t> </a:t>
                </a:r>
              </a:p>
            </p:txBody>
          </p:sp>
        </mc:Fallback>
      </mc:AlternateContent>
      <p:sp>
        <p:nvSpPr>
          <p:cNvPr id="36" name="TextovéPole 35"/>
          <p:cNvSpPr txBox="1"/>
          <p:nvPr/>
        </p:nvSpPr>
        <p:spPr>
          <a:xfrm>
            <a:off x="497940" y="1531124"/>
            <a:ext cx="4101220" cy="369332"/>
          </a:xfrm>
          <a:prstGeom prst="rect">
            <a:avLst/>
          </a:prstGeom>
          <a:noFill/>
        </p:spPr>
        <p:txBody>
          <a:bodyPr wrap="square" rtlCol="0">
            <a:spAutoFit/>
          </a:bodyPr>
          <a:lstStyle/>
          <a:p>
            <a:r>
              <a:rPr lang="cs-CZ" dirty="0" err="1" smtClean="0"/>
              <a:t>Stream</a:t>
            </a:r>
            <a:r>
              <a:rPr lang="cs-CZ" dirty="0" smtClean="0"/>
              <a:t> </a:t>
            </a:r>
            <a:r>
              <a:rPr lang="cs-CZ" dirty="0" err="1" smtClean="0"/>
              <a:t>function</a:t>
            </a:r>
            <a:r>
              <a:rPr lang="cs-CZ" dirty="0" smtClean="0"/>
              <a:t> </a:t>
            </a:r>
            <a:r>
              <a:rPr lang="cs-CZ" dirty="0" err="1" smtClean="0"/>
              <a:t>at</a:t>
            </a:r>
            <a:r>
              <a:rPr lang="cs-CZ" dirty="0" smtClean="0"/>
              <a:t> </a:t>
            </a:r>
            <a:r>
              <a:rPr lang="cs-CZ" dirty="0" err="1" smtClean="0"/>
              <a:t>inlet</a:t>
            </a:r>
            <a:endParaRPr lang="cs-CZ" dirty="0"/>
          </a:p>
        </p:txBody>
      </p:sp>
      <mc:AlternateContent xmlns:mc="http://schemas.openxmlformats.org/markup-compatibility/2006" xmlns:a14="http://schemas.microsoft.com/office/drawing/2010/main">
        <mc:Choice Requires="a14">
          <p:sp>
            <p:nvSpPr>
              <p:cNvPr id="37" name="TextovéPole 36"/>
              <p:cNvSpPr txBox="1"/>
              <p:nvPr/>
            </p:nvSpPr>
            <p:spPr>
              <a:xfrm>
                <a:off x="3564973" y="1367390"/>
                <a:ext cx="6186565" cy="6173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i="1" smtClean="0">
                          <a:latin typeface="Cambria Math"/>
                          <a:sym typeface="Symbol"/>
                        </a:rPr>
                        <m:t></m:t>
                      </m:r>
                      <m:d>
                        <m:dPr>
                          <m:ctrlPr>
                            <a:rPr lang="en-US" b="0" i="1" smtClean="0">
                              <a:latin typeface="Cambria Math" panose="02040503050406030204" pitchFamily="18" charset="0"/>
                              <a:sym typeface="Symbol"/>
                            </a:rPr>
                          </m:ctrlPr>
                        </m:dPr>
                        <m:e>
                          <m:r>
                            <a:rPr lang="en-US" b="0" i="1" smtClean="0">
                              <a:latin typeface="Cambria Math"/>
                              <a:sym typeface="Symbol"/>
                            </a:rPr>
                            <m:t>𝑦</m:t>
                          </m:r>
                        </m:e>
                      </m:d>
                      <m:r>
                        <a:rPr lang="en-US" b="0" i="1" smtClean="0">
                          <a:latin typeface="Cambria Math"/>
                          <a:sym typeface="Symbol"/>
                        </a:rPr>
                        <m:t>=</m:t>
                      </m:r>
                      <m:sSub>
                        <m:sSubPr>
                          <m:ctrlPr>
                            <a:rPr lang="en-US" b="0" i="1" smtClean="0">
                              <a:latin typeface="Cambria Math" panose="02040503050406030204" pitchFamily="18" charset="0"/>
                              <a:sym typeface="Symbol"/>
                            </a:rPr>
                          </m:ctrlPr>
                        </m:sSubPr>
                        <m:e>
                          <m:r>
                            <a:rPr lang="en-US" b="0" i="1" smtClean="0">
                              <a:latin typeface="Cambria Math"/>
                              <a:sym typeface="Symbol"/>
                            </a:rPr>
                            <m:t>𝑢</m:t>
                          </m:r>
                        </m:e>
                        <m:sub>
                          <m:r>
                            <a:rPr lang="en-US" b="0" i="1" smtClean="0">
                              <a:latin typeface="Cambria Math"/>
                              <a:sym typeface="Symbol"/>
                            </a:rPr>
                            <m:t>𝑚</m:t>
                          </m:r>
                        </m:sub>
                      </m:sSub>
                      <m:f>
                        <m:fPr>
                          <m:ctrlPr>
                            <a:rPr lang="en-US" b="0" i="1" smtClean="0">
                              <a:latin typeface="Cambria Math" panose="02040503050406030204" pitchFamily="18" charset="0"/>
                              <a:sym typeface="Symbol"/>
                            </a:rPr>
                          </m:ctrlPr>
                        </m:fPr>
                        <m:num>
                          <m:r>
                            <a:rPr lang="en-US" b="0" i="1" smtClean="0">
                              <a:latin typeface="Cambria Math"/>
                              <a:sym typeface="Symbol"/>
                            </a:rPr>
                            <m:t>𝐻</m:t>
                          </m:r>
                        </m:num>
                        <m:den>
                          <m:r>
                            <a:rPr lang="en-US" b="0" i="1" smtClean="0">
                              <a:latin typeface="Cambria Math"/>
                              <a:sym typeface="Symbol"/>
                            </a:rPr>
                            <m:t>2</m:t>
                          </m:r>
                        </m:den>
                      </m:f>
                      <m:r>
                        <a:rPr lang="en-US" b="0" i="1" smtClean="0">
                          <a:latin typeface="Cambria Math"/>
                          <a:sym typeface="Symbol"/>
                        </a:rPr>
                        <m:t>(</m:t>
                      </m:r>
                      <m:f>
                        <m:fPr>
                          <m:ctrlPr>
                            <a:rPr lang="en-US" b="0" i="1" smtClean="0">
                              <a:latin typeface="Cambria Math" panose="02040503050406030204" pitchFamily="18" charset="0"/>
                              <a:sym typeface="Symbol"/>
                            </a:rPr>
                          </m:ctrlPr>
                        </m:fPr>
                        <m:num>
                          <m:r>
                            <a:rPr lang="en-US" b="0" i="1" smtClean="0">
                              <a:latin typeface="Cambria Math"/>
                              <a:sym typeface="Symbol"/>
                            </a:rPr>
                            <m:t>2</m:t>
                          </m:r>
                          <m:r>
                            <a:rPr lang="en-US" b="0" i="1" smtClean="0">
                              <a:latin typeface="Cambria Math"/>
                              <a:sym typeface="Symbol"/>
                            </a:rPr>
                            <m:t>𝑦</m:t>
                          </m:r>
                        </m:num>
                        <m:den>
                          <m:sSup>
                            <m:sSupPr>
                              <m:ctrlPr>
                                <a:rPr lang="en-US" b="0" i="1" smtClean="0">
                                  <a:latin typeface="Cambria Math" panose="02040503050406030204" pitchFamily="18" charset="0"/>
                                  <a:sym typeface="Symbol"/>
                                </a:rPr>
                              </m:ctrlPr>
                            </m:sSupPr>
                            <m:e>
                              <m:r>
                                <a:rPr lang="en-US" b="0" i="1" smtClean="0">
                                  <a:latin typeface="Cambria Math"/>
                                  <a:sym typeface="Symbol"/>
                                </a:rPr>
                                <m:t>𝐻</m:t>
                              </m:r>
                            </m:e>
                            <m:sup>
                              <m:r>
                                <a:rPr lang="en-US" b="0" i="1" smtClean="0">
                                  <a:latin typeface="Cambria Math"/>
                                  <a:sym typeface="Symbol"/>
                                </a:rPr>
                                <m:t>∗</m:t>
                              </m:r>
                            </m:sup>
                          </m:sSup>
                        </m:den>
                      </m:f>
                      <m:r>
                        <a:rPr lang="en-US" b="0" i="1" smtClean="0">
                          <a:latin typeface="Cambria Math"/>
                          <a:sym typeface="Symbol"/>
                        </a:rPr>
                        <m:t>−</m:t>
                      </m:r>
                      <m:f>
                        <m:fPr>
                          <m:ctrlPr>
                            <a:rPr lang="en-US" b="0" i="1" smtClean="0">
                              <a:latin typeface="Cambria Math" panose="02040503050406030204" pitchFamily="18" charset="0"/>
                              <a:sym typeface="Symbol"/>
                            </a:rPr>
                          </m:ctrlPr>
                        </m:fPr>
                        <m:num>
                          <m:r>
                            <a:rPr lang="en-US" b="0" i="1" smtClean="0">
                              <a:latin typeface="Cambria Math"/>
                              <a:sym typeface="Symbol"/>
                            </a:rPr>
                            <m:t>𝑛</m:t>
                          </m:r>
                        </m:num>
                        <m:den>
                          <m:r>
                            <a:rPr lang="en-US" b="0" i="1" smtClean="0">
                              <a:latin typeface="Cambria Math"/>
                              <a:sym typeface="Symbol"/>
                            </a:rPr>
                            <m:t>2</m:t>
                          </m:r>
                          <m:r>
                            <a:rPr lang="en-US" b="0" i="1" smtClean="0">
                              <a:latin typeface="Cambria Math"/>
                              <a:sym typeface="Symbol"/>
                            </a:rPr>
                            <m:t>𝑛</m:t>
                          </m:r>
                          <m:r>
                            <a:rPr lang="en-US" b="0" i="1" smtClean="0">
                              <a:latin typeface="Cambria Math"/>
                              <a:sym typeface="Symbol"/>
                            </a:rPr>
                            <m:t>+1</m:t>
                          </m:r>
                        </m:den>
                      </m:f>
                      <m:r>
                        <a:rPr lang="en-US" i="1">
                          <a:latin typeface="Cambria Math"/>
                          <a:sym typeface="Symbol"/>
                        </a:rPr>
                        <m:t>(1−</m:t>
                      </m:r>
                      <m:r>
                        <a:rPr lang="en-US" b="0" i="1" smtClean="0">
                          <a:latin typeface="Cambria Math"/>
                          <a:sym typeface="Symbol"/>
                        </a:rPr>
                        <m:t>𝑠𝑖𝑔𝑛</m:t>
                      </m:r>
                      <m:r>
                        <a:rPr lang="en-US" b="0" i="1" smtClean="0">
                          <a:latin typeface="Cambria Math"/>
                          <a:sym typeface="Symbol"/>
                        </a:rPr>
                        <m:t>(1−</m:t>
                      </m:r>
                      <m:f>
                        <m:fPr>
                          <m:ctrlPr>
                            <a:rPr lang="en-US" i="1">
                              <a:latin typeface="Cambria Math" panose="02040503050406030204" pitchFamily="18" charset="0"/>
                              <a:sym typeface="Symbol"/>
                            </a:rPr>
                          </m:ctrlPr>
                        </m:fPr>
                        <m:num>
                          <m:r>
                            <a:rPr lang="en-US" i="1">
                              <a:latin typeface="Cambria Math"/>
                              <a:sym typeface="Symbol"/>
                            </a:rPr>
                            <m:t>2</m:t>
                          </m:r>
                          <m:r>
                            <a:rPr lang="en-US" i="1">
                              <a:latin typeface="Cambria Math"/>
                              <a:sym typeface="Symbol"/>
                            </a:rPr>
                            <m:t>𝑦</m:t>
                          </m:r>
                        </m:num>
                        <m:den>
                          <m:sSup>
                            <m:sSupPr>
                              <m:ctrlPr>
                                <a:rPr lang="en-US" i="1">
                                  <a:latin typeface="Cambria Math" panose="02040503050406030204" pitchFamily="18" charset="0"/>
                                  <a:sym typeface="Symbol"/>
                                </a:rPr>
                              </m:ctrlPr>
                            </m:sSupPr>
                            <m:e>
                              <m:r>
                                <a:rPr lang="en-US" i="1">
                                  <a:latin typeface="Cambria Math"/>
                                  <a:sym typeface="Symbol"/>
                                </a:rPr>
                                <m:t>𝐻</m:t>
                              </m:r>
                            </m:e>
                            <m:sup>
                              <m:r>
                                <a:rPr lang="en-US" i="1">
                                  <a:latin typeface="Cambria Math"/>
                                  <a:sym typeface="Symbol"/>
                                </a:rPr>
                                <m:t>∗</m:t>
                              </m:r>
                            </m:sup>
                          </m:sSup>
                        </m:den>
                      </m:f>
                      <m:r>
                        <a:rPr lang="en-US" b="0" i="1" smtClean="0">
                          <a:latin typeface="Cambria Math"/>
                          <a:sym typeface="Symbol"/>
                        </a:rPr>
                        <m:t>)</m:t>
                      </m:r>
                      <m:sSup>
                        <m:sSupPr>
                          <m:ctrlPr>
                            <a:rPr lang="en-US" i="1">
                              <a:latin typeface="Cambria Math" panose="02040503050406030204" pitchFamily="18" charset="0"/>
                              <a:sym typeface="Symbol"/>
                            </a:rPr>
                          </m:ctrlPr>
                        </m:sSupPr>
                        <m:e>
                          <m:r>
                            <a:rPr lang="en-US" b="0" i="1" smtClean="0">
                              <a:latin typeface="Cambria Math"/>
                              <a:sym typeface="Symbol"/>
                            </a:rPr>
                            <m:t>|</m:t>
                          </m:r>
                          <m:r>
                            <a:rPr lang="en-US" i="1">
                              <a:latin typeface="Cambria Math"/>
                              <a:sym typeface="Symbol"/>
                            </a:rPr>
                            <m:t>1−</m:t>
                          </m:r>
                          <m:f>
                            <m:fPr>
                              <m:ctrlPr>
                                <a:rPr lang="en-US" i="1">
                                  <a:latin typeface="Cambria Math" panose="02040503050406030204" pitchFamily="18" charset="0"/>
                                  <a:sym typeface="Symbol"/>
                                </a:rPr>
                              </m:ctrlPr>
                            </m:fPr>
                            <m:num>
                              <m:r>
                                <a:rPr lang="en-US" i="1">
                                  <a:latin typeface="Cambria Math"/>
                                  <a:sym typeface="Symbol"/>
                                </a:rPr>
                                <m:t>2</m:t>
                              </m:r>
                              <m:r>
                                <a:rPr lang="en-US" i="1">
                                  <a:latin typeface="Cambria Math"/>
                                  <a:sym typeface="Symbol"/>
                                </a:rPr>
                                <m:t>𝑦</m:t>
                              </m:r>
                            </m:num>
                            <m:den>
                              <m:sSup>
                                <m:sSupPr>
                                  <m:ctrlPr>
                                    <a:rPr lang="en-US" i="1">
                                      <a:latin typeface="Cambria Math" panose="02040503050406030204" pitchFamily="18" charset="0"/>
                                      <a:sym typeface="Symbol"/>
                                    </a:rPr>
                                  </m:ctrlPr>
                                </m:sSupPr>
                                <m:e>
                                  <m:r>
                                    <a:rPr lang="en-US" i="1">
                                      <a:latin typeface="Cambria Math"/>
                                      <a:sym typeface="Symbol"/>
                                    </a:rPr>
                                    <m:t>𝐻</m:t>
                                  </m:r>
                                </m:e>
                                <m:sup>
                                  <m:r>
                                    <a:rPr lang="en-US" i="1">
                                      <a:latin typeface="Cambria Math"/>
                                      <a:sym typeface="Symbol"/>
                                    </a:rPr>
                                    <m:t>∗</m:t>
                                  </m:r>
                                </m:sup>
                              </m:sSup>
                            </m:den>
                          </m:f>
                          <m:r>
                            <a:rPr lang="en-US" b="0" i="1" smtClean="0">
                              <a:latin typeface="Cambria Math"/>
                              <a:sym typeface="Symbol"/>
                            </a:rPr>
                            <m:t>|</m:t>
                          </m:r>
                        </m:e>
                        <m:sup>
                          <m:f>
                            <m:fPr>
                              <m:ctrlPr>
                                <a:rPr lang="en-US" i="1">
                                  <a:latin typeface="Cambria Math" panose="02040503050406030204" pitchFamily="18" charset="0"/>
                                  <a:sym typeface="Symbol"/>
                                </a:rPr>
                              </m:ctrlPr>
                            </m:fPr>
                            <m:num>
                              <m:r>
                                <a:rPr lang="en-US" i="1">
                                  <a:latin typeface="Cambria Math"/>
                                  <a:sym typeface="Symbol"/>
                                </a:rPr>
                                <m:t>2</m:t>
                              </m:r>
                              <m:r>
                                <a:rPr lang="en-US" i="1">
                                  <a:latin typeface="Cambria Math"/>
                                  <a:sym typeface="Symbol"/>
                                </a:rPr>
                                <m:t>𝑛</m:t>
                              </m:r>
                              <m:r>
                                <a:rPr lang="en-US" i="1">
                                  <a:latin typeface="Cambria Math"/>
                                  <a:sym typeface="Symbol"/>
                                </a:rPr>
                                <m:t>+1</m:t>
                              </m:r>
                            </m:num>
                            <m:den>
                              <m:r>
                                <a:rPr lang="en-US" i="1">
                                  <a:latin typeface="Cambria Math"/>
                                  <a:sym typeface="Symbol"/>
                                </a:rPr>
                                <m:t>𝑛</m:t>
                              </m:r>
                            </m:den>
                          </m:f>
                        </m:sup>
                      </m:sSup>
                      <m:r>
                        <a:rPr lang="en-US" b="0" i="1" smtClean="0">
                          <a:latin typeface="Cambria Math"/>
                          <a:sym typeface="Symbol"/>
                        </a:rPr>
                        <m:t>))</m:t>
                      </m:r>
                    </m:oMath>
                  </m:oMathPara>
                </a14:m>
                <a:endParaRPr lang="cs-CZ" dirty="0"/>
              </a:p>
            </p:txBody>
          </p:sp>
        </mc:Choice>
        <mc:Fallback xmlns="">
          <p:sp>
            <p:nvSpPr>
              <p:cNvPr id="37" name="TextovéPole 36"/>
              <p:cNvSpPr txBox="1">
                <a:spLocks noRot="1" noChangeAspect="1" noMove="1" noResize="1" noEditPoints="1" noAdjustHandles="1" noChangeArrowheads="1" noChangeShapeType="1" noTextEdit="1"/>
              </p:cNvSpPr>
              <p:nvPr/>
            </p:nvSpPr>
            <p:spPr>
              <a:xfrm>
                <a:off x="3564973" y="1367390"/>
                <a:ext cx="6186565" cy="617348"/>
              </a:xfrm>
              <a:prstGeom prst="rect">
                <a:avLst/>
              </a:prstGeom>
              <a:blipFill rotWithShape="1">
                <a:blip r:embed="rId4"/>
                <a:stretch>
                  <a:fillRect/>
                </a:stretch>
              </a:blipFill>
            </p:spPr>
            <p:txBody>
              <a:bodyPr/>
              <a:lstStyle/>
              <a:p>
                <a:r>
                  <a:rPr lang="cs-CZ">
                    <a:noFill/>
                  </a:rPr>
                  <a:t> </a:t>
                </a:r>
              </a:p>
            </p:txBody>
          </p:sp>
        </mc:Fallback>
      </mc:AlternateContent>
      <p:sp>
        <p:nvSpPr>
          <p:cNvPr id="2" name="TextovéPole 1"/>
          <p:cNvSpPr txBox="1"/>
          <p:nvPr/>
        </p:nvSpPr>
        <p:spPr>
          <a:xfrm>
            <a:off x="502764" y="3159562"/>
            <a:ext cx="3241487" cy="369332"/>
          </a:xfrm>
          <a:prstGeom prst="rect">
            <a:avLst/>
          </a:prstGeom>
          <a:noFill/>
        </p:spPr>
        <p:txBody>
          <a:bodyPr wrap="square" rtlCol="0">
            <a:spAutoFit/>
          </a:bodyPr>
          <a:lstStyle/>
          <a:p>
            <a:r>
              <a:rPr lang="en-US" dirty="0" smtClean="0"/>
              <a:t>Vorticity at inlet and outlet</a:t>
            </a:r>
            <a:endParaRPr lang="cs-CZ" dirty="0"/>
          </a:p>
        </p:txBody>
      </p:sp>
      <mc:AlternateContent xmlns:mc="http://schemas.openxmlformats.org/markup-compatibility/2006" xmlns:a14="http://schemas.microsoft.com/office/drawing/2010/main">
        <mc:Choice Requires="a14">
          <p:sp>
            <p:nvSpPr>
              <p:cNvPr id="3" name="TextovéPole 2"/>
              <p:cNvSpPr txBox="1"/>
              <p:nvPr/>
            </p:nvSpPr>
            <p:spPr>
              <a:xfrm>
                <a:off x="3829963" y="3001473"/>
                <a:ext cx="3874779" cy="6855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i="1" smtClean="0">
                          <a:latin typeface="Cambria Math"/>
                          <a:sym typeface="Symbol"/>
                        </a:rPr>
                        <m:t></m:t>
                      </m:r>
                      <m:r>
                        <a:rPr lang="en-US" b="0" i="1" smtClean="0">
                          <a:latin typeface="Cambria Math"/>
                          <a:sym typeface="Symbol"/>
                        </a:rPr>
                        <m:t>=−</m:t>
                      </m:r>
                      <m:f>
                        <m:fPr>
                          <m:ctrlPr>
                            <a:rPr lang="en-US" b="0" i="1" smtClean="0">
                              <a:latin typeface="Cambria Math" panose="02040503050406030204" pitchFamily="18" charset="0"/>
                              <a:sym typeface="Symbol"/>
                            </a:rPr>
                          </m:ctrlPr>
                        </m:fPr>
                        <m:num>
                          <m:r>
                            <a:rPr lang="en-US" b="0" i="1" smtClean="0">
                              <a:latin typeface="Cambria Math"/>
                              <a:sym typeface="Symbol"/>
                            </a:rPr>
                            <m:t>𝜕</m:t>
                          </m:r>
                          <m:r>
                            <a:rPr lang="en-US" b="0" i="1" smtClean="0">
                              <a:latin typeface="Cambria Math"/>
                              <a:sym typeface="Symbol"/>
                            </a:rPr>
                            <m:t>𝑢</m:t>
                          </m:r>
                        </m:num>
                        <m:den>
                          <m:r>
                            <a:rPr lang="en-US" b="0" i="1" smtClean="0">
                              <a:latin typeface="Cambria Math"/>
                              <a:sym typeface="Symbol"/>
                            </a:rPr>
                            <m:t>𝜕</m:t>
                          </m:r>
                          <m:r>
                            <a:rPr lang="en-US" b="0" i="1" smtClean="0">
                              <a:latin typeface="Cambria Math"/>
                              <a:sym typeface="Symbol"/>
                            </a:rPr>
                            <m:t>𝑦</m:t>
                          </m:r>
                        </m:den>
                      </m:f>
                      <m:r>
                        <a:rPr lang="en-US" b="0" i="1" smtClean="0">
                          <a:latin typeface="Cambria Math"/>
                          <a:sym typeface="Symbol"/>
                        </a:rPr>
                        <m:t>=−</m:t>
                      </m:r>
                      <m:f>
                        <m:fPr>
                          <m:ctrlPr>
                            <a:rPr lang="en-US" b="0" i="1" smtClean="0">
                              <a:latin typeface="Cambria Math" panose="02040503050406030204" pitchFamily="18" charset="0"/>
                              <a:sym typeface="Symbol"/>
                            </a:rPr>
                          </m:ctrlPr>
                        </m:fPr>
                        <m:num>
                          <m:r>
                            <a:rPr lang="en-US" b="0" i="1" smtClean="0">
                              <a:latin typeface="Cambria Math"/>
                              <a:sym typeface="Symbol"/>
                            </a:rPr>
                            <m:t>𝑛</m:t>
                          </m:r>
                          <m:r>
                            <a:rPr lang="en-US" b="0" i="1" smtClean="0">
                              <a:latin typeface="Cambria Math"/>
                              <a:sym typeface="Symbol"/>
                            </a:rPr>
                            <m:t>+1</m:t>
                          </m:r>
                        </m:num>
                        <m:den>
                          <m:r>
                            <a:rPr lang="en-US" b="0" i="1" smtClean="0">
                              <a:latin typeface="Cambria Math"/>
                              <a:sym typeface="Symbol"/>
                            </a:rPr>
                            <m:t>𝑛</m:t>
                          </m:r>
                        </m:den>
                      </m:f>
                      <m:f>
                        <m:fPr>
                          <m:ctrlPr>
                            <a:rPr lang="en-US" b="0" i="1" smtClean="0">
                              <a:latin typeface="Cambria Math" panose="02040503050406030204" pitchFamily="18" charset="0"/>
                              <a:sym typeface="Symbol"/>
                            </a:rPr>
                          </m:ctrlPr>
                        </m:fPr>
                        <m:num>
                          <m:r>
                            <a:rPr lang="en-US" b="0" i="1" smtClean="0">
                              <a:latin typeface="Cambria Math"/>
                              <a:sym typeface="Symbol"/>
                            </a:rPr>
                            <m:t>2</m:t>
                          </m:r>
                          <m:sSub>
                            <m:sSubPr>
                              <m:ctrlPr>
                                <a:rPr lang="en-US" b="0" i="1" smtClean="0">
                                  <a:latin typeface="Cambria Math" panose="02040503050406030204" pitchFamily="18" charset="0"/>
                                  <a:sym typeface="Symbol"/>
                                </a:rPr>
                              </m:ctrlPr>
                            </m:sSubPr>
                            <m:e>
                              <m:r>
                                <a:rPr lang="en-US" b="0" i="1" smtClean="0">
                                  <a:latin typeface="Cambria Math"/>
                                  <a:sym typeface="Symbol"/>
                                </a:rPr>
                                <m:t>𝑢</m:t>
                              </m:r>
                            </m:e>
                            <m:sub>
                              <m:r>
                                <a:rPr lang="en-US" b="0" i="1" smtClean="0">
                                  <a:latin typeface="Cambria Math"/>
                                  <a:sym typeface="Symbol"/>
                                </a:rPr>
                                <m:t>𝑚</m:t>
                              </m:r>
                            </m:sub>
                          </m:sSub>
                        </m:num>
                        <m:den>
                          <m:sSup>
                            <m:sSupPr>
                              <m:ctrlPr>
                                <a:rPr lang="en-US" b="0" i="1" smtClean="0">
                                  <a:latin typeface="Cambria Math" panose="02040503050406030204" pitchFamily="18" charset="0"/>
                                  <a:sym typeface="Symbol"/>
                                </a:rPr>
                              </m:ctrlPr>
                            </m:sSupPr>
                            <m:e>
                              <m:r>
                                <a:rPr lang="en-US" b="0" i="1" smtClean="0">
                                  <a:latin typeface="Cambria Math"/>
                                  <a:sym typeface="Symbol"/>
                                </a:rPr>
                                <m:t>𝐻</m:t>
                              </m:r>
                            </m:e>
                            <m:sup>
                              <m:r>
                                <a:rPr lang="en-US" b="0" i="1" smtClean="0">
                                  <a:latin typeface="Cambria Math"/>
                                  <a:sym typeface="Symbol"/>
                                </a:rPr>
                                <m:t>∗</m:t>
                              </m:r>
                            </m:sup>
                          </m:sSup>
                        </m:den>
                      </m:f>
                      <m:sSup>
                        <m:sSupPr>
                          <m:ctrlPr>
                            <a:rPr lang="en-US" b="0" i="1" smtClean="0">
                              <a:latin typeface="Cambria Math" panose="02040503050406030204" pitchFamily="18" charset="0"/>
                              <a:sym typeface="Symbol"/>
                            </a:rPr>
                          </m:ctrlPr>
                        </m:sSupPr>
                        <m:e>
                          <m:r>
                            <a:rPr lang="en-US" b="0" i="1" smtClean="0">
                              <a:latin typeface="Cambria Math"/>
                              <a:sym typeface="Symbol"/>
                            </a:rPr>
                            <m:t>(</m:t>
                          </m:r>
                          <m:f>
                            <m:fPr>
                              <m:ctrlPr>
                                <a:rPr lang="en-US" b="0" i="1" smtClean="0">
                                  <a:latin typeface="Cambria Math" panose="02040503050406030204" pitchFamily="18" charset="0"/>
                                  <a:sym typeface="Symbol"/>
                                </a:rPr>
                              </m:ctrlPr>
                            </m:fPr>
                            <m:num>
                              <m:r>
                                <a:rPr lang="en-US" b="0" i="1" smtClean="0">
                                  <a:latin typeface="Cambria Math"/>
                                  <a:sym typeface="Symbol"/>
                                </a:rPr>
                                <m:t>2</m:t>
                              </m:r>
                              <m:r>
                                <a:rPr lang="en-US" b="0" i="1" smtClean="0">
                                  <a:latin typeface="Cambria Math"/>
                                  <a:sym typeface="Symbol"/>
                                </a:rPr>
                                <m:t>𝑦</m:t>
                              </m:r>
                            </m:num>
                            <m:den>
                              <m:sSup>
                                <m:sSupPr>
                                  <m:ctrlPr>
                                    <a:rPr lang="en-US" b="0" i="1" smtClean="0">
                                      <a:latin typeface="Cambria Math" panose="02040503050406030204" pitchFamily="18" charset="0"/>
                                      <a:sym typeface="Symbol"/>
                                    </a:rPr>
                                  </m:ctrlPr>
                                </m:sSupPr>
                                <m:e>
                                  <m:r>
                                    <a:rPr lang="en-US" b="0" i="1" smtClean="0">
                                      <a:latin typeface="Cambria Math"/>
                                      <a:sym typeface="Symbol"/>
                                    </a:rPr>
                                    <m:t>𝐻</m:t>
                                  </m:r>
                                </m:e>
                                <m:sup>
                                  <m:r>
                                    <a:rPr lang="en-US" b="0" i="1" smtClean="0">
                                      <a:latin typeface="Cambria Math"/>
                                      <a:sym typeface="Symbol"/>
                                    </a:rPr>
                                    <m:t>∗</m:t>
                                  </m:r>
                                </m:sup>
                              </m:sSup>
                            </m:den>
                          </m:f>
                          <m:r>
                            <a:rPr lang="en-US" b="0" i="1" smtClean="0">
                              <a:latin typeface="Cambria Math"/>
                              <a:sym typeface="Symbol"/>
                            </a:rPr>
                            <m:t>−1)</m:t>
                          </m:r>
                        </m:e>
                        <m:sup>
                          <m:f>
                            <m:fPr>
                              <m:ctrlPr>
                                <a:rPr lang="en-US" b="0" i="1" smtClean="0">
                                  <a:latin typeface="Cambria Math" panose="02040503050406030204" pitchFamily="18" charset="0"/>
                                  <a:sym typeface="Symbol"/>
                                </a:rPr>
                              </m:ctrlPr>
                            </m:fPr>
                            <m:num>
                              <m:r>
                                <a:rPr lang="en-US" b="0" i="1" smtClean="0">
                                  <a:latin typeface="Cambria Math"/>
                                  <a:sym typeface="Symbol"/>
                                </a:rPr>
                                <m:t>1</m:t>
                              </m:r>
                            </m:num>
                            <m:den>
                              <m:r>
                                <a:rPr lang="en-US" b="0" i="1" smtClean="0">
                                  <a:latin typeface="Cambria Math"/>
                                  <a:sym typeface="Symbol"/>
                                </a:rPr>
                                <m:t>𝑛</m:t>
                              </m:r>
                            </m:den>
                          </m:f>
                        </m:sup>
                      </m:sSup>
                    </m:oMath>
                  </m:oMathPara>
                </a14:m>
                <a:endParaRPr lang="cs-CZ" dirty="0"/>
              </a:p>
            </p:txBody>
          </p:sp>
        </mc:Choice>
        <mc:Fallback xmlns="">
          <p:sp>
            <p:nvSpPr>
              <p:cNvPr id="3" name="TextovéPole 2"/>
              <p:cNvSpPr txBox="1">
                <a:spLocks noRot="1" noChangeAspect="1" noMove="1" noResize="1" noEditPoints="1" noAdjustHandles="1" noChangeArrowheads="1" noChangeShapeType="1" noTextEdit="1"/>
              </p:cNvSpPr>
              <p:nvPr/>
            </p:nvSpPr>
            <p:spPr>
              <a:xfrm>
                <a:off x="3829963" y="3001473"/>
                <a:ext cx="3874779" cy="685509"/>
              </a:xfrm>
              <a:prstGeom prst="rect">
                <a:avLst/>
              </a:prstGeom>
              <a:blipFill rotWithShape="1">
                <a:blip r:embed="rId5"/>
                <a:stretch>
                  <a:fillRect/>
                </a:stretch>
              </a:blipFill>
            </p:spPr>
            <p:txBody>
              <a:bodyPr/>
              <a:lstStyle/>
              <a:p>
                <a:r>
                  <a:rPr lang="cs-CZ">
                    <a:noFill/>
                  </a:rPr>
                  <a:t> </a:t>
                </a:r>
              </a:p>
            </p:txBody>
          </p:sp>
        </mc:Fallback>
      </mc:AlternateContent>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791" y="3733924"/>
            <a:ext cx="3962369" cy="297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9770" y="3733924"/>
            <a:ext cx="3973156" cy="2979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álný bublinový popisek 3"/>
          <p:cNvSpPr/>
          <p:nvPr/>
        </p:nvSpPr>
        <p:spPr>
          <a:xfrm>
            <a:off x="8386229" y="3593707"/>
            <a:ext cx="2914375" cy="833437"/>
          </a:xfrm>
          <a:prstGeom prst="wedgeEllipseCallout">
            <a:avLst>
              <a:gd name="adj1" fmla="val -83288"/>
              <a:gd name="adj2" fmla="val 823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Approximation valid only for fully developed velocity profile</a:t>
            </a:r>
            <a:endParaRPr lang="en-US" sz="1400" dirty="0">
              <a:solidFill>
                <a:schemeClr val="tx1"/>
              </a:solidFill>
            </a:endParaRPr>
          </a:p>
        </p:txBody>
      </p:sp>
      <p:sp>
        <p:nvSpPr>
          <p:cNvPr id="5" name="TextovéPole 4"/>
          <p:cNvSpPr txBox="1"/>
          <p:nvPr/>
        </p:nvSpPr>
        <p:spPr>
          <a:xfrm>
            <a:off x="4340914" y="2310072"/>
            <a:ext cx="7682088" cy="369332"/>
          </a:xfrm>
          <a:prstGeom prst="rect">
            <a:avLst/>
          </a:prstGeom>
          <a:noFill/>
        </p:spPr>
        <p:txBody>
          <a:bodyPr wrap="square" rtlCol="0">
            <a:spAutoFit/>
          </a:bodyPr>
          <a:lstStyle/>
          <a:p>
            <a:r>
              <a:rPr lang="cs-CZ" dirty="0" err="1" smtClean="0"/>
              <a:t>is</a:t>
            </a:r>
            <a:r>
              <a:rPr lang="cs-CZ" dirty="0" smtClean="0"/>
              <a:t> </a:t>
            </a:r>
            <a:r>
              <a:rPr lang="cs-CZ" dirty="0" err="1" smtClean="0"/>
              <a:t>the</a:t>
            </a:r>
            <a:r>
              <a:rPr lang="cs-CZ" dirty="0" smtClean="0"/>
              <a:t> </a:t>
            </a:r>
            <a:r>
              <a:rPr lang="cs-CZ" dirty="0" err="1" smtClean="0"/>
              <a:t>boundary</a:t>
            </a:r>
            <a:r>
              <a:rPr lang="cs-CZ" dirty="0" smtClean="0"/>
              <a:t> </a:t>
            </a:r>
            <a:r>
              <a:rPr lang="cs-CZ" dirty="0" err="1" smtClean="0"/>
              <a:t>condition</a:t>
            </a:r>
            <a:r>
              <a:rPr lang="cs-CZ" dirty="0" smtClean="0"/>
              <a:t> </a:t>
            </a:r>
            <a:r>
              <a:rPr lang="cs-CZ" dirty="0" err="1" smtClean="0"/>
              <a:t>for</a:t>
            </a:r>
            <a:r>
              <a:rPr lang="cs-CZ" dirty="0" smtClean="0"/>
              <a:t> </a:t>
            </a:r>
            <a:r>
              <a:rPr lang="cs-CZ" dirty="0" smtClean="0">
                <a:sym typeface="Symbol" panose="05050102010706020507" pitchFamily="18" charset="2"/>
              </a:rPr>
              <a:t></a:t>
            </a:r>
            <a:r>
              <a:rPr lang="cs-CZ" dirty="0" smtClean="0"/>
              <a:t> </a:t>
            </a:r>
            <a:r>
              <a:rPr lang="cs-CZ" dirty="0" err="1" smtClean="0"/>
              <a:t>at</a:t>
            </a:r>
            <a:r>
              <a:rPr lang="cs-CZ" dirty="0" smtClean="0"/>
              <a:t> </a:t>
            </a:r>
            <a:r>
              <a:rPr lang="cs-CZ" dirty="0" err="1" smtClean="0"/>
              <a:t>upper</a:t>
            </a:r>
            <a:r>
              <a:rPr lang="cs-CZ" dirty="0" smtClean="0"/>
              <a:t> </a:t>
            </a:r>
            <a:r>
              <a:rPr lang="cs-CZ" dirty="0" err="1" smtClean="0"/>
              <a:t>wall</a:t>
            </a:r>
            <a:r>
              <a:rPr lang="cs-CZ" dirty="0" smtClean="0"/>
              <a:t> (</a:t>
            </a:r>
            <a:r>
              <a:rPr lang="cs-CZ" dirty="0" smtClean="0">
                <a:sym typeface="Symbol"/>
              </a:rPr>
              <a:t></a:t>
            </a:r>
            <a:r>
              <a:rPr lang="cs-CZ" baseline="-25000" dirty="0" smtClean="0">
                <a:sym typeface="Symbol"/>
              </a:rPr>
              <a:t>w</a:t>
            </a:r>
            <a:r>
              <a:rPr lang="en-US" dirty="0" smtClean="0">
                <a:sym typeface="Symbol"/>
              </a:rPr>
              <a:t>=0 at bottom </a:t>
            </a:r>
            <a:r>
              <a:rPr lang="en-US" dirty="0" err="1" smtClean="0">
                <a:sym typeface="Symbol"/>
              </a:rPr>
              <a:t>wa</a:t>
            </a:r>
            <a:r>
              <a:rPr lang="cs-CZ" dirty="0" smtClean="0">
                <a:sym typeface="Symbol"/>
              </a:rPr>
              <a:t>l</a:t>
            </a:r>
            <a:r>
              <a:rPr lang="en-US" dirty="0" smtClean="0">
                <a:sym typeface="Symbol"/>
              </a:rPr>
              <a:t>l)</a:t>
            </a:r>
            <a:endParaRPr lang="en-US" dirty="0"/>
          </a:p>
        </p:txBody>
      </p:sp>
      <p:sp>
        <p:nvSpPr>
          <p:cNvPr id="6" name="Zástupný symbol pro číslo snímku 5"/>
          <p:cNvSpPr>
            <a:spLocks noGrp="1"/>
          </p:cNvSpPr>
          <p:nvPr>
            <p:ph type="sldNum" sz="quarter" idx="12"/>
          </p:nvPr>
        </p:nvSpPr>
        <p:spPr/>
        <p:txBody>
          <a:bodyPr/>
          <a:lstStyle/>
          <a:p>
            <a:pPr>
              <a:defRPr/>
            </a:pPr>
            <a:fld id="{B5B76BE2-068B-4195-97D5-A58FFC9B4249}" type="slidenum">
              <a:rPr lang="en-US" smtClean="0"/>
              <a:pPr>
                <a:defRPr/>
              </a:pPr>
              <a:t>42</a:t>
            </a:fld>
            <a:endParaRPr lang="en-US"/>
          </a:p>
        </p:txBody>
      </p:sp>
      <p:sp>
        <p:nvSpPr>
          <p:cNvPr id="17" name="TextovéPole 16"/>
          <p:cNvSpPr txBox="1"/>
          <p:nvPr/>
        </p:nvSpPr>
        <p:spPr>
          <a:xfrm>
            <a:off x="10391174" y="52090"/>
            <a:ext cx="1712753" cy="307777"/>
          </a:xfrm>
          <a:prstGeom prst="rect">
            <a:avLst/>
          </a:prstGeom>
          <a:solidFill>
            <a:schemeClr val="bg1"/>
          </a:solidFill>
          <a:ln w="38100">
            <a:solidFill>
              <a:srgbClr val="FF0000"/>
            </a:solidFill>
          </a:ln>
        </p:spPr>
        <p:txBody>
          <a:bodyPr wrap="square" rtlCol="0">
            <a:spAutoFit/>
          </a:bodyPr>
          <a:lstStyle/>
          <a:p>
            <a:r>
              <a:rPr lang="cs-CZ" sz="1400" dirty="0" smtClean="0"/>
              <a:t>Kontroloval: </a:t>
            </a:r>
            <a:r>
              <a:rPr lang="cs-CZ" sz="1400" dirty="0" err="1" smtClean="0"/>
              <a:t>xxxxxx</a:t>
            </a:r>
            <a:endParaRPr lang="cs-CZ" sz="1400" dirty="0"/>
          </a:p>
        </p:txBody>
      </p:sp>
    </p:spTree>
    <p:extLst>
      <p:ext uri="{BB962C8B-B14F-4D97-AF65-F5344CB8AC3E}">
        <p14:creationId xmlns:p14="http://schemas.microsoft.com/office/powerpoint/2010/main" val="648517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Přímá spojnice se šipkou 21"/>
          <p:cNvCxnSpPr/>
          <p:nvPr/>
        </p:nvCxnSpPr>
        <p:spPr>
          <a:xfrm>
            <a:off x="4687748" y="2215577"/>
            <a:ext cx="29443" cy="34212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en-US" sz="2400" b="1" dirty="0" smtClean="0">
                <a:sym typeface="Symbol" pitchFamily="18" charset="2"/>
              </a:rPr>
              <a:t>   </a:t>
            </a:r>
            <a:r>
              <a:rPr lang="cs-CZ" sz="2400" b="1" dirty="0" err="1" smtClean="0">
                <a:sym typeface="Symbol" pitchFamily="18" charset="2"/>
              </a:rPr>
              <a:t>Iterative</a:t>
            </a:r>
            <a:r>
              <a:rPr lang="cs-CZ" sz="2400" b="1" dirty="0" smtClean="0">
                <a:sym typeface="Symbol" pitchFamily="18" charset="2"/>
              </a:rPr>
              <a:t> </a:t>
            </a:r>
            <a:r>
              <a:rPr lang="cs-CZ" sz="2400" b="1" dirty="0" err="1" smtClean="0">
                <a:sym typeface="Symbol" pitchFamily="18" charset="2"/>
              </a:rPr>
              <a:t>solution</a:t>
            </a:r>
            <a:r>
              <a:rPr lang="cs-CZ" sz="2400" b="1" dirty="0" smtClean="0">
                <a:sym typeface="Symbol" pitchFamily="18" charset="2"/>
              </a:rPr>
              <a:t> </a:t>
            </a:r>
            <a:r>
              <a:rPr lang="cs-CZ" sz="2400" b="1" dirty="0" err="1" smtClean="0">
                <a:sym typeface="Symbol" pitchFamily="18" charset="2"/>
              </a:rPr>
              <a:t>of</a:t>
            </a:r>
            <a:r>
              <a:rPr lang="cs-CZ" sz="2400" b="1" dirty="0" smtClean="0">
                <a:sym typeface="Symbol" pitchFamily="18" charset="2"/>
              </a:rPr>
              <a:t>  </a:t>
            </a:r>
            <a:r>
              <a:rPr lang="cs-CZ" sz="2400" b="1" dirty="0" err="1" smtClean="0">
                <a:sym typeface="Symbol" pitchFamily="18" charset="2"/>
              </a:rPr>
              <a:t>OMG.m</a:t>
            </a:r>
            <a:endParaRPr lang="cs-CZ" sz="2400" b="1" dirty="0">
              <a:sym typeface="Symbol" pitchFamily="18" charset="2"/>
            </a:endParaRPr>
          </a:p>
        </p:txBody>
      </p:sp>
      <p:sp>
        <p:nvSpPr>
          <p:cNvPr id="14" name="Vývojový diagram: alternativní postup 13"/>
          <p:cNvSpPr/>
          <p:nvPr/>
        </p:nvSpPr>
        <p:spPr>
          <a:xfrm>
            <a:off x="4013423" y="1853440"/>
            <a:ext cx="1378095" cy="3621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OMG</a:t>
            </a:r>
            <a:endParaRPr lang="cs-CZ" dirty="0"/>
          </a:p>
        </p:txBody>
      </p:sp>
      <p:sp>
        <p:nvSpPr>
          <p:cNvPr id="3" name="Vývojový diagram: postup 2"/>
          <p:cNvSpPr/>
          <p:nvPr/>
        </p:nvSpPr>
        <p:spPr>
          <a:xfrm>
            <a:off x="3257301" y="2443471"/>
            <a:ext cx="2860894" cy="54644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err="1" smtClean="0"/>
              <a:t>Nodal</a:t>
            </a:r>
            <a:r>
              <a:rPr lang="cs-CZ" sz="1400" dirty="0" smtClean="0"/>
              <a:t> </a:t>
            </a:r>
            <a:r>
              <a:rPr lang="cs-CZ" sz="1400" dirty="0" err="1" smtClean="0"/>
              <a:t>velocities</a:t>
            </a:r>
            <a:r>
              <a:rPr lang="cs-CZ" sz="1400" dirty="0" smtClean="0"/>
              <a:t> and </a:t>
            </a:r>
            <a:r>
              <a:rPr lang="cs-CZ" sz="1400" dirty="0" err="1" smtClean="0"/>
              <a:t>boundary</a:t>
            </a:r>
            <a:r>
              <a:rPr lang="cs-CZ" sz="1400" dirty="0" smtClean="0"/>
              <a:t> </a:t>
            </a:r>
            <a:r>
              <a:rPr lang="cs-CZ" sz="1400" dirty="0" err="1" smtClean="0"/>
              <a:t>conditions</a:t>
            </a:r>
            <a:r>
              <a:rPr lang="cs-CZ" sz="1400" dirty="0" smtClean="0"/>
              <a:t> </a:t>
            </a:r>
            <a:r>
              <a:rPr lang="cs-CZ" sz="1400" dirty="0" err="1" smtClean="0"/>
              <a:t>for</a:t>
            </a:r>
            <a:r>
              <a:rPr lang="cs-CZ" sz="1400" dirty="0" smtClean="0"/>
              <a:t> </a:t>
            </a:r>
            <a:r>
              <a:rPr lang="cs-CZ" sz="1400" dirty="0" smtClean="0">
                <a:sym typeface="Symbol"/>
              </a:rPr>
              <a:t></a:t>
            </a:r>
            <a:r>
              <a:rPr lang="en-US" sz="1400" dirty="0" smtClean="0">
                <a:sym typeface="Symbol"/>
              </a:rPr>
              <a:t>(</a:t>
            </a:r>
            <a:r>
              <a:rPr lang="cs-CZ" sz="1400" dirty="0" smtClean="0">
                <a:sym typeface="Symbol"/>
              </a:rPr>
              <a:t></a:t>
            </a:r>
            <a:r>
              <a:rPr lang="en-US" sz="1400" dirty="0" smtClean="0">
                <a:sym typeface="Symbol"/>
              </a:rPr>
              <a:t>)</a:t>
            </a:r>
            <a:r>
              <a:rPr lang="cs-CZ" sz="1400" dirty="0" smtClean="0"/>
              <a:t> </a:t>
            </a:r>
            <a:endParaRPr lang="cs-CZ" sz="1400" dirty="0"/>
          </a:p>
        </p:txBody>
      </p:sp>
      <p:sp>
        <p:nvSpPr>
          <p:cNvPr id="15" name="Vývojový diagram: příprava 14"/>
          <p:cNvSpPr/>
          <p:nvPr/>
        </p:nvSpPr>
        <p:spPr>
          <a:xfrm>
            <a:off x="3805194" y="3260838"/>
            <a:ext cx="1910281" cy="33497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i</a:t>
            </a:r>
            <a:r>
              <a:rPr lang="en-US" sz="1400" dirty="0" smtClean="0"/>
              <a:t>=2..N</a:t>
            </a:r>
            <a:r>
              <a:rPr lang="en-US" sz="1400" baseline="-25000" dirty="0" smtClean="0"/>
              <a:t>x</a:t>
            </a:r>
            <a:r>
              <a:rPr lang="cs-CZ" sz="1400" dirty="0" smtClean="0"/>
              <a:t>-1</a:t>
            </a:r>
            <a:endParaRPr lang="cs-CZ" sz="1400" baseline="-25000" dirty="0"/>
          </a:p>
        </p:txBody>
      </p:sp>
      <p:sp>
        <p:nvSpPr>
          <p:cNvPr id="16" name="Vývojový diagram: příprava 15"/>
          <p:cNvSpPr/>
          <p:nvPr/>
        </p:nvSpPr>
        <p:spPr>
          <a:xfrm>
            <a:off x="3937192" y="4743377"/>
            <a:ext cx="1778283" cy="30781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Volný tvar 16"/>
          <p:cNvSpPr/>
          <p:nvPr/>
        </p:nvSpPr>
        <p:spPr>
          <a:xfrm>
            <a:off x="2854112" y="3421934"/>
            <a:ext cx="1116307" cy="1475351"/>
          </a:xfrm>
          <a:custGeom>
            <a:avLst/>
            <a:gdLst>
              <a:gd name="connsiteX0" fmla="*/ 2190938 w 2190938"/>
              <a:gd name="connsiteY0" fmla="*/ 1973655 h 1973655"/>
              <a:gd name="connsiteX1" fmla="*/ 0 w 2190938"/>
              <a:gd name="connsiteY1" fmla="*/ 1964602 h 1973655"/>
              <a:gd name="connsiteX2" fmla="*/ 0 w 2190938"/>
              <a:gd name="connsiteY2" fmla="*/ 9053 h 1973655"/>
              <a:gd name="connsiteX3" fmla="*/ 2082297 w 2190938"/>
              <a:gd name="connsiteY3" fmla="*/ 0 h 1973655"/>
              <a:gd name="connsiteX4" fmla="*/ 2082297 w 2190938"/>
              <a:gd name="connsiteY4" fmla="*/ 0 h 197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938" h="1973655">
                <a:moveTo>
                  <a:pt x="2190938" y="1973655"/>
                </a:moveTo>
                <a:lnTo>
                  <a:pt x="0" y="1964602"/>
                </a:lnTo>
                <a:lnTo>
                  <a:pt x="0" y="9053"/>
                </a:lnTo>
                <a:lnTo>
                  <a:pt x="2082297" y="0"/>
                </a:lnTo>
                <a:lnTo>
                  <a:pt x="2082297" y="0"/>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TextovéPole 18"/>
          <p:cNvSpPr txBox="1"/>
          <p:nvPr/>
        </p:nvSpPr>
        <p:spPr>
          <a:xfrm>
            <a:off x="3487715" y="3739519"/>
            <a:ext cx="2741194" cy="738664"/>
          </a:xfrm>
          <a:prstGeom prst="rect">
            <a:avLst/>
          </a:prstGeom>
          <a:solidFill>
            <a:schemeClr val="bg1"/>
          </a:solidFill>
          <a:ln w="19050">
            <a:solidFill>
              <a:schemeClr val="accent1"/>
            </a:solidFill>
          </a:ln>
        </p:spPr>
        <p:txBody>
          <a:bodyPr wrap="square" rtlCol="0">
            <a:spAutoFit/>
          </a:bodyPr>
          <a:lstStyle/>
          <a:p>
            <a:r>
              <a:rPr lang="cs-CZ" sz="1400" dirty="0" err="1" smtClean="0"/>
              <a:t>Solution</a:t>
            </a:r>
            <a:r>
              <a:rPr lang="cs-CZ" sz="1400" dirty="0" smtClean="0"/>
              <a:t> </a:t>
            </a:r>
            <a:r>
              <a:rPr lang="cs-CZ" sz="1400" dirty="0" err="1" smtClean="0"/>
              <a:t>of</a:t>
            </a:r>
            <a:r>
              <a:rPr lang="cs-CZ" sz="1400" dirty="0" smtClean="0"/>
              <a:t> </a:t>
            </a:r>
            <a:r>
              <a:rPr lang="cs-CZ" sz="1400" dirty="0" err="1" smtClean="0"/>
              <a:t>tridiagonal</a:t>
            </a:r>
            <a:r>
              <a:rPr lang="cs-CZ" sz="1400" dirty="0" smtClean="0"/>
              <a:t> systém </a:t>
            </a:r>
            <a:r>
              <a:rPr lang="cs-CZ" sz="1400" dirty="0" err="1" smtClean="0"/>
              <a:t>for</a:t>
            </a:r>
            <a:r>
              <a:rPr lang="cs-CZ" sz="1400" dirty="0" smtClean="0"/>
              <a:t> </a:t>
            </a:r>
            <a:r>
              <a:rPr lang="cs-CZ" sz="1400" dirty="0" smtClean="0">
                <a:sym typeface="Symbol"/>
              </a:rPr>
              <a:t></a:t>
            </a:r>
            <a:r>
              <a:rPr lang="cs-CZ" sz="1400" dirty="0" smtClean="0">
                <a:sym typeface="Symbol" panose="05050102010706020507" pitchFamily="18" charset="2"/>
              </a:rPr>
              <a:t> in </a:t>
            </a:r>
            <a:r>
              <a:rPr lang="cs-CZ" sz="1400" dirty="0" err="1" smtClean="0">
                <a:sym typeface="Symbol" panose="05050102010706020507" pitchFamily="18" charset="2"/>
              </a:rPr>
              <a:t>vertical</a:t>
            </a:r>
            <a:r>
              <a:rPr lang="cs-CZ" sz="1400" dirty="0" smtClean="0">
                <a:sym typeface="Symbol" panose="05050102010706020507" pitchFamily="18" charset="2"/>
              </a:rPr>
              <a:t> </a:t>
            </a:r>
            <a:r>
              <a:rPr lang="cs-CZ" sz="1400" dirty="0" err="1" smtClean="0">
                <a:sym typeface="Symbol" panose="05050102010706020507" pitchFamily="18" charset="2"/>
              </a:rPr>
              <a:t>direction</a:t>
            </a:r>
            <a:r>
              <a:rPr lang="cs-CZ" sz="1400" dirty="0" smtClean="0">
                <a:sym typeface="Symbol" panose="05050102010706020507" pitchFamily="18" charset="2"/>
              </a:rPr>
              <a:t> </a:t>
            </a:r>
            <a:r>
              <a:rPr lang="cs-CZ" sz="1400" baseline="-25000" dirty="0" smtClean="0">
                <a:sym typeface="Symbol" panose="05050102010706020507" pitchFamily="18" charset="2"/>
              </a:rPr>
              <a:t>i</a:t>
            </a:r>
            <a:r>
              <a:rPr lang="en-US" sz="1400" baseline="-25000" dirty="0" smtClean="0">
                <a:sym typeface="Symbol" panose="05050102010706020507" pitchFamily="18" charset="2"/>
              </a:rPr>
              <a:t>. </a:t>
            </a:r>
            <a:r>
              <a:rPr lang="en-US" sz="1400" dirty="0" smtClean="0">
                <a:sym typeface="Symbol" panose="05050102010706020507" pitchFamily="18" charset="2"/>
              </a:rPr>
              <a:t>(upwind)</a:t>
            </a:r>
            <a:endParaRPr lang="en-US" sz="1400" baseline="-25000" dirty="0"/>
          </a:p>
        </p:txBody>
      </p:sp>
      <p:sp>
        <p:nvSpPr>
          <p:cNvPr id="4" name="Zástupný symbol pro číslo snímku 3"/>
          <p:cNvSpPr>
            <a:spLocks noGrp="1"/>
          </p:cNvSpPr>
          <p:nvPr>
            <p:ph type="sldNum" sz="quarter" idx="12"/>
          </p:nvPr>
        </p:nvSpPr>
        <p:spPr/>
        <p:txBody>
          <a:bodyPr/>
          <a:lstStyle/>
          <a:p>
            <a:pPr>
              <a:defRPr/>
            </a:pPr>
            <a:fld id="{B5B76BE2-068B-4195-97D5-A58FFC9B4249}" type="slidenum">
              <a:rPr lang="en-US" smtClean="0"/>
              <a:pPr>
                <a:defRPr/>
              </a:pPr>
              <a:t>43</a:t>
            </a:fld>
            <a:endParaRPr lang="en-US"/>
          </a:p>
        </p:txBody>
      </p:sp>
      <p:grpSp>
        <p:nvGrpSpPr>
          <p:cNvPr id="40" name="Skupina 39"/>
          <p:cNvGrpSpPr/>
          <p:nvPr/>
        </p:nvGrpSpPr>
        <p:grpSpPr>
          <a:xfrm>
            <a:off x="10184645" y="619168"/>
            <a:ext cx="1832474" cy="3078785"/>
            <a:chOff x="10187831" y="859027"/>
            <a:chExt cx="1832474" cy="3078785"/>
          </a:xfrm>
        </p:grpSpPr>
        <p:cxnSp>
          <p:nvCxnSpPr>
            <p:cNvPr id="41" name="Přímá spojnice se šipkou 40"/>
            <p:cNvCxnSpPr>
              <a:stCxn id="42" idx="2"/>
            </p:cNvCxnSpPr>
            <p:nvPr/>
          </p:nvCxnSpPr>
          <p:spPr>
            <a:xfrm>
              <a:off x="11016219" y="1082022"/>
              <a:ext cx="3185" cy="2855790"/>
            </a:xfrm>
            <a:prstGeom prst="straightConnector1">
              <a:avLst/>
            </a:prstGeom>
            <a:solidFill>
              <a:schemeClr val="bg1"/>
            </a:solidFill>
            <a:ln>
              <a:tailEnd type="arrow"/>
            </a:ln>
          </p:spPr>
          <p:style>
            <a:lnRef idx="1">
              <a:schemeClr val="accent1"/>
            </a:lnRef>
            <a:fillRef idx="0">
              <a:schemeClr val="accent1"/>
            </a:fillRef>
            <a:effectRef idx="0">
              <a:schemeClr val="accent1"/>
            </a:effectRef>
            <a:fontRef idx="minor">
              <a:schemeClr val="tx1"/>
            </a:fontRef>
          </p:style>
        </p:cxnSp>
        <p:sp>
          <p:nvSpPr>
            <p:cNvPr id="42" name="Vývojový diagram: alternativní postup 41"/>
            <p:cNvSpPr/>
            <p:nvPr/>
          </p:nvSpPr>
          <p:spPr>
            <a:xfrm>
              <a:off x="10566669" y="859027"/>
              <a:ext cx="899100" cy="22299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smtClean="0">
                  <a:solidFill>
                    <a:schemeClr val="tx1"/>
                  </a:solidFill>
                </a:rPr>
                <a:t>geometr</a:t>
              </a:r>
              <a:r>
                <a:rPr lang="en-US" sz="1000" dirty="0" smtClean="0">
                  <a:solidFill>
                    <a:schemeClr val="tx1"/>
                  </a:solidFill>
                </a:rPr>
                <a:t>y</a:t>
              </a:r>
              <a:endParaRPr lang="cs-CZ" sz="1000" dirty="0">
                <a:solidFill>
                  <a:schemeClr val="tx1"/>
                </a:solidFill>
              </a:endParaRPr>
            </a:p>
          </p:txBody>
        </p:sp>
        <p:sp>
          <p:nvSpPr>
            <p:cNvPr id="43" name="Vývojový diagram: postup 42"/>
            <p:cNvSpPr/>
            <p:nvPr/>
          </p:nvSpPr>
          <p:spPr>
            <a:xfrm>
              <a:off x="10194201" y="1166059"/>
              <a:ext cx="1822919"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Approximate profiles </a:t>
              </a:r>
              <a:r>
                <a:rPr lang="cs-CZ" sz="1000" dirty="0" err="1" smtClean="0">
                  <a:solidFill>
                    <a:schemeClr val="tx1"/>
                  </a:solidFill>
                </a:rPr>
                <a:t>u,v</a:t>
              </a:r>
              <a:r>
                <a:rPr lang="cs-CZ" sz="1000" dirty="0" smtClean="0">
                  <a:solidFill>
                    <a:schemeClr val="tx1"/>
                  </a:solidFill>
                </a:rPr>
                <a:t>, </a:t>
              </a:r>
              <a:r>
                <a:rPr lang="cs-CZ" sz="1000" dirty="0" smtClean="0">
                  <a:solidFill>
                    <a:schemeClr val="tx1"/>
                  </a:solidFill>
                  <a:sym typeface="Symbol" panose="05050102010706020507" pitchFamily="18" charset="2"/>
                </a:rPr>
                <a:t>,</a:t>
              </a:r>
              <a:r>
                <a:rPr lang="cs-CZ" sz="1000" dirty="0" smtClean="0">
                  <a:solidFill>
                    <a:schemeClr val="tx1"/>
                  </a:solidFill>
                </a:rPr>
                <a:t> </a:t>
              </a:r>
              <a:r>
                <a:rPr lang="cs-CZ" sz="1000" dirty="0" smtClean="0">
                  <a:solidFill>
                    <a:schemeClr val="tx1"/>
                  </a:solidFill>
                  <a:sym typeface="Symbol" panose="05050102010706020507" pitchFamily="18" charset="2"/>
                </a:rPr>
                <a:t> </a:t>
              </a:r>
              <a:r>
                <a:rPr lang="en-US" sz="1000" dirty="0" smtClean="0">
                  <a:solidFill>
                    <a:schemeClr val="tx1"/>
                  </a:solidFill>
                </a:rPr>
                <a:t>for power law fluid</a:t>
              </a:r>
              <a:endParaRPr lang="cs-CZ" sz="1000" dirty="0">
                <a:solidFill>
                  <a:schemeClr val="tx1"/>
                </a:solidFill>
              </a:endParaRPr>
            </a:p>
          </p:txBody>
        </p:sp>
        <p:sp>
          <p:nvSpPr>
            <p:cNvPr id="44" name="Vývojový diagram: příprava 43"/>
            <p:cNvSpPr/>
            <p:nvPr/>
          </p:nvSpPr>
          <p:spPr>
            <a:xfrm>
              <a:off x="10536484" y="1542807"/>
              <a:ext cx="1140542" cy="206270"/>
            </a:xfrm>
            <a:prstGeom prst="flowChartPrepa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itera</a:t>
              </a:r>
              <a:r>
                <a:rPr lang="en-US" sz="1000" dirty="0" err="1" smtClean="0">
                  <a:solidFill>
                    <a:schemeClr val="tx1"/>
                  </a:solidFill>
                </a:rPr>
                <a:t>tion</a:t>
              </a:r>
              <a:endParaRPr lang="cs-CZ" sz="1000" baseline="-25000" dirty="0">
                <a:solidFill>
                  <a:schemeClr val="tx1"/>
                </a:solidFill>
              </a:endParaRPr>
            </a:p>
          </p:txBody>
        </p:sp>
        <p:sp>
          <p:nvSpPr>
            <p:cNvPr id="45" name="Volný tvar 44"/>
            <p:cNvSpPr/>
            <p:nvPr/>
          </p:nvSpPr>
          <p:spPr>
            <a:xfrm>
              <a:off x="10194202" y="1645944"/>
              <a:ext cx="439802" cy="1697768"/>
            </a:xfrm>
            <a:custGeom>
              <a:avLst/>
              <a:gdLst>
                <a:gd name="connsiteX0" fmla="*/ 2190938 w 2190938"/>
                <a:gd name="connsiteY0" fmla="*/ 1973655 h 1973655"/>
                <a:gd name="connsiteX1" fmla="*/ 0 w 2190938"/>
                <a:gd name="connsiteY1" fmla="*/ 1964602 h 1973655"/>
                <a:gd name="connsiteX2" fmla="*/ 0 w 2190938"/>
                <a:gd name="connsiteY2" fmla="*/ 9053 h 1973655"/>
                <a:gd name="connsiteX3" fmla="*/ 2082297 w 2190938"/>
                <a:gd name="connsiteY3" fmla="*/ 0 h 1973655"/>
                <a:gd name="connsiteX4" fmla="*/ 2082297 w 2190938"/>
                <a:gd name="connsiteY4" fmla="*/ 0 h 197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938" h="1973655">
                  <a:moveTo>
                    <a:pt x="2190938" y="1973655"/>
                  </a:moveTo>
                  <a:lnTo>
                    <a:pt x="0" y="1964602"/>
                  </a:lnTo>
                  <a:lnTo>
                    <a:pt x="0" y="9053"/>
                  </a:lnTo>
                  <a:lnTo>
                    <a:pt x="2082297" y="0"/>
                  </a:lnTo>
                  <a:lnTo>
                    <a:pt x="2082297" y="0"/>
                  </a:lnTo>
                </a:path>
              </a:pathLst>
            </a:custGeom>
            <a:solidFill>
              <a:schemeClr val="bg1"/>
            </a:solid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solidFill>
                  <a:schemeClr val="tx1"/>
                </a:solidFill>
              </a:endParaRPr>
            </a:p>
          </p:txBody>
        </p:sp>
        <p:sp>
          <p:nvSpPr>
            <p:cNvPr id="46" name="Vývojový diagram: postup 45"/>
            <p:cNvSpPr/>
            <p:nvPr/>
          </p:nvSpPr>
          <p:spPr>
            <a:xfrm>
              <a:off x="10299660" y="1833366"/>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Elastic</a:t>
              </a:r>
              <a:r>
                <a:rPr lang="en-US" sz="1000" dirty="0" smtClean="0">
                  <a:solidFill>
                    <a:schemeClr val="tx1"/>
                  </a:solidFill>
                </a:rPr>
                <a:t> stress</a:t>
              </a:r>
              <a:r>
                <a:rPr lang="cs-CZ" sz="1000" dirty="0" smtClean="0">
                  <a:solidFill>
                    <a:schemeClr val="tx1"/>
                  </a:solidFill>
                </a:rPr>
                <a:t> </a:t>
              </a:r>
              <a:r>
                <a:rPr lang="cs-CZ" sz="1000" dirty="0" err="1" smtClean="0">
                  <a:solidFill>
                    <a:schemeClr val="tx1"/>
                  </a:solidFill>
                </a:rPr>
                <a:t>sxx</a:t>
              </a:r>
              <a:r>
                <a:rPr lang="cs-CZ" sz="1000" dirty="0" smtClean="0">
                  <a:solidFill>
                    <a:schemeClr val="tx1"/>
                  </a:solidFill>
                </a:rPr>
                <a:t>, </a:t>
              </a:r>
              <a:r>
                <a:rPr lang="cs-CZ" sz="1000" dirty="0" err="1" smtClean="0">
                  <a:solidFill>
                    <a:schemeClr val="tx1"/>
                  </a:solidFill>
                </a:rPr>
                <a:t>syy</a:t>
              </a:r>
              <a:r>
                <a:rPr lang="cs-CZ" sz="1000" dirty="0" smtClean="0">
                  <a:solidFill>
                    <a:schemeClr val="tx1"/>
                  </a:solidFill>
                </a:rPr>
                <a:t>, </a:t>
              </a:r>
              <a:r>
                <a:rPr lang="cs-CZ" sz="1000" dirty="0" err="1" smtClean="0">
                  <a:solidFill>
                    <a:schemeClr val="tx1"/>
                  </a:solidFill>
                </a:rPr>
                <a:t>sxy</a:t>
              </a:r>
              <a:r>
                <a:rPr lang="cs-CZ" sz="1000" dirty="0" smtClean="0">
                  <a:solidFill>
                    <a:schemeClr val="tx1"/>
                  </a:solidFill>
                </a:rPr>
                <a:t> (</a:t>
              </a:r>
              <a:r>
                <a:rPr lang="cs-CZ" sz="1000" dirty="0" err="1" smtClean="0">
                  <a:solidFill>
                    <a:schemeClr val="tx1"/>
                  </a:solidFill>
                </a:rPr>
                <a:t>hyperbolic</a:t>
              </a:r>
              <a:r>
                <a:rPr lang="cs-CZ" sz="1000" dirty="0" smtClean="0">
                  <a:solidFill>
                    <a:schemeClr val="tx1"/>
                  </a:solidFill>
                </a:rPr>
                <a:t> MW)</a:t>
              </a:r>
              <a:endParaRPr lang="cs-CZ" sz="1000" dirty="0">
                <a:solidFill>
                  <a:schemeClr val="tx1"/>
                </a:solidFill>
              </a:endParaRPr>
            </a:p>
          </p:txBody>
        </p:sp>
        <p:sp>
          <p:nvSpPr>
            <p:cNvPr id="47" name="Vývojový diagram: postup 46"/>
            <p:cNvSpPr/>
            <p:nvPr/>
          </p:nvSpPr>
          <p:spPr>
            <a:xfrm>
              <a:off x="10302844" y="2188326"/>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Poisson</a:t>
              </a:r>
              <a:r>
                <a:rPr lang="en-US" sz="1000" dirty="0" smtClean="0">
                  <a:solidFill>
                    <a:schemeClr val="tx1"/>
                  </a:solidFill>
                </a:rPr>
                <a:t> equation for</a:t>
              </a:r>
              <a:r>
                <a:rPr lang="cs-CZ" sz="1000" dirty="0" smtClean="0">
                  <a:solidFill>
                    <a:schemeClr val="tx1"/>
                  </a:solidFill>
                </a:rPr>
                <a:t> </a:t>
              </a:r>
              <a:r>
                <a:rPr lang="cs-CZ" sz="1000" dirty="0" smtClean="0">
                  <a:solidFill>
                    <a:schemeClr val="tx1"/>
                  </a:solidFill>
                  <a:sym typeface="Symbol" panose="05050102010706020507" pitchFamily="18" charset="2"/>
                </a:rPr>
                <a:t></a:t>
              </a:r>
              <a:endParaRPr lang="cs-CZ" sz="1000" dirty="0">
                <a:solidFill>
                  <a:schemeClr val="tx1"/>
                </a:solidFill>
              </a:endParaRPr>
            </a:p>
          </p:txBody>
        </p:sp>
        <p:sp>
          <p:nvSpPr>
            <p:cNvPr id="48" name="Vývojový diagram: postup 47"/>
            <p:cNvSpPr/>
            <p:nvPr/>
          </p:nvSpPr>
          <p:spPr>
            <a:xfrm>
              <a:off x="10299658" y="2908214"/>
              <a:ext cx="1717461" cy="289894"/>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a:solidFill>
                    <a:schemeClr val="tx1"/>
                  </a:solidFill>
                </a:rPr>
                <a:t>Poisson</a:t>
              </a:r>
              <a:r>
                <a:rPr lang="en-US" sz="1000" dirty="0">
                  <a:solidFill>
                    <a:schemeClr val="tx1"/>
                  </a:solidFill>
                </a:rPr>
                <a:t> equation for</a:t>
              </a:r>
              <a:r>
                <a:rPr lang="cs-CZ" sz="1000" dirty="0">
                  <a:solidFill>
                    <a:schemeClr val="tx1"/>
                  </a:solidFill>
                </a:rPr>
                <a:t> </a:t>
              </a:r>
              <a:r>
                <a:rPr lang="cs-CZ" sz="1000" dirty="0" smtClean="0">
                  <a:solidFill>
                    <a:schemeClr val="tx1"/>
                  </a:solidFill>
                  <a:sym typeface="Symbol" panose="05050102010706020507" pitchFamily="18" charset="2"/>
                </a:rPr>
                <a:t></a:t>
              </a:r>
              <a:endParaRPr lang="cs-CZ" sz="1000" dirty="0">
                <a:solidFill>
                  <a:schemeClr val="tx1"/>
                </a:solidFill>
              </a:endParaRPr>
            </a:p>
          </p:txBody>
        </p:sp>
        <p:sp>
          <p:nvSpPr>
            <p:cNvPr id="49" name="Vývojový diagram: postup 48"/>
            <p:cNvSpPr/>
            <p:nvPr/>
          </p:nvSpPr>
          <p:spPr>
            <a:xfrm>
              <a:off x="10187831" y="3509419"/>
              <a:ext cx="1829288"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a:solidFill>
                    <a:schemeClr val="tx1"/>
                  </a:solidFill>
                </a:rPr>
                <a:t>Poisson</a:t>
              </a:r>
              <a:r>
                <a:rPr lang="en-US" sz="1000" dirty="0">
                  <a:solidFill>
                    <a:schemeClr val="tx1"/>
                  </a:solidFill>
                </a:rPr>
                <a:t> equation for</a:t>
              </a:r>
              <a:r>
                <a:rPr lang="cs-CZ" sz="1000" dirty="0">
                  <a:solidFill>
                    <a:schemeClr val="tx1"/>
                  </a:solidFill>
                </a:rPr>
                <a:t> </a:t>
              </a:r>
              <a:r>
                <a:rPr lang="en-US" sz="1000" dirty="0" smtClean="0">
                  <a:solidFill>
                    <a:schemeClr val="tx1"/>
                  </a:solidFill>
                </a:rPr>
                <a:t>pressure</a:t>
              </a:r>
              <a:r>
                <a:rPr lang="cs-CZ" sz="1000" dirty="0" smtClean="0">
                  <a:solidFill>
                    <a:schemeClr val="tx1"/>
                  </a:solidFill>
                  <a:sym typeface="Symbol" panose="05050102010706020507" pitchFamily="18" charset="2"/>
                </a:rPr>
                <a:t> p</a:t>
              </a:r>
              <a:endParaRPr lang="cs-CZ" sz="1000" dirty="0">
                <a:solidFill>
                  <a:schemeClr val="tx1"/>
                </a:solidFill>
              </a:endParaRPr>
            </a:p>
          </p:txBody>
        </p:sp>
        <p:sp>
          <p:nvSpPr>
            <p:cNvPr id="50" name="Vývojový diagram: postup 49"/>
            <p:cNvSpPr/>
            <p:nvPr/>
          </p:nvSpPr>
          <p:spPr>
            <a:xfrm>
              <a:off x="10299658" y="2538900"/>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Velocities, µ</a:t>
              </a:r>
              <a:r>
                <a:rPr lang="cs-CZ" sz="1000" dirty="0" smtClean="0">
                  <a:solidFill>
                    <a:schemeClr val="tx1"/>
                  </a:solidFill>
                </a:rPr>
                <a:t> </a:t>
              </a:r>
              <a:r>
                <a:rPr lang="en-US" sz="1000" dirty="0" smtClean="0">
                  <a:solidFill>
                    <a:schemeClr val="tx1"/>
                  </a:solidFill>
                </a:rPr>
                <a:t>,</a:t>
              </a:r>
              <a:r>
                <a:rPr lang="cs-CZ" sz="1000" dirty="0" smtClean="0">
                  <a:solidFill>
                    <a:schemeClr val="tx1"/>
                  </a:solidFill>
                </a:rPr>
                <a:t> </a:t>
              </a:r>
              <a:r>
                <a:rPr lang="en-US" sz="1000" dirty="0" smtClean="0">
                  <a:solidFill>
                    <a:schemeClr val="tx1"/>
                  </a:solidFill>
                </a:rPr>
                <a:t>BC for </a:t>
              </a:r>
              <a:r>
                <a:rPr lang="en-US" sz="1000" dirty="0" smtClean="0">
                  <a:solidFill>
                    <a:schemeClr val="tx1"/>
                  </a:solidFill>
                  <a:sym typeface="Symbol"/>
                </a:rPr>
                <a:t></a:t>
              </a:r>
              <a:endParaRPr lang="cs-CZ" sz="1000" dirty="0">
                <a:solidFill>
                  <a:schemeClr val="tx1"/>
                </a:solidFill>
              </a:endParaRPr>
            </a:p>
          </p:txBody>
        </p:sp>
        <p:sp>
          <p:nvSpPr>
            <p:cNvPr id="51" name="Vývojový diagram: příprava 50"/>
            <p:cNvSpPr/>
            <p:nvPr/>
          </p:nvSpPr>
          <p:spPr>
            <a:xfrm>
              <a:off x="10566667" y="3248938"/>
              <a:ext cx="899101" cy="189546"/>
            </a:xfrm>
            <a:prstGeom prst="flowChartPrepa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solidFill>
                  <a:schemeClr val="tx1"/>
                </a:solidFill>
              </a:endParaRPr>
            </a:p>
          </p:txBody>
        </p:sp>
      </p:grpSp>
    </p:spTree>
    <p:extLst>
      <p:ext uri="{BB962C8B-B14F-4D97-AF65-F5344CB8AC3E}">
        <p14:creationId xmlns:p14="http://schemas.microsoft.com/office/powerpoint/2010/main" val="12166957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a:xfrm>
            <a:off x="8288033" y="6246786"/>
            <a:ext cx="2743200" cy="365125"/>
          </a:xfrm>
        </p:spPr>
        <p:txBody>
          <a:bodyPr/>
          <a:lstStyle/>
          <a:p>
            <a:pPr>
              <a:defRPr/>
            </a:pPr>
            <a:fld id="{B5B76BE2-068B-4195-97D5-A58FFC9B4249}" type="slidenum">
              <a:rPr lang="en-US" smtClean="0"/>
              <a:pPr>
                <a:defRPr/>
              </a:pPr>
              <a:t>44</a:t>
            </a:fld>
            <a:endParaRPr lang="en-US"/>
          </a:p>
        </p:txBody>
      </p:sp>
      <mc:AlternateContent xmlns:mc="http://schemas.openxmlformats.org/markup-compatibility/2006" xmlns:a14="http://schemas.microsoft.com/office/drawing/2010/main">
        <mc:Choice Requires="a14">
          <p:sp>
            <p:nvSpPr>
              <p:cNvPr id="26" name="Obdélník 25"/>
              <p:cNvSpPr/>
              <p:nvPr/>
            </p:nvSpPr>
            <p:spPr>
              <a:xfrm>
                <a:off x="701954" y="797055"/>
                <a:ext cx="2220030" cy="6190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𝑣</m:t>
                      </m:r>
                      <m:r>
                        <a:rPr lang="cs-CZ" b="0" i="1" baseline="-25000"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𝑥</m:t>
                      </m:r>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r>
                        <a:rPr lang="en-US" i="1">
                          <a:solidFill>
                            <a:prstClr val="black"/>
                          </a:solidFill>
                          <a:latin typeface="Cambria Math"/>
                          <a:ea typeface="Cambria Math" panose="02040503050406030204" pitchFamily="18" charset="0"/>
                        </a:rPr>
                        <m:t>(</m:t>
                      </m:r>
                      <m:r>
                        <a:rPr lang="en-US" i="1">
                          <a:solidFill>
                            <a:prstClr val="black"/>
                          </a:solidFill>
                          <a:latin typeface="Cambria Math"/>
                          <a:ea typeface="Cambria Math" panose="02040503050406030204" pitchFamily="18" charset="0"/>
                          <a:sym typeface="Symbol"/>
                        </a:rPr>
                        <m:t></m:t>
                      </m:r>
                      <m:r>
                        <a:rPr lang="en-US" i="1">
                          <a:solidFill>
                            <a:prstClr val="black"/>
                          </a:solidFill>
                          <a:latin typeface="Cambria Math"/>
                          <a:ea typeface="Cambria Math" panose="02040503050406030204" pitchFamily="18" charset="0"/>
                          <a:sym typeface="Symbol"/>
                        </a:rPr>
                        <m:t>𝑢</m:t>
                      </m:r>
                      <m:r>
                        <a:rPr lang="en-US" i="1">
                          <a:solidFill>
                            <a:prstClr val="black"/>
                          </a:solidFill>
                          <a:latin typeface="Cambria Math"/>
                          <a:ea typeface="Cambria Math" panose="02040503050406030204" pitchFamily="18" charset="0"/>
                          <a:sym typeface="Symbol"/>
                        </a:rPr>
                        <m:t>−2</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µ</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r>
                        <a:rPr lang="en-US" i="1">
                          <a:solidFill>
                            <a:prstClr val="black"/>
                          </a:solidFill>
                          <a:latin typeface="Cambria Math"/>
                          <a:ea typeface="Cambria Math" panose="02040503050406030204" pitchFamily="18" charset="0"/>
                        </a:rPr>
                        <m:t>)</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oMath>
                  </m:oMathPara>
                </a14:m>
                <a:endParaRPr lang="en-US" dirty="0"/>
              </a:p>
            </p:txBody>
          </p:sp>
        </mc:Choice>
        <mc:Fallback xmlns="">
          <p:sp>
            <p:nvSpPr>
              <p:cNvPr id="26" name="Obdélník 25"/>
              <p:cNvSpPr>
                <a:spLocks noRot="1" noChangeAspect="1" noMove="1" noResize="1" noEditPoints="1" noAdjustHandles="1" noChangeArrowheads="1" noChangeShapeType="1" noTextEdit="1"/>
              </p:cNvSpPr>
              <p:nvPr/>
            </p:nvSpPr>
            <p:spPr>
              <a:xfrm>
                <a:off x="701954" y="797055"/>
                <a:ext cx="2220030" cy="619016"/>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Obdélník 26"/>
              <p:cNvSpPr/>
              <p:nvPr/>
            </p:nvSpPr>
            <p:spPr>
              <a:xfrm>
                <a:off x="3902419" y="778845"/>
                <a:ext cx="4794197" cy="6954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prstClr val="black"/>
                          </a:solidFill>
                          <a:latin typeface="Cambria Math" panose="02040503050406030204" pitchFamily="18" charset="0"/>
                          <a:ea typeface="Cambria Math" panose="02040503050406030204" pitchFamily="18" charset="0"/>
                          <a:sym typeface="Symbol"/>
                        </a:rPr>
                        <m:t>𝑣</m:t>
                      </m:r>
                      <m:r>
                        <a:rPr lang="en-US" b="0" i="1" baseline="-25000" smtClean="0">
                          <a:solidFill>
                            <a:prstClr val="black"/>
                          </a:solidFill>
                          <a:latin typeface="Cambria Math" panose="02040503050406030204" pitchFamily="18" charset="0"/>
                          <a:ea typeface="Cambria Math" panose="02040503050406030204" pitchFamily="18" charset="0"/>
                          <a:sym typeface="Symbol"/>
                        </a:rPr>
                        <m:t>𝑦</m:t>
                      </m:r>
                      <m:r>
                        <a:rPr lang="en-US" b="0" i="1" smtClean="0">
                          <a:solidFill>
                            <a:prstClr val="black"/>
                          </a:solidFill>
                          <a:latin typeface="Cambria Math" panose="02040503050406030204" pitchFamily="18" charset="0"/>
                          <a:ea typeface="Cambria Math" panose="02040503050406030204" pitchFamily="18" charset="0"/>
                          <a:sym typeface="Symbol"/>
                        </a:rPr>
                        <m:t>=</m:t>
                      </m:r>
                      <m:r>
                        <a:rPr lang="en-US" i="1">
                          <a:solidFill>
                            <a:prstClr val="black"/>
                          </a:solidFill>
                          <a:latin typeface="Cambria Math"/>
                          <a:ea typeface="Cambria Math" panose="02040503050406030204" pitchFamily="18" charset="0"/>
                          <a:sym typeface="Symbol" panose="05050102010706020507" pitchFamily="18" charset="2"/>
                        </a:rPr>
                        <m:t>µ</m:t>
                      </m:r>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𝑥</m:t>
                              </m:r>
                            </m:e>
                            <m:sup>
                              <m:r>
                                <a:rPr lang="en-US" i="1">
                                  <a:solidFill>
                                    <a:prstClr val="black"/>
                                  </a:solidFill>
                                  <a:latin typeface="Cambria Math" panose="02040503050406030204" pitchFamily="18" charset="0"/>
                                  <a:ea typeface="Cambria Math" panose="02040503050406030204" pitchFamily="18" charset="0"/>
                                </a:rPr>
                                <m:t>2</m:t>
                              </m:r>
                            </m:sup>
                          </m:sSup>
                        </m:den>
                      </m:f>
                      <m:r>
                        <a:rPr lang="en-US" i="1">
                          <a:solidFill>
                            <a:prstClr val="black"/>
                          </a:solidFill>
                          <a:latin typeface="Cambria Math"/>
                          <a:ea typeface="Cambria Math" panose="02040503050406030204" pitchFamily="18" charset="0"/>
                        </a:rPr>
                        <m:t>+(</m:t>
                      </m:r>
                      <m:r>
                        <a:rPr lang="en-US" i="1">
                          <a:solidFill>
                            <a:prstClr val="black"/>
                          </a:solidFill>
                          <a:latin typeface="Cambria Math"/>
                          <a:ea typeface="Cambria Math" panose="02040503050406030204" pitchFamily="18" charset="0"/>
                          <a:sym typeface="Symbol"/>
                        </a:rPr>
                        <m:t></m:t>
                      </m:r>
                      <m:r>
                        <a:rPr lang="en-US" i="1">
                          <a:solidFill>
                            <a:prstClr val="black"/>
                          </a:solidFill>
                          <a:latin typeface="Cambria Math"/>
                          <a:ea typeface="Cambria Math" panose="02040503050406030204" pitchFamily="18" charset="0"/>
                          <a:sym typeface="Symbol"/>
                        </a:rPr>
                        <m:t>𝑣</m:t>
                      </m:r>
                      <m:r>
                        <a:rPr lang="en-US" i="1">
                          <a:solidFill>
                            <a:prstClr val="black"/>
                          </a:solidFill>
                          <a:latin typeface="Cambria Math"/>
                          <a:ea typeface="Cambria Math" panose="02040503050406030204" pitchFamily="18" charset="0"/>
                          <a:sym typeface="Symbol"/>
                        </a:rPr>
                        <m:t>−2</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µ</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a:ea typeface="Cambria Math" panose="02040503050406030204" pitchFamily="18" charset="0"/>
                            </a:rPr>
                            <m:t>𝑦</m:t>
                          </m:r>
                        </m:den>
                      </m:f>
                      <m:r>
                        <a:rPr lang="en-US" i="1">
                          <a:solidFill>
                            <a:prstClr val="black"/>
                          </a:solidFill>
                          <a:latin typeface="Cambria Math"/>
                          <a:ea typeface="Cambria Math" panose="02040503050406030204" pitchFamily="18" charset="0"/>
                        </a:rPr>
                        <m:t>)</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a:ea typeface="Cambria Math" panose="02040503050406030204" pitchFamily="18" charset="0"/>
                            </a:rPr>
                            <m:t>𝑦</m:t>
                          </m:r>
                        </m:den>
                      </m:f>
                      <m:r>
                        <a:rPr lang="en-US" i="1">
                          <a:solidFill>
                            <a:prstClr val="black"/>
                          </a:solidFill>
                          <a:latin typeface="Cambria Math"/>
                          <a:ea typeface="Cambria Math" panose="02040503050406030204" pitchFamily="18" charset="0"/>
                        </a:rPr>
                        <m:t>+(</m:t>
                      </m:r>
                      <m:r>
                        <a:rPr lang="en-US" i="1">
                          <a:solidFill>
                            <a:prstClr val="black"/>
                          </a:solidFill>
                          <a:latin typeface="Cambria Math"/>
                          <a:ea typeface="Cambria Math" panose="02040503050406030204" pitchFamily="18" charset="0"/>
                          <a:sym typeface="Symbol"/>
                        </a:rPr>
                        <m:t></m:t>
                      </m:r>
                      <m:r>
                        <a:rPr lang="en-US" i="1">
                          <a:solidFill>
                            <a:prstClr val="black"/>
                          </a:solidFill>
                          <a:latin typeface="Cambria Math"/>
                          <a:ea typeface="Cambria Math" panose="02040503050406030204" pitchFamily="18" charset="0"/>
                          <a:sym typeface="Symbol"/>
                        </a:rPr>
                        <m:t>𝑢</m:t>
                      </m:r>
                      <m:r>
                        <a:rPr lang="en-US" i="1">
                          <a:solidFill>
                            <a:prstClr val="black"/>
                          </a:solidFill>
                          <a:latin typeface="Cambria Math"/>
                          <a:ea typeface="Cambria Math" panose="02040503050406030204" pitchFamily="18" charset="0"/>
                          <a:sym typeface="Symbol"/>
                        </a:rPr>
                        <m:t>−2</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µ</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r>
                        <a:rPr lang="en-US" i="1">
                          <a:solidFill>
                            <a:prstClr val="black"/>
                          </a:solidFill>
                          <a:latin typeface="Cambria Math"/>
                          <a:ea typeface="Cambria Math" panose="02040503050406030204" pitchFamily="18" charset="0"/>
                        </a:rPr>
                        <m:t>)</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oMath>
                  </m:oMathPara>
                </a14:m>
                <a:endParaRPr lang="en-US" dirty="0"/>
              </a:p>
            </p:txBody>
          </p:sp>
        </mc:Choice>
        <mc:Fallback xmlns="">
          <p:sp>
            <p:nvSpPr>
              <p:cNvPr id="27" name="Obdélník 26"/>
              <p:cNvSpPr>
                <a:spLocks noRot="1" noChangeAspect="1" noMove="1" noResize="1" noEditPoints="1" noAdjustHandles="1" noChangeArrowheads="1" noChangeShapeType="1" noTextEdit="1"/>
              </p:cNvSpPr>
              <p:nvPr/>
            </p:nvSpPr>
            <p:spPr>
              <a:xfrm>
                <a:off x="3902419" y="778845"/>
                <a:ext cx="4794197" cy="69544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ovéPole 4"/>
              <p:cNvSpPr txBox="1"/>
              <p:nvPr/>
            </p:nvSpPr>
            <p:spPr>
              <a:xfrm>
                <a:off x="836763" y="1426237"/>
                <a:ext cx="1544077" cy="5822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𝑉</m:t>
                          </m:r>
                        </m:e>
                        <m:sub>
                          <m:r>
                            <a:rPr lang="en-US" b="0" i="1" smtClean="0">
                              <a:solidFill>
                                <a:prstClr val="black"/>
                              </a:solidFill>
                              <a:latin typeface="Cambria Math" panose="02040503050406030204" pitchFamily="18" charset="0"/>
                              <a:ea typeface="Cambria Math" panose="02040503050406030204" pitchFamily="18" charset="0"/>
                            </a:rPr>
                            <m:t>𝑥𝑝</m:t>
                          </m:r>
                        </m:sub>
                      </m:sSub>
                      <m:r>
                        <a:rPr lang="en-US" b="0" i="1" smtClean="0">
                          <a:solidFill>
                            <a:prstClr val="black"/>
                          </a:solidFill>
                          <a:latin typeface="Cambria Math" panose="02040503050406030204" pitchFamily="18" charset="0"/>
                          <a:ea typeface="Cambria Math" panose="02040503050406030204" pitchFamily="18" charset="0"/>
                        </a:rPr>
                        <m:t>=</m:t>
                      </m:r>
                      <m:f>
                        <m:fPr>
                          <m:ctrlPr>
                            <a:rPr lang="en-US" i="1">
                              <a:solidFill>
                                <a:prstClr val="black"/>
                              </a:solidFill>
                              <a:latin typeface="Cambria Math" panose="02040503050406030204" pitchFamily="18" charset="0"/>
                              <a:ea typeface="Cambria Math" panose="02040503050406030204" pitchFamily="18" charset="0"/>
                            </a:rPr>
                          </m:ctrlPr>
                        </m:fPr>
                        <m:num>
                          <m:sSub>
                            <m:sSub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𝑣</m:t>
                              </m:r>
                            </m:e>
                            <m:sub>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𝑥</m:t>
                              </m:r>
                            </m:sub>
                          </m:sSub>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d>
                            <m:dPr>
                              <m:begChr m:val="|"/>
                              <m:endChr m:val="|"/>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dPr>
                            <m:e>
                              <m:sSub>
                                <m:sSub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𝑣</m:t>
                                  </m:r>
                                </m:e>
                                <m:sub>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𝑥</m:t>
                                  </m:r>
                                </m:sub>
                              </m:sSub>
                            </m:e>
                          </m:d>
                        </m:num>
                        <m:den>
                          <m:r>
                            <a:rPr lang="en-US" i="1">
                              <a:solidFill>
                                <a:prstClr val="black"/>
                              </a:solidFill>
                              <a:latin typeface="Cambria Math"/>
                              <a:ea typeface="Cambria Math" panose="02040503050406030204" pitchFamily="18" charset="0"/>
                            </a:rPr>
                            <m:t>2</m:t>
                          </m:r>
                          <m:r>
                            <a:rPr lang="en-US" i="1">
                              <a:solidFill>
                                <a:prstClr val="black"/>
                              </a:solidFill>
                              <a:latin typeface="Cambria Math"/>
                            </a:rPr>
                            <m:t>µ</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a:ea typeface="Cambria Math" panose="02040503050406030204" pitchFamily="18" charset="0"/>
                                </a:rPr>
                                <m:t>h</m:t>
                              </m:r>
                            </m:e>
                            <m:sub>
                              <m:r>
                                <a:rPr lang="en-US" i="1">
                                  <a:solidFill>
                                    <a:prstClr val="black"/>
                                  </a:solidFill>
                                  <a:latin typeface="Cambria Math"/>
                                  <a:ea typeface="Cambria Math" panose="02040503050406030204" pitchFamily="18" charset="0"/>
                                </a:rPr>
                                <m:t>𝑥</m:t>
                              </m:r>
                            </m:sub>
                          </m:sSub>
                        </m:den>
                      </m:f>
                    </m:oMath>
                  </m:oMathPara>
                </a14:m>
                <a:endParaRPr lang="en-US" dirty="0"/>
              </a:p>
            </p:txBody>
          </p:sp>
        </mc:Choice>
        <mc:Fallback xmlns="">
          <p:sp>
            <p:nvSpPr>
              <p:cNvPr id="5" name="TextovéPole 4"/>
              <p:cNvSpPr txBox="1">
                <a:spLocks noRot="1" noChangeAspect="1" noMove="1" noResize="1" noEditPoints="1" noAdjustHandles="1" noChangeArrowheads="1" noChangeShapeType="1" noTextEdit="1"/>
              </p:cNvSpPr>
              <p:nvPr/>
            </p:nvSpPr>
            <p:spPr>
              <a:xfrm>
                <a:off x="836763" y="1426237"/>
                <a:ext cx="1544077" cy="582275"/>
              </a:xfrm>
              <a:prstGeom prst="rect">
                <a:avLst/>
              </a:prstGeom>
              <a:blipFill rotWithShape="0">
                <a:blip r:embed="rId4"/>
                <a:stretch>
                  <a:fillRect b="-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ovéPole 29"/>
              <p:cNvSpPr txBox="1"/>
              <p:nvPr/>
            </p:nvSpPr>
            <p:spPr>
              <a:xfrm>
                <a:off x="2955985" y="1426237"/>
                <a:ext cx="1596206" cy="5822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𝑉</m:t>
                          </m:r>
                        </m:e>
                        <m:sub>
                          <m:r>
                            <a:rPr lang="en-US" b="0" i="1" smtClean="0">
                              <a:solidFill>
                                <a:prstClr val="black"/>
                              </a:solidFill>
                              <a:latin typeface="Cambria Math" panose="02040503050406030204" pitchFamily="18" charset="0"/>
                              <a:ea typeface="Cambria Math" panose="02040503050406030204" pitchFamily="18" charset="0"/>
                            </a:rPr>
                            <m:t>𝑥𝑚</m:t>
                          </m:r>
                        </m:sub>
                      </m:sSub>
                      <m:r>
                        <a:rPr lang="en-US" b="0" i="1" smtClean="0">
                          <a:solidFill>
                            <a:prstClr val="black"/>
                          </a:solidFill>
                          <a:latin typeface="Cambria Math" panose="02040503050406030204" pitchFamily="18" charset="0"/>
                          <a:ea typeface="Cambria Math" panose="02040503050406030204" pitchFamily="18" charset="0"/>
                        </a:rPr>
                        <m:t>=</m:t>
                      </m:r>
                      <m:f>
                        <m:fPr>
                          <m:ctrlPr>
                            <a:rPr lang="en-US" i="1">
                              <a:solidFill>
                                <a:prstClr val="black"/>
                              </a:solidFill>
                              <a:latin typeface="Cambria Math" panose="02040503050406030204" pitchFamily="18" charset="0"/>
                              <a:ea typeface="Cambria Math" panose="02040503050406030204" pitchFamily="18" charset="0"/>
                            </a:rPr>
                          </m:ctrlPr>
                        </m:fPr>
                        <m:num>
                          <m:sSub>
                            <m:sSub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𝑣</m:t>
                              </m:r>
                            </m:e>
                            <m:sub>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𝑥</m:t>
                              </m:r>
                            </m:sub>
                          </m:s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d>
                            <m:dPr>
                              <m:begChr m:val="|"/>
                              <m:endChr m:val="|"/>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dPr>
                            <m:e>
                              <m:sSub>
                                <m:sSub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𝑣</m:t>
                                  </m:r>
                                </m:e>
                                <m:sub>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𝑥</m:t>
                                  </m:r>
                                </m:sub>
                              </m:sSub>
                            </m:e>
                          </m:d>
                        </m:num>
                        <m:den>
                          <m:r>
                            <a:rPr lang="en-US" i="1">
                              <a:solidFill>
                                <a:prstClr val="black"/>
                              </a:solidFill>
                              <a:latin typeface="Cambria Math"/>
                              <a:ea typeface="Cambria Math" panose="02040503050406030204" pitchFamily="18" charset="0"/>
                            </a:rPr>
                            <m:t>2</m:t>
                          </m:r>
                          <m:r>
                            <a:rPr lang="en-US" i="1">
                              <a:solidFill>
                                <a:prstClr val="black"/>
                              </a:solidFill>
                              <a:latin typeface="Cambria Math"/>
                            </a:rPr>
                            <m:t>µ</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a:ea typeface="Cambria Math" panose="02040503050406030204" pitchFamily="18" charset="0"/>
                                </a:rPr>
                                <m:t>h</m:t>
                              </m:r>
                            </m:e>
                            <m:sub>
                              <m:r>
                                <a:rPr lang="en-US" i="1">
                                  <a:solidFill>
                                    <a:prstClr val="black"/>
                                  </a:solidFill>
                                  <a:latin typeface="Cambria Math"/>
                                  <a:ea typeface="Cambria Math" panose="02040503050406030204" pitchFamily="18" charset="0"/>
                                </a:rPr>
                                <m:t>𝑥</m:t>
                              </m:r>
                            </m:sub>
                          </m:sSub>
                        </m:den>
                      </m:f>
                    </m:oMath>
                  </m:oMathPara>
                </a14:m>
                <a:endParaRPr lang="en-US" dirty="0"/>
              </a:p>
            </p:txBody>
          </p:sp>
        </mc:Choice>
        <mc:Fallback xmlns="">
          <p:sp>
            <p:nvSpPr>
              <p:cNvPr id="30" name="TextovéPole 29"/>
              <p:cNvSpPr txBox="1">
                <a:spLocks noRot="1" noChangeAspect="1" noMove="1" noResize="1" noEditPoints="1" noAdjustHandles="1" noChangeArrowheads="1" noChangeShapeType="1" noTextEdit="1"/>
              </p:cNvSpPr>
              <p:nvPr/>
            </p:nvSpPr>
            <p:spPr>
              <a:xfrm>
                <a:off x="2955985" y="1426237"/>
                <a:ext cx="1596206" cy="582275"/>
              </a:xfrm>
              <a:prstGeom prst="rect">
                <a:avLst/>
              </a:prstGeom>
              <a:blipFill rotWithShape="0">
                <a:blip r:embed="rId5"/>
                <a:stretch>
                  <a:fillRect b="-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ovéPole 30"/>
              <p:cNvSpPr txBox="1"/>
              <p:nvPr/>
            </p:nvSpPr>
            <p:spPr>
              <a:xfrm>
                <a:off x="5251433" y="1393463"/>
                <a:ext cx="1567352" cy="6553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𝑉</m:t>
                          </m:r>
                        </m:e>
                        <m:sub>
                          <m:r>
                            <a:rPr lang="en-US" b="0" i="1" smtClean="0">
                              <a:solidFill>
                                <a:prstClr val="black"/>
                              </a:solidFill>
                              <a:latin typeface="Cambria Math" panose="02040503050406030204" pitchFamily="18" charset="0"/>
                              <a:ea typeface="Cambria Math" panose="02040503050406030204" pitchFamily="18" charset="0"/>
                            </a:rPr>
                            <m:t>𝑦𝑝</m:t>
                          </m:r>
                        </m:sub>
                      </m:sSub>
                      <m:r>
                        <a:rPr lang="en-US" b="0" i="1" smtClean="0">
                          <a:solidFill>
                            <a:prstClr val="black"/>
                          </a:solidFill>
                          <a:latin typeface="Cambria Math" panose="02040503050406030204" pitchFamily="18" charset="0"/>
                          <a:ea typeface="Cambria Math" panose="02040503050406030204" pitchFamily="18" charset="0"/>
                        </a:rPr>
                        <m:t>=</m:t>
                      </m:r>
                      <m:f>
                        <m:fPr>
                          <m:ctrlPr>
                            <a:rPr lang="en-US" i="1">
                              <a:solidFill>
                                <a:prstClr val="black"/>
                              </a:solidFill>
                              <a:latin typeface="Cambria Math" panose="02040503050406030204" pitchFamily="18" charset="0"/>
                              <a:ea typeface="Cambria Math" panose="02040503050406030204" pitchFamily="18" charset="0"/>
                            </a:rPr>
                          </m:ctrlPr>
                        </m:fPr>
                        <m:num>
                          <m:sSub>
                            <m:sSub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𝑣</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𝑦</m:t>
                              </m:r>
                            </m:sub>
                          </m:sSub>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d>
                            <m:dPr>
                              <m:begChr m:val="|"/>
                              <m:endChr m:val="|"/>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dPr>
                            <m:e>
                              <m:sSub>
                                <m:sSub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𝑣</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𝑦</m:t>
                                  </m:r>
                                </m:sub>
                              </m:sSub>
                            </m:e>
                          </m:d>
                        </m:num>
                        <m:den>
                          <m:r>
                            <a:rPr lang="en-US" i="1">
                              <a:solidFill>
                                <a:prstClr val="black"/>
                              </a:solidFill>
                              <a:latin typeface="Cambria Math"/>
                              <a:ea typeface="Cambria Math" panose="02040503050406030204" pitchFamily="18" charset="0"/>
                            </a:rPr>
                            <m:t>2</m:t>
                          </m:r>
                          <m:r>
                            <a:rPr lang="en-US" i="1">
                              <a:solidFill>
                                <a:prstClr val="black"/>
                              </a:solidFill>
                              <a:latin typeface="Cambria Math"/>
                            </a:rPr>
                            <m:t>µ</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a:ea typeface="Cambria Math" panose="02040503050406030204" pitchFamily="18" charset="0"/>
                                </a:rPr>
                                <m:t>h</m:t>
                              </m:r>
                            </m:e>
                            <m:sub>
                              <m:r>
                                <a:rPr lang="en-US" b="0" i="1" smtClean="0">
                                  <a:solidFill>
                                    <a:prstClr val="black"/>
                                  </a:solidFill>
                                  <a:latin typeface="Cambria Math" panose="02040503050406030204" pitchFamily="18" charset="0"/>
                                  <a:ea typeface="Cambria Math" panose="02040503050406030204" pitchFamily="18" charset="0"/>
                                </a:rPr>
                                <m:t>𝑦</m:t>
                              </m:r>
                            </m:sub>
                          </m:sSub>
                        </m:den>
                      </m:f>
                    </m:oMath>
                  </m:oMathPara>
                </a14:m>
                <a:endParaRPr lang="en-US" dirty="0"/>
              </a:p>
            </p:txBody>
          </p:sp>
        </mc:Choice>
        <mc:Fallback xmlns="">
          <p:sp>
            <p:nvSpPr>
              <p:cNvPr id="31" name="TextovéPole 30"/>
              <p:cNvSpPr txBox="1">
                <a:spLocks noRot="1" noChangeAspect="1" noMove="1" noResize="1" noEditPoints="1" noAdjustHandles="1" noChangeArrowheads="1" noChangeShapeType="1" noTextEdit="1"/>
              </p:cNvSpPr>
              <p:nvPr/>
            </p:nvSpPr>
            <p:spPr>
              <a:xfrm>
                <a:off x="5251433" y="1393463"/>
                <a:ext cx="1567352" cy="65537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ovéPole 31"/>
              <p:cNvSpPr txBox="1"/>
              <p:nvPr/>
            </p:nvSpPr>
            <p:spPr>
              <a:xfrm>
                <a:off x="7518027" y="1393463"/>
                <a:ext cx="1619482" cy="6553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panose="02040503050406030204" pitchFamily="18" charset="0"/>
                              <a:ea typeface="Cambria Math" panose="02040503050406030204" pitchFamily="18" charset="0"/>
                            </a:rPr>
                          </m:ctrlPr>
                        </m:sSubPr>
                        <m:e>
                          <m:r>
                            <a:rPr lang="en-US" b="0" i="1" smtClean="0">
                              <a:solidFill>
                                <a:prstClr val="black"/>
                              </a:solidFill>
                              <a:latin typeface="Cambria Math" panose="02040503050406030204" pitchFamily="18" charset="0"/>
                              <a:ea typeface="Cambria Math" panose="02040503050406030204" pitchFamily="18" charset="0"/>
                            </a:rPr>
                            <m:t>𝑉</m:t>
                          </m:r>
                        </m:e>
                        <m:sub>
                          <m:r>
                            <a:rPr lang="en-US" b="0" i="1" smtClean="0">
                              <a:solidFill>
                                <a:prstClr val="black"/>
                              </a:solidFill>
                              <a:latin typeface="Cambria Math" panose="02040503050406030204" pitchFamily="18" charset="0"/>
                              <a:ea typeface="Cambria Math" panose="02040503050406030204" pitchFamily="18" charset="0"/>
                            </a:rPr>
                            <m:t>𝑦𝑚</m:t>
                          </m:r>
                        </m:sub>
                      </m:sSub>
                      <m:r>
                        <a:rPr lang="en-US" b="0" i="1" smtClean="0">
                          <a:solidFill>
                            <a:prstClr val="black"/>
                          </a:solidFill>
                          <a:latin typeface="Cambria Math" panose="02040503050406030204" pitchFamily="18" charset="0"/>
                          <a:ea typeface="Cambria Math" panose="02040503050406030204" pitchFamily="18" charset="0"/>
                        </a:rPr>
                        <m:t>=</m:t>
                      </m:r>
                      <m:f>
                        <m:fPr>
                          <m:ctrlPr>
                            <a:rPr lang="en-US" i="1">
                              <a:solidFill>
                                <a:prstClr val="black"/>
                              </a:solidFill>
                              <a:latin typeface="Cambria Math" panose="02040503050406030204" pitchFamily="18" charset="0"/>
                              <a:ea typeface="Cambria Math" panose="02040503050406030204" pitchFamily="18" charset="0"/>
                            </a:rPr>
                          </m:ctrlPr>
                        </m:fPr>
                        <m:num>
                          <m:sSub>
                            <m:sSub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𝑣</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𝑦</m:t>
                              </m:r>
                            </m:sub>
                          </m:s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m:t>
                          </m:r>
                          <m:d>
                            <m:dPr>
                              <m:begChr m:val="|"/>
                              <m:endChr m:val="|"/>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dPr>
                            <m:e>
                              <m:sSub>
                                <m:sSub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b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𝑣</m:t>
                                  </m:r>
                                </m:e>
                                <m:sub>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𝑦</m:t>
                                  </m:r>
                                </m:sub>
                              </m:sSub>
                            </m:e>
                          </m:d>
                        </m:num>
                        <m:den>
                          <m:r>
                            <a:rPr lang="en-US" i="1">
                              <a:solidFill>
                                <a:prstClr val="black"/>
                              </a:solidFill>
                              <a:latin typeface="Cambria Math"/>
                              <a:ea typeface="Cambria Math" panose="02040503050406030204" pitchFamily="18" charset="0"/>
                            </a:rPr>
                            <m:t>2</m:t>
                          </m:r>
                          <m:r>
                            <a:rPr lang="en-US" i="1">
                              <a:solidFill>
                                <a:prstClr val="black"/>
                              </a:solidFill>
                              <a:latin typeface="Cambria Math"/>
                            </a:rPr>
                            <m:t>µ</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a:ea typeface="Cambria Math" panose="02040503050406030204" pitchFamily="18" charset="0"/>
                                </a:rPr>
                                <m:t>h</m:t>
                              </m:r>
                            </m:e>
                            <m:sub>
                              <m:r>
                                <a:rPr lang="en-US" b="0" i="1" smtClean="0">
                                  <a:solidFill>
                                    <a:prstClr val="black"/>
                                  </a:solidFill>
                                  <a:latin typeface="Cambria Math" panose="02040503050406030204" pitchFamily="18" charset="0"/>
                                  <a:ea typeface="Cambria Math" panose="02040503050406030204" pitchFamily="18" charset="0"/>
                                </a:rPr>
                                <m:t>𝑦</m:t>
                              </m:r>
                            </m:sub>
                          </m:sSub>
                        </m:den>
                      </m:f>
                    </m:oMath>
                  </m:oMathPara>
                </a14:m>
                <a:endParaRPr lang="en-US" dirty="0"/>
              </a:p>
            </p:txBody>
          </p:sp>
        </mc:Choice>
        <mc:Fallback xmlns="">
          <p:sp>
            <p:nvSpPr>
              <p:cNvPr id="32" name="TextovéPole 31"/>
              <p:cNvSpPr txBox="1">
                <a:spLocks noRot="1" noChangeAspect="1" noMove="1" noResize="1" noEditPoints="1" noAdjustHandles="1" noChangeArrowheads="1" noChangeShapeType="1" noTextEdit="1"/>
              </p:cNvSpPr>
              <p:nvPr/>
            </p:nvSpPr>
            <p:spPr>
              <a:xfrm>
                <a:off x="7518027" y="1393463"/>
                <a:ext cx="1619482" cy="655372"/>
              </a:xfrm>
              <a:prstGeom prst="rect">
                <a:avLst/>
              </a:prstGeom>
              <a:blipFill rotWithShape="0">
                <a:blip r:embed="rId7"/>
                <a:stretch>
                  <a:fillRect/>
                </a:stretch>
              </a:blipFill>
            </p:spPr>
            <p:txBody>
              <a:bodyPr/>
              <a:lstStyle/>
              <a:p>
                <a:r>
                  <a:rPr lang="en-US">
                    <a:noFill/>
                  </a:rPr>
                  <a:t> </a:t>
                </a:r>
              </a:p>
            </p:txBody>
          </p:sp>
        </mc:Fallback>
      </mc:AlternateContent>
      <p:sp>
        <p:nvSpPr>
          <p:cNvPr id="6" name="TextovéPole 5"/>
          <p:cNvSpPr txBox="1"/>
          <p:nvPr/>
        </p:nvSpPr>
        <p:spPr>
          <a:xfrm>
            <a:off x="342652" y="2048835"/>
            <a:ext cx="11309230" cy="646331"/>
          </a:xfrm>
          <a:prstGeom prst="rect">
            <a:avLst/>
          </a:prstGeom>
          <a:noFill/>
        </p:spPr>
        <p:txBody>
          <a:bodyPr wrap="square" rtlCol="0">
            <a:spAutoFit/>
          </a:bodyPr>
          <a:lstStyle/>
          <a:p>
            <a:r>
              <a:rPr lang="en-US" dirty="0" smtClean="0"/>
              <a:t>In a similar way like solution of stream function we separate discretized algebraic equations for vorticity to the time marching solution consisting in horizontal sweep (time step dt1) and vertical sweep (time step dt2).</a:t>
            </a:r>
            <a:endParaRPr lang="en-US" dirty="0"/>
          </a:p>
        </p:txBody>
      </p:sp>
      <p:sp>
        <p:nvSpPr>
          <p:cNvPr id="13"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en-US" sz="2400" b="1" dirty="0" smtClean="0">
                <a:sym typeface="Symbol" pitchFamily="18" charset="2"/>
              </a:rPr>
              <a:t>   </a:t>
            </a:r>
            <a:r>
              <a:rPr lang="cs-CZ" sz="2400" b="1" dirty="0" err="1" smtClean="0">
                <a:sym typeface="Symbol" pitchFamily="18" charset="2"/>
              </a:rPr>
              <a:t>Iterative</a:t>
            </a:r>
            <a:r>
              <a:rPr lang="cs-CZ" sz="2400" b="1" dirty="0" smtClean="0">
                <a:sym typeface="Symbol" pitchFamily="18" charset="2"/>
              </a:rPr>
              <a:t> </a:t>
            </a:r>
            <a:r>
              <a:rPr lang="cs-CZ" sz="2400" b="1" dirty="0" err="1" smtClean="0">
                <a:sym typeface="Symbol" pitchFamily="18" charset="2"/>
              </a:rPr>
              <a:t>solution</a:t>
            </a:r>
            <a:r>
              <a:rPr lang="cs-CZ" sz="2400" b="1" dirty="0" smtClean="0">
                <a:sym typeface="Symbol" pitchFamily="18" charset="2"/>
              </a:rPr>
              <a:t> </a:t>
            </a:r>
            <a:r>
              <a:rPr lang="cs-CZ" sz="2400" b="1" dirty="0" err="1" smtClean="0">
                <a:sym typeface="Symbol" pitchFamily="18" charset="2"/>
              </a:rPr>
              <a:t>of</a:t>
            </a:r>
            <a:r>
              <a:rPr lang="cs-CZ" sz="2400" b="1" dirty="0" smtClean="0">
                <a:sym typeface="Symbol" pitchFamily="18" charset="2"/>
              </a:rPr>
              <a:t>  </a:t>
            </a:r>
            <a:r>
              <a:rPr lang="en-US" sz="2400" b="1" dirty="0" smtClean="0">
                <a:sym typeface="Symbol" pitchFamily="18" charset="2"/>
              </a:rPr>
              <a:t>(</a:t>
            </a:r>
            <a:r>
              <a:rPr lang="cs-CZ" sz="2400" b="1" dirty="0" err="1" smtClean="0">
                <a:sym typeface="Symbol" pitchFamily="18" charset="2"/>
              </a:rPr>
              <a:t>OMG.m</a:t>
            </a:r>
            <a:r>
              <a:rPr lang="en-US" sz="2400" b="1" dirty="0" smtClean="0">
                <a:sym typeface="Symbol" pitchFamily="18" charset="2"/>
              </a:rPr>
              <a:t>)</a:t>
            </a:r>
            <a:endParaRPr lang="cs-CZ" sz="2400" b="1" dirty="0">
              <a:sym typeface="Symbol" pitchFamily="18" charset="2"/>
            </a:endParaRPr>
          </a:p>
        </p:txBody>
      </p:sp>
      <mc:AlternateContent xmlns:mc="http://schemas.openxmlformats.org/markup-compatibility/2006" xmlns:a14="http://schemas.microsoft.com/office/drawing/2010/main">
        <mc:Choice Requires="a14">
          <p:sp>
            <p:nvSpPr>
              <p:cNvPr id="14" name="TextovéPole 13"/>
              <p:cNvSpPr txBox="1"/>
              <p:nvPr/>
            </p:nvSpPr>
            <p:spPr>
              <a:xfrm>
                <a:off x="190877" y="2735489"/>
                <a:ext cx="11557203" cy="12755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sym typeface="Symbol"/>
                            </a:rPr>
                            <m:t></m:t>
                          </m:r>
                          <m:r>
                            <a:rPr lang="en-US" i="1" baseline="30000">
                              <a:latin typeface="Cambria Math" panose="02040503050406030204" pitchFamily="18" charset="0"/>
                              <a:sym typeface="Symbol"/>
                            </a:rPr>
                            <m:t>2</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sym typeface="Symbol" panose="05050102010706020507" pitchFamily="18" charset="2"/>
                                    </a:rPr>
                                    <m:t>𝑡</m:t>
                                  </m:r>
                                </m:e>
                                <m:sub>
                                  <m:r>
                                    <a:rPr lang="en-US" i="1">
                                      <a:latin typeface="Cambria Math" panose="02040503050406030204" pitchFamily="18" charset="0"/>
                                      <a:sym typeface="Symbol" panose="05050102010706020507" pitchFamily="18" charset="2"/>
                                    </a:rPr>
                                    <m:t>2</m:t>
                                  </m:r>
                                </m:sub>
                              </m:sSub>
                            </m:den>
                          </m:f>
                          <m:r>
                            <a:rPr lang="en-US" b="0" i="1" smtClean="0">
                              <a:latin typeface="Cambria Math" panose="02040503050406030204" pitchFamily="18" charset="0"/>
                              <a:sym typeface="Symbol" panose="05050102010706020507" pitchFamily="18" charset="2"/>
                            </a:rPr>
                            <m:t>+2</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cs-CZ" i="1">
                                      <a:latin typeface="Cambria Math" panose="02040503050406030204" pitchFamily="18" charset="0"/>
                                    </a:rPr>
                                    <m:t>𝑔</m:t>
                                  </m:r>
                                </m:e>
                                <m:sub>
                                  <m:r>
                                    <a:rPr lang="en-US" i="1">
                                      <a:latin typeface="Cambria Math" panose="02040503050406030204" pitchFamily="18" charset="0"/>
                                    </a:rPr>
                                    <m:t>𝑦𝑦</m:t>
                                  </m:r>
                                </m:sub>
                              </m:sSub>
                            </m:num>
                            <m:den>
                              <m:sSubSup>
                                <m:sSubSupPr>
                                  <m:ctrlPr>
                                    <a:rPr lang="en-US" i="1">
                                      <a:latin typeface="Cambria Math" panose="02040503050406030204" pitchFamily="18" charset="0"/>
                                    </a:rPr>
                                  </m:ctrlPr>
                                </m:sSubSupPr>
                                <m:e>
                                  <m:r>
                                    <a:rPr lang="cs-CZ" i="1">
                                      <a:latin typeface="Cambria Math" panose="02040503050406030204" pitchFamily="18" charset="0"/>
                                    </a:rPr>
                                    <m:t>h</m:t>
                                  </m:r>
                                </m:e>
                                <m:sub>
                                  <m:r>
                                    <a:rPr lang="en-US" i="1">
                                      <a:latin typeface="Cambria Math" panose="02040503050406030204" pitchFamily="18" charset="0"/>
                                    </a:rPr>
                                    <m:t>𝑦</m:t>
                                  </m:r>
                                </m:sub>
                                <m:sup>
                                  <m:r>
                                    <a:rPr lang="en-US" i="1">
                                      <a:latin typeface="Cambria Math" panose="02040503050406030204" pitchFamily="18" charset="0"/>
                                    </a:rPr>
                                    <m:t>2</m:t>
                                  </m:r>
                                </m:sup>
                              </m:sSubSup>
                            </m:den>
                          </m:f>
                          <m:r>
                            <a:rPr lang="en-US" b="0" i="1" smtClean="0">
                              <a:latin typeface="Cambria Math" panose="02040503050406030204" pitchFamily="18" charset="0"/>
                            </a:rPr>
                            <m:t>−</m:t>
                          </m:r>
                          <m:r>
                            <a:rPr lang="cs-CZ" i="1">
                              <a:latin typeface="Cambria Math" panose="02040503050406030204" pitchFamily="18" charset="0"/>
                            </a:rPr>
                            <m:t>𝑉</m:t>
                          </m:r>
                          <m:r>
                            <a:rPr lang="cs-CZ" i="1" baseline="-25000">
                              <a:latin typeface="Cambria Math" panose="02040503050406030204" pitchFamily="18" charset="0"/>
                            </a:rPr>
                            <m:t>𝑦</m:t>
                          </m:r>
                          <m:r>
                            <a:rPr lang="en-US" i="1" baseline="-25000">
                              <a:latin typeface="Cambria Math" panose="02040503050406030204" pitchFamily="18" charset="0"/>
                            </a:rPr>
                            <m:t>𝑝</m:t>
                          </m:r>
                          <m:r>
                            <a:rPr lang="en-US" b="0" i="1" smtClean="0">
                              <a:latin typeface="Cambria Math" panose="02040503050406030204" pitchFamily="18" charset="0"/>
                            </a:rPr>
                            <m:t>+</m:t>
                          </m:r>
                          <m:r>
                            <a:rPr lang="cs-CZ" i="1">
                              <a:latin typeface="Cambria Math" panose="02040503050406030204" pitchFamily="18" charset="0"/>
                            </a:rPr>
                            <m:t>𝑉</m:t>
                          </m:r>
                          <m:r>
                            <a:rPr lang="en-US" i="1" baseline="-25000">
                              <a:latin typeface="Cambria Math" panose="02040503050406030204" pitchFamily="18" charset="0"/>
                            </a:rPr>
                            <m:t>𝑦𝑚</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a:rPr>
                            <m:t></m:t>
                          </m:r>
                          <m:r>
                            <a:rPr lang="en-US" i="1" baseline="30000">
                              <a:latin typeface="Cambria Math" panose="02040503050406030204" pitchFamily="18" charset="0"/>
                              <a:sym typeface="Symbol"/>
                            </a:rPr>
                            <m:t>2</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−1</m:t>
                          </m:r>
                        </m:sub>
                      </m:sSub>
                      <m:d>
                        <m:dPr>
                          <m:ctrlPr>
                            <a:rPr lang="en-US" b="0"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 </m:t>
                              </m:r>
                              <m:sSub>
                                <m:sSubPr>
                                  <m:ctrlPr>
                                    <a:rPr lang="en-US" i="1">
                                      <a:latin typeface="Cambria Math" panose="02040503050406030204" pitchFamily="18" charset="0"/>
                                    </a:rPr>
                                  </m:ctrlPr>
                                </m:sSubPr>
                                <m:e>
                                  <m:r>
                                    <a:rPr lang="cs-CZ" i="1">
                                      <a:latin typeface="Cambria Math" panose="02040503050406030204" pitchFamily="18" charset="0"/>
                                    </a:rPr>
                                    <m:t>𝑔</m:t>
                                  </m:r>
                                </m:e>
                                <m:sub>
                                  <m:r>
                                    <a:rPr lang="en-US" i="1">
                                      <a:latin typeface="Cambria Math" panose="02040503050406030204" pitchFamily="18" charset="0"/>
                                    </a:rPr>
                                    <m:t>𝑦𝑦</m:t>
                                  </m:r>
                                </m:sub>
                              </m:sSub>
                            </m:num>
                            <m:den>
                              <m:sSubSup>
                                <m:sSubSupPr>
                                  <m:ctrlPr>
                                    <a:rPr lang="en-US" i="1">
                                      <a:latin typeface="Cambria Math" panose="02040503050406030204" pitchFamily="18" charset="0"/>
                                    </a:rPr>
                                  </m:ctrlPr>
                                </m:sSubSupPr>
                                <m:e>
                                  <m:r>
                                    <a:rPr lang="cs-CZ" i="1">
                                      <a:latin typeface="Cambria Math" panose="02040503050406030204" pitchFamily="18" charset="0"/>
                                    </a:rPr>
                                    <m:t>h</m:t>
                                  </m:r>
                                </m:e>
                                <m:sub>
                                  <m:r>
                                    <a:rPr lang="en-US" i="1">
                                      <a:latin typeface="Cambria Math" panose="02040503050406030204" pitchFamily="18" charset="0"/>
                                    </a:rPr>
                                    <m:t>𝑦</m:t>
                                  </m:r>
                                </m:sub>
                                <m:sup>
                                  <m:r>
                                    <a:rPr lang="en-US" i="1">
                                      <a:latin typeface="Cambria Math" panose="02040503050406030204" pitchFamily="18" charset="0"/>
                                    </a:rPr>
                                    <m:t>2</m:t>
                                  </m:r>
                                </m:sup>
                              </m:sSubSup>
                            </m:den>
                          </m:f>
                          <m:r>
                            <a:rPr lang="en-US" b="0" i="1" smtClean="0">
                              <a:latin typeface="Cambria Math" panose="02040503050406030204" pitchFamily="18" charset="0"/>
                            </a:rPr>
                            <m:t>−</m:t>
                          </m:r>
                          <m:r>
                            <a:rPr lang="cs-CZ" i="1">
                              <a:latin typeface="Cambria Math" panose="02040503050406030204" pitchFamily="18" charset="0"/>
                            </a:rPr>
                            <m:t>𝑉</m:t>
                          </m:r>
                          <m:r>
                            <a:rPr lang="cs-CZ" i="1" baseline="-25000">
                              <a:latin typeface="Cambria Math" panose="02040503050406030204" pitchFamily="18" charset="0"/>
                            </a:rPr>
                            <m:t>𝑦</m:t>
                          </m:r>
                          <m:r>
                            <a:rPr lang="en-US" i="1" baseline="-25000">
                              <a:latin typeface="Cambria Math" panose="02040503050406030204" pitchFamily="18" charset="0"/>
                            </a:rPr>
                            <m:t>𝑝</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a:rPr>
                            <m:t></m:t>
                          </m:r>
                          <m:r>
                            <a:rPr lang="en-US" i="1" baseline="30000">
                              <a:latin typeface="Cambria Math" panose="02040503050406030204" pitchFamily="18" charset="0"/>
                              <a:sym typeface="Symbol"/>
                            </a:rPr>
                            <m:t>2</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+1</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 </m:t>
                              </m:r>
                              <m:sSub>
                                <m:sSubPr>
                                  <m:ctrlPr>
                                    <a:rPr lang="en-US" i="1">
                                      <a:latin typeface="Cambria Math" panose="02040503050406030204" pitchFamily="18" charset="0"/>
                                    </a:rPr>
                                  </m:ctrlPr>
                                </m:sSubPr>
                                <m:e>
                                  <m:r>
                                    <a:rPr lang="cs-CZ" i="1">
                                      <a:latin typeface="Cambria Math" panose="02040503050406030204" pitchFamily="18" charset="0"/>
                                    </a:rPr>
                                    <m:t>𝑔</m:t>
                                  </m:r>
                                </m:e>
                                <m:sub>
                                  <m:r>
                                    <a:rPr lang="en-US" i="1">
                                      <a:latin typeface="Cambria Math" panose="02040503050406030204" pitchFamily="18" charset="0"/>
                                    </a:rPr>
                                    <m:t>𝑦𝑦</m:t>
                                  </m:r>
                                </m:sub>
                              </m:sSub>
                            </m:num>
                            <m:den>
                              <m:sSubSup>
                                <m:sSubSupPr>
                                  <m:ctrlPr>
                                    <a:rPr lang="en-US" i="1">
                                      <a:latin typeface="Cambria Math" panose="02040503050406030204" pitchFamily="18" charset="0"/>
                                    </a:rPr>
                                  </m:ctrlPr>
                                </m:sSubSupPr>
                                <m:e>
                                  <m:r>
                                    <a:rPr lang="cs-CZ" i="1">
                                      <a:latin typeface="Cambria Math" panose="02040503050406030204" pitchFamily="18" charset="0"/>
                                    </a:rPr>
                                    <m:t>h</m:t>
                                  </m:r>
                                </m:e>
                                <m:sub>
                                  <m:r>
                                    <a:rPr lang="en-US" i="1">
                                      <a:latin typeface="Cambria Math" panose="02040503050406030204" pitchFamily="18" charset="0"/>
                                    </a:rPr>
                                    <m:t>𝑦</m:t>
                                  </m:r>
                                </m:sub>
                                <m:sup>
                                  <m:r>
                                    <a:rPr lang="en-US" i="1">
                                      <a:latin typeface="Cambria Math" panose="02040503050406030204" pitchFamily="18" charset="0"/>
                                    </a:rPr>
                                    <m:t>2</m:t>
                                  </m:r>
                                </m:sup>
                              </m:sSubSup>
                            </m:den>
                          </m:f>
                          <m:r>
                            <a:rPr lang="en-US" b="0" i="1" smtClean="0">
                              <a:latin typeface="Cambria Math" panose="02040503050406030204" pitchFamily="18" charset="0"/>
                            </a:rPr>
                            <m:t>+</m:t>
                          </m:r>
                          <m:r>
                            <a:rPr lang="cs-CZ" i="1">
                              <a:latin typeface="Cambria Math" panose="02040503050406030204" pitchFamily="18" charset="0"/>
                            </a:rPr>
                            <m:t>𝑉</m:t>
                          </m:r>
                          <m:r>
                            <a:rPr lang="cs-CZ" i="1" baseline="-25000">
                              <a:latin typeface="Cambria Math" panose="02040503050406030204" pitchFamily="18" charset="0"/>
                            </a:rPr>
                            <m:t>𝑦</m:t>
                          </m:r>
                          <m:r>
                            <a:rPr lang="en-US" b="0" i="1" baseline="-25000" smtClean="0">
                              <a:latin typeface="Cambria Math" panose="02040503050406030204" pitchFamily="18" charset="0"/>
                            </a:rPr>
                            <m:t>𝑚</m:t>
                          </m:r>
                        </m:e>
                      </m:d>
                      <m:r>
                        <a:rPr lang="en-US" b="0" i="1" smtClean="0">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𝑖𝑗</m:t>
                              </m:r>
                            </m:sub>
                            <m:sup>
                              <m:r>
                                <a:rPr lang="en-US" b="0" i="1" smtClean="0">
                                  <a:latin typeface="Cambria Math" panose="02040503050406030204" pitchFamily="18" charset="0"/>
                                </a:rPr>
                                <m:t>1</m:t>
                              </m:r>
                            </m:sup>
                          </m:sSubSup>
                        </m:num>
                        <m:den>
                          <m:sSub>
                            <m:sSubPr>
                              <m:ctrlPr>
                                <a:rPr lang="en-US"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sym typeface="Symbol" panose="05050102010706020507" pitchFamily="18" charset="2"/>
                                </a:rPr>
                                <m:t>𝑡</m:t>
                              </m:r>
                            </m:e>
                            <m:sub>
                              <m:r>
                                <a:rPr lang="en-US" i="1">
                                  <a:latin typeface="Cambria Math" panose="02040503050406030204" pitchFamily="18" charset="0"/>
                                  <a:sym typeface="Symbol" panose="05050102010706020507" pitchFamily="18" charset="2"/>
                                </a:rPr>
                                <m:t>2</m:t>
                              </m:r>
                            </m:sub>
                          </m:sSub>
                        </m:den>
                      </m:f>
                      <m:r>
                        <a:rPr lang="en-US" b="0" i="1" smtClean="0">
                          <a:latin typeface="Cambria Math" panose="02040503050406030204" pitchFamily="18" charset="0"/>
                          <a:sym typeface="Symbol" panose="05050102010706020507" pitchFamily="18" charset="2"/>
                        </a:rPr>
                        <m:t>+</m:t>
                      </m:r>
                      <m:f>
                        <m:fPr>
                          <m:ctrlPr>
                            <a:rPr lang="en-US" i="1">
                              <a:solidFill>
                                <a:prstClr val="black"/>
                              </a:solidFill>
                              <a:latin typeface="Cambria Math" panose="02040503050406030204" pitchFamily="18" charset="0"/>
                            </a:rPr>
                          </m:ctrlPr>
                        </m:fPr>
                        <m:num>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𝑔</m:t>
                              </m:r>
                            </m:e>
                            <m:sub>
                              <m:r>
                                <a:rPr lang="en-US" i="1">
                                  <a:solidFill>
                                    <a:prstClr val="black"/>
                                  </a:solidFill>
                                  <a:latin typeface="Cambria Math" panose="02040503050406030204" pitchFamily="18" charset="0"/>
                                  <a:ea typeface="Cambria Math" panose="02040503050406030204" pitchFamily="18" charset="0"/>
                                </a:rPr>
                                <m:t>𝑥𝑥</m:t>
                              </m:r>
                            </m:sub>
                          </m:sSub>
                        </m:num>
                        <m:den>
                          <m:sSubSup>
                            <m:sSubSupPr>
                              <m:ctrlPr>
                                <a:rPr lang="en-US" i="1">
                                  <a:latin typeface="Cambria Math" panose="02040503050406030204" pitchFamily="18" charset="0"/>
                                </a:rPr>
                              </m:ctrlPr>
                            </m:sSubSupPr>
                            <m:e>
                              <m:r>
                                <a:rPr lang="cs-CZ" i="1">
                                  <a:latin typeface="Cambria Math" panose="02040503050406030204" pitchFamily="18" charset="0"/>
                                </a:rPr>
                                <m:t>h</m:t>
                              </m:r>
                            </m:e>
                            <m:sub>
                              <m:r>
                                <a:rPr lang="cs-CZ" i="1">
                                  <a:latin typeface="Cambria Math" panose="02040503050406030204" pitchFamily="18" charset="0"/>
                                </a:rPr>
                                <m:t>𝑥</m:t>
                              </m:r>
                            </m:sub>
                            <m:sup>
                              <m:r>
                                <a:rPr lang="en-US" i="1">
                                  <a:latin typeface="Cambria Math" panose="02040503050406030204" pitchFamily="18" charset="0"/>
                                </a:rPr>
                                <m:t>2</m:t>
                              </m:r>
                            </m:sup>
                          </m:sSubSup>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sym typeface="Symbol"/>
                                </a:rPr>
                                <m:t></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sub>
                          </m:sSub>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sub>
                          </m:sSub>
                        </m:e>
                      </m:d>
                    </m:oMath>
                  </m:oMathPara>
                </a14:m>
                <a:endParaRPr lang="en-US"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𝑥𝑝</m:t>
                          </m:r>
                        </m:sub>
                      </m:sSub>
                      <m:d>
                        <m:dPr>
                          <m:ctrlPr>
                            <a:rPr lang="en-US" i="1">
                              <a:solidFill>
                                <a:prstClr val="black"/>
                              </a:solidFill>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r>
                            <a:rPr lang="en-US" i="1">
                              <a:latin typeface="Cambria Math"/>
                            </a:rPr>
                            <m:t>−</m:t>
                          </m:r>
                          <m:sSub>
                            <m:sSubPr>
                              <m:ctrlPr>
                                <a:rPr lang="en-US" i="1">
                                  <a:latin typeface="Cambria Math" panose="02040503050406030204" pitchFamily="18" charset="0"/>
                                </a:rPr>
                              </m:ctrlPr>
                            </m:sSubPr>
                            <m:e>
                              <m:r>
                                <a:rPr lang="en-US" i="1">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a:rPr>
                                <m:t>−</m:t>
                              </m:r>
                              <m:r>
                                <a:rPr lang="en-US" i="1">
                                  <a:latin typeface="Cambria Math" panose="02040503050406030204" pitchFamily="18" charset="0"/>
                                </a:rPr>
                                <m:t>1,</m:t>
                              </m:r>
                              <m:r>
                                <a:rPr lang="en-US" i="1">
                                  <a:latin typeface="Cambria Math" panose="02040503050406030204" pitchFamily="18" charset="0"/>
                                </a:rPr>
                                <m:t>𝑗</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𝑥</m:t>
                          </m:r>
                          <m:r>
                            <a:rPr lang="en-US" b="0" i="1" smtClean="0">
                              <a:latin typeface="Cambria Math" panose="02040503050406030204" pitchFamily="18" charset="0"/>
                            </a:rPr>
                            <m:t>𝑚</m:t>
                          </m:r>
                        </m:sub>
                      </m:sSub>
                      <m:d>
                        <m:dPr>
                          <m:ctrlPr>
                            <a:rPr lang="en-US" i="1">
                              <a:solidFill>
                                <a:prstClr val="black"/>
                              </a:solidFill>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sub>
                          </m:sSub>
                          <m:r>
                            <a:rPr lang="en-US" i="1">
                              <a:latin typeface="Cambria Math"/>
                            </a:rPr>
                            <m:t>−</m:t>
                          </m:r>
                          <m:sSub>
                            <m:sSubPr>
                              <m:ctrlPr>
                                <a:rPr lang="en-US" i="1">
                                  <a:latin typeface="Cambria Math" panose="02040503050406030204" pitchFamily="18" charset="0"/>
                                </a:rPr>
                              </m:ctrlPr>
                            </m:sSubPr>
                            <m:e>
                              <m:r>
                                <a:rPr lang="en-US" i="1">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e>
                      </m:d>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𝑥𝑦</m:t>
                              </m:r>
                            </m:sub>
                          </m:sSub>
                        </m:num>
                        <m:den>
                          <m:sSub>
                            <m:sSubPr>
                              <m:ctrlPr>
                                <a:rPr lang="en-US" i="1">
                                  <a:latin typeface="Cambria Math" panose="02040503050406030204" pitchFamily="18" charset="0"/>
                                </a:rPr>
                              </m:ctrlPr>
                            </m:sSubPr>
                            <m:e>
                              <m:r>
                                <a:rPr lang="en-US" i="1">
                                  <a:latin typeface="Cambria Math" panose="02040503050406030204" pitchFamily="18" charset="0"/>
                                </a:rPr>
                                <m:t>4</m:t>
                              </m:r>
                              <m:r>
                                <a:rPr lang="en-US" i="1">
                                  <a:latin typeface="Cambria Math" panose="02040503050406030204" pitchFamily="18" charset="0"/>
                                </a:rPr>
                                <m:t>h</m:t>
                              </m:r>
                            </m:e>
                            <m:sub>
                              <m:r>
                                <a:rPr lang="en-US" i="1">
                                  <a:latin typeface="Cambria Math" panose="02040503050406030204" pitchFamily="18" charset="0"/>
                                </a:rPr>
                                <m:t>𝑥</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𝑦</m:t>
                              </m:r>
                            </m:sub>
                          </m:sSub>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sym typeface="Symbol"/>
                                </a:rPr>
                                <m:t></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r>
                                <a:rPr lang="en-US" i="1">
                                  <a:latin typeface="Cambria Math" panose="02040503050406030204" pitchFamily="18" charset="0"/>
                                </a:rPr>
                                <m:t>−1</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𝑖𝑗</m:t>
                              </m:r>
                            </m:sub>
                          </m:sSub>
                        </m:num>
                        <m:den>
                          <m:r>
                            <a:rPr lang="en-US" b="0" i="1" smtClean="0">
                              <a:latin typeface="Cambria Math" panose="02040503050406030204" pitchFamily="18" charset="0"/>
                              <a:sym typeface="Symbol" panose="05050102010706020507" pitchFamily="18" charset="2"/>
                            </a:rPr>
                            <m:t></m:t>
                          </m:r>
                        </m:den>
                      </m:f>
                    </m:oMath>
                  </m:oMathPara>
                </a14:m>
                <a:endParaRPr lang="en-US" dirty="0"/>
              </a:p>
            </p:txBody>
          </p:sp>
        </mc:Choice>
        <mc:Fallback xmlns="">
          <p:sp>
            <p:nvSpPr>
              <p:cNvPr id="14" name="TextovéPole 13"/>
              <p:cNvSpPr txBox="1">
                <a:spLocks noRot="1" noChangeAspect="1" noMove="1" noResize="1" noEditPoints="1" noAdjustHandles="1" noChangeArrowheads="1" noChangeShapeType="1" noTextEdit="1"/>
              </p:cNvSpPr>
              <p:nvPr/>
            </p:nvSpPr>
            <p:spPr>
              <a:xfrm>
                <a:off x="190877" y="2735489"/>
                <a:ext cx="11557203" cy="1275542"/>
              </a:xfrm>
              <a:prstGeom prst="rect">
                <a:avLst/>
              </a:prstGeom>
              <a:blipFill rotWithShape="0">
                <a:blip r:embed="rId8"/>
                <a:stretch>
                  <a:fillRect/>
                </a:stretch>
              </a:blipFill>
            </p:spPr>
            <p:txBody>
              <a:bodyPr/>
              <a:lstStyle/>
              <a:p>
                <a:r>
                  <a:rPr lang="en-US">
                    <a:noFill/>
                  </a:rPr>
                  <a:t> </a:t>
                </a:r>
              </a:p>
            </p:txBody>
          </p:sp>
        </mc:Fallback>
      </mc:AlternateContent>
      <p:sp>
        <p:nvSpPr>
          <p:cNvPr id="7" name="TextovéPole 6"/>
          <p:cNvSpPr txBox="1"/>
          <p:nvPr/>
        </p:nvSpPr>
        <p:spPr>
          <a:xfrm>
            <a:off x="465826" y="526211"/>
            <a:ext cx="11007306" cy="369332"/>
          </a:xfrm>
          <a:prstGeom prst="rect">
            <a:avLst/>
          </a:prstGeom>
          <a:noFill/>
        </p:spPr>
        <p:txBody>
          <a:bodyPr wrap="square" rtlCol="0">
            <a:spAutoFit/>
          </a:bodyPr>
          <a:lstStyle/>
          <a:p>
            <a:r>
              <a:rPr lang="en-US" dirty="0" smtClean="0"/>
              <a:t>Previously derived transport by </a:t>
            </a:r>
            <a:r>
              <a:rPr lang="en-US" dirty="0" err="1" smtClean="0"/>
              <a:t>pseudovelocities</a:t>
            </a:r>
            <a:r>
              <a:rPr lang="en-US" dirty="0" smtClean="0"/>
              <a:t> and implementation of upwind</a:t>
            </a:r>
            <a:endParaRPr lang="en-US" dirty="0"/>
          </a:p>
        </p:txBody>
      </p:sp>
      <mc:AlternateContent xmlns:mc="http://schemas.openxmlformats.org/markup-compatibility/2006" xmlns:a14="http://schemas.microsoft.com/office/drawing/2010/main">
        <mc:Choice Requires="a14">
          <p:sp>
            <p:nvSpPr>
              <p:cNvPr id="16" name="TextovéPole 15"/>
              <p:cNvSpPr txBox="1"/>
              <p:nvPr/>
            </p:nvSpPr>
            <p:spPr>
              <a:xfrm>
                <a:off x="1045239" y="4159696"/>
                <a:ext cx="1161921" cy="5740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𝑞</m:t>
                          </m:r>
                        </m:e>
                        <m:sub>
                          <m:r>
                            <a:rPr lang="en-US" b="0" i="1" smtClean="0">
                              <a:solidFill>
                                <a:prstClr val="black"/>
                              </a:solidFill>
                              <a:latin typeface="Cambria Math" panose="02040503050406030204" pitchFamily="18" charset="0"/>
                            </a:rPr>
                            <m:t>1</m:t>
                          </m:r>
                        </m:sub>
                      </m:sSub>
                      <m:r>
                        <a:rPr lang="en-US" b="0" i="1" smtClean="0">
                          <a:solidFill>
                            <a:prstClr val="black"/>
                          </a:solidFill>
                          <a:latin typeface="Cambria Math" panose="02040503050406030204" pitchFamily="18" charset="0"/>
                        </a:rPr>
                        <m:t>=</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a:ea typeface="Cambria Math" panose="02040503050406030204" pitchFamily="18" charset="0"/>
                            </a:rPr>
                            <m:t>𝑦</m:t>
                          </m:r>
                        </m:den>
                      </m:f>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oMath>
                  </m:oMathPara>
                </a14:m>
                <a:endParaRPr lang="en-US" dirty="0"/>
              </a:p>
            </p:txBody>
          </p:sp>
        </mc:Choice>
        <mc:Fallback xmlns="">
          <p:sp>
            <p:nvSpPr>
              <p:cNvPr id="16" name="TextovéPole 15"/>
              <p:cNvSpPr txBox="1">
                <a:spLocks noRot="1" noChangeAspect="1" noMove="1" noResize="1" noEditPoints="1" noAdjustHandles="1" noChangeArrowheads="1" noChangeShapeType="1" noTextEdit="1"/>
              </p:cNvSpPr>
              <p:nvPr/>
            </p:nvSpPr>
            <p:spPr>
              <a:xfrm>
                <a:off x="1045239" y="4159696"/>
                <a:ext cx="1161921" cy="574003"/>
              </a:xfrm>
              <a:prstGeom prst="rect">
                <a:avLst/>
              </a:prstGeom>
              <a:blipFill rotWithShape="1">
                <a:blip r:embed="rId9"/>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TextovéPole 16"/>
              <p:cNvSpPr txBox="1"/>
              <p:nvPr/>
            </p:nvSpPr>
            <p:spPr>
              <a:xfrm>
                <a:off x="2500333" y="4145140"/>
                <a:ext cx="1092670" cy="6031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𝑞</m:t>
                          </m:r>
                        </m:e>
                        <m:sub>
                          <m:r>
                            <a:rPr lang="en-US" b="0" i="1" smtClean="0">
                              <a:solidFill>
                                <a:prstClr val="black"/>
                              </a:solidFill>
                              <a:latin typeface="Cambria Math" panose="02040503050406030204" pitchFamily="18" charset="0"/>
                            </a:rPr>
                            <m:t>2</m:t>
                          </m:r>
                        </m:sub>
                      </m:sSub>
                      <m:r>
                        <a:rPr lang="en-US" b="0" i="1" smtClean="0">
                          <a:solidFill>
                            <a:prstClr val="black"/>
                          </a:solidFill>
                          <a:latin typeface="Cambria Math" panose="02040503050406030204" pitchFamily="18" charset="0"/>
                        </a:rPr>
                        <m:t>=</m:t>
                      </m:r>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𝑦</m:t>
                          </m:r>
                        </m:den>
                      </m:f>
                    </m:oMath>
                  </m:oMathPara>
                </a14:m>
                <a:endParaRPr lang="en-US" dirty="0"/>
              </a:p>
            </p:txBody>
          </p:sp>
        </mc:Choice>
        <mc:Fallback xmlns="">
          <p:sp>
            <p:nvSpPr>
              <p:cNvPr id="17" name="TextovéPole 16"/>
              <p:cNvSpPr txBox="1">
                <a:spLocks noRot="1" noChangeAspect="1" noMove="1" noResize="1" noEditPoints="1" noAdjustHandles="1" noChangeArrowheads="1" noChangeShapeType="1" noTextEdit="1"/>
              </p:cNvSpPr>
              <p:nvPr/>
            </p:nvSpPr>
            <p:spPr>
              <a:xfrm>
                <a:off x="2500333" y="4145140"/>
                <a:ext cx="1092670" cy="603114"/>
              </a:xfrm>
              <a:prstGeom prst="rect">
                <a:avLst/>
              </a:prstGeom>
              <a:blipFill rotWithShape="1">
                <a:blip r:embed="rId10"/>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TextovéPole 17"/>
              <p:cNvSpPr txBox="1"/>
              <p:nvPr/>
            </p:nvSpPr>
            <p:spPr>
              <a:xfrm>
                <a:off x="3858997" y="4159696"/>
                <a:ext cx="1167243" cy="5740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𝑞</m:t>
                          </m:r>
                        </m:e>
                        <m:sub>
                          <m:r>
                            <a:rPr lang="en-US" b="0" i="1" smtClean="0">
                              <a:solidFill>
                                <a:prstClr val="black"/>
                              </a:solidFill>
                              <a:latin typeface="Cambria Math" panose="02040503050406030204" pitchFamily="18" charset="0"/>
                            </a:rPr>
                            <m:t>3</m:t>
                          </m:r>
                        </m:sub>
                      </m:sSub>
                      <m:r>
                        <a:rPr lang="en-US" b="0" i="1" smtClean="0">
                          <a:solidFill>
                            <a:prstClr val="black"/>
                          </a:solidFill>
                          <a:latin typeface="Cambria Math" panose="02040503050406030204" pitchFamily="18" charset="0"/>
                        </a:rPr>
                        <m:t>=</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a:ea typeface="Cambria Math" panose="02040503050406030204" pitchFamily="18" charset="0"/>
                            </a:rPr>
                            <m:t>𝑦</m:t>
                          </m:r>
                        </m:den>
                      </m:f>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oMath>
                  </m:oMathPara>
                </a14:m>
                <a:endParaRPr lang="en-US" dirty="0"/>
              </a:p>
            </p:txBody>
          </p:sp>
        </mc:Choice>
        <mc:Fallback xmlns="">
          <p:sp>
            <p:nvSpPr>
              <p:cNvPr id="18" name="TextovéPole 17"/>
              <p:cNvSpPr txBox="1">
                <a:spLocks noRot="1" noChangeAspect="1" noMove="1" noResize="1" noEditPoints="1" noAdjustHandles="1" noChangeArrowheads="1" noChangeShapeType="1" noTextEdit="1"/>
              </p:cNvSpPr>
              <p:nvPr/>
            </p:nvSpPr>
            <p:spPr>
              <a:xfrm>
                <a:off x="3858997" y="4159696"/>
                <a:ext cx="1167243" cy="574003"/>
              </a:xfrm>
              <a:prstGeom prst="rect">
                <a:avLst/>
              </a:prstGeom>
              <a:blipFill rotWithShape="1">
                <a:blip r:embed="rId11"/>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TextovéPole 18"/>
              <p:cNvSpPr txBox="1"/>
              <p:nvPr/>
            </p:nvSpPr>
            <p:spPr>
              <a:xfrm>
                <a:off x="5182508" y="4135541"/>
                <a:ext cx="978729" cy="5557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𝑞</m:t>
                          </m:r>
                        </m:e>
                        <m:sub>
                          <m:r>
                            <a:rPr lang="en-US" b="0" i="1" smtClean="0">
                              <a:solidFill>
                                <a:prstClr val="black"/>
                              </a:solidFill>
                              <a:latin typeface="Cambria Math" panose="02040503050406030204" pitchFamily="18" charset="0"/>
                            </a:rPr>
                            <m:t>4</m:t>
                          </m:r>
                        </m:sub>
                      </m:sSub>
                      <m:r>
                        <a:rPr lang="en-US" b="0" i="1" smtClean="0">
                          <a:solidFill>
                            <a:prstClr val="black"/>
                          </a:solidFill>
                          <a:latin typeface="Cambria Math" panose="02040503050406030204" pitchFamily="18" charset="0"/>
                        </a:rPr>
                        <m:t>=</m:t>
                      </m:r>
                      <m:f>
                        <m:fPr>
                          <m:ctrlPr>
                            <a:rPr lang="en-US" i="1">
                              <a:solidFill>
                                <a:prstClr val="black"/>
                              </a:solidFill>
                              <a:latin typeface="Cambria Math" panose="02040503050406030204" pitchFamily="18" charset="0"/>
                            </a:rPr>
                          </m:ctrlPr>
                        </m:fPr>
                        <m:num>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𝑥</m:t>
                              </m:r>
                            </m:e>
                            <m:sup>
                              <m:r>
                                <a:rPr lang="en-US" i="1">
                                  <a:solidFill>
                                    <a:prstClr val="black"/>
                                  </a:solidFill>
                                  <a:latin typeface="Cambria Math" panose="02040503050406030204" pitchFamily="18" charset="0"/>
                                  <a:ea typeface="Cambria Math" panose="02040503050406030204" pitchFamily="18" charset="0"/>
                                </a:rPr>
                                <m:t>2</m:t>
                              </m:r>
                            </m:sup>
                          </m:sSup>
                        </m:den>
                      </m:f>
                    </m:oMath>
                  </m:oMathPara>
                </a14:m>
                <a:endParaRPr lang="en-US" dirty="0"/>
              </a:p>
            </p:txBody>
          </p:sp>
        </mc:Choice>
        <mc:Fallback xmlns="">
          <p:sp>
            <p:nvSpPr>
              <p:cNvPr id="19" name="TextovéPole 18"/>
              <p:cNvSpPr txBox="1">
                <a:spLocks noRot="1" noChangeAspect="1" noMove="1" noResize="1" noEditPoints="1" noAdjustHandles="1" noChangeArrowheads="1" noChangeShapeType="1" noTextEdit="1"/>
              </p:cNvSpPr>
              <p:nvPr/>
            </p:nvSpPr>
            <p:spPr>
              <a:xfrm>
                <a:off x="5182508" y="4135541"/>
                <a:ext cx="978729" cy="555793"/>
              </a:xfrm>
              <a:prstGeom prst="rect">
                <a:avLst/>
              </a:prstGeom>
              <a:blipFill rotWithShape="1">
                <a:blip r:embed="rId1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0" name="TextovéPole 19"/>
              <p:cNvSpPr txBox="1"/>
              <p:nvPr/>
            </p:nvSpPr>
            <p:spPr>
              <a:xfrm>
                <a:off x="6370207" y="4133354"/>
                <a:ext cx="1151726" cy="526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𝑞</m:t>
                          </m:r>
                        </m:e>
                        <m:sub>
                          <m:r>
                            <a:rPr lang="en-US" b="0" i="1" smtClean="0">
                              <a:solidFill>
                                <a:prstClr val="black"/>
                              </a:solidFill>
                              <a:latin typeface="Cambria Math" panose="02040503050406030204" pitchFamily="18" charset="0"/>
                            </a:rPr>
                            <m:t>5</m:t>
                          </m:r>
                        </m:sub>
                      </m:sSub>
                      <m:r>
                        <a:rPr lang="en-US" b="0" i="1" smtClean="0">
                          <a:solidFill>
                            <a:prstClr val="black"/>
                          </a:solidFill>
                          <a:latin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p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f>
                            <m:f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fPr>
                            <m:num>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𝑥</m:t>
                              </m:r>
                            </m:den>
                          </m:f>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2</m:t>
                          </m:r>
                        </m:sup>
                      </m:sSup>
                    </m:oMath>
                  </m:oMathPara>
                </a14:m>
                <a:endParaRPr lang="en-US" dirty="0"/>
              </a:p>
            </p:txBody>
          </p:sp>
        </mc:Choice>
        <mc:Fallback xmlns="">
          <p:sp>
            <p:nvSpPr>
              <p:cNvPr id="20" name="TextovéPole 19"/>
              <p:cNvSpPr txBox="1">
                <a:spLocks noRot="1" noChangeAspect="1" noMove="1" noResize="1" noEditPoints="1" noAdjustHandles="1" noChangeArrowheads="1" noChangeShapeType="1" noTextEdit="1"/>
              </p:cNvSpPr>
              <p:nvPr/>
            </p:nvSpPr>
            <p:spPr>
              <a:xfrm>
                <a:off x="6370207" y="4133354"/>
                <a:ext cx="1151726" cy="526683"/>
              </a:xfrm>
              <a:prstGeom prst="rect">
                <a:avLst/>
              </a:prstGeom>
              <a:blipFill rotWithShape="1">
                <a:blip r:embed="rId1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TextovéPole 20"/>
              <p:cNvSpPr txBox="1"/>
              <p:nvPr/>
            </p:nvSpPr>
            <p:spPr>
              <a:xfrm>
                <a:off x="7833708" y="4149618"/>
                <a:ext cx="1151726" cy="526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𝑞</m:t>
                          </m:r>
                        </m:e>
                        <m:sub>
                          <m:r>
                            <a:rPr lang="en-US" b="0" i="1" smtClean="0">
                              <a:solidFill>
                                <a:prstClr val="black"/>
                              </a:solidFill>
                              <a:latin typeface="Cambria Math" panose="02040503050406030204" pitchFamily="18" charset="0"/>
                            </a:rPr>
                            <m:t>6</m:t>
                          </m:r>
                        </m:sub>
                      </m:sSub>
                      <m:r>
                        <a:rPr lang="en-US" b="0" i="1" smtClean="0">
                          <a:solidFill>
                            <a:prstClr val="black"/>
                          </a:solidFill>
                          <a:latin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p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f>
                            <m:f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fPr>
                            <m:num>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𝑥</m:t>
                              </m:r>
                            </m:den>
                          </m:f>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2</m:t>
                          </m:r>
                        </m:sup>
                      </m:sSup>
                    </m:oMath>
                  </m:oMathPara>
                </a14:m>
                <a:endParaRPr lang="en-US" dirty="0"/>
              </a:p>
            </p:txBody>
          </p:sp>
        </mc:Choice>
        <mc:Fallback xmlns="">
          <p:sp>
            <p:nvSpPr>
              <p:cNvPr id="21" name="TextovéPole 20"/>
              <p:cNvSpPr txBox="1">
                <a:spLocks noRot="1" noChangeAspect="1" noMove="1" noResize="1" noEditPoints="1" noAdjustHandles="1" noChangeArrowheads="1" noChangeShapeType="1" noTextEdit="1"/>
              </p:cNvSpPr>
              <p:nvPr/>
            </p:nvSpPr>
            <p:spPr>
              <a:xfrm>
                <a:off x="7833708" y="4149618"/>
                <a:ext cx="1151726" cy="526683"/>
              </a:xfrm>
              <a:prstGeom prst="rect">
                <a:avLst/>
              </a:prstGeom>
              <a:blipFill rotWithShape="1">
                <a:blip r:embed="rId1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2" name="TextovéPole 21"/>
              <p:cNvSpPr txBox="1"/>
              <p:nvPr/>
            </p:nvSpPr>
            <p:spPr>
              <a:xfrm>
                <a:off x="9296511" y="4149617"/>
                <a:ext cx="1324914" cy="526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𝑞</m:t>
                          </m:r>
                        </m:e>
                        <m:sub>
                          <m:r>
                            <a:rPr lang="en-US" b="0" i="1" smtClean="0">
                              <a:solidFill>
                                <a:prstClr val="black"/>
                              </a:solidFill>
                              <a:latin typeface="Cambria Math" panose="02040503050406030204" pitchFamily="18" charset="0"/>
                            </a:rPr>
                            <m:t>7</m:t>
                          </m:r>
                        </m:sub>
                      </m:sSub>
                      <m:r>
                        <a:rPr lang="en-US" b="0" i="1" smtClean="0">
                          <a:solidFill>
                            <a:prstClr val="black"/>
                          </a:solidFill>
                          <a:latin typeface="Cambria Math" panose="02040503050406030204" pitchFamily="18" charset="0"/>
                        </a:rPr>
                        <m:t>=2</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𝑥</m:t>
                          </m:r>
                        </m:den>
                      </m:f>
                    </m:oMath>
                  </m:oMathPara>
                </a14:m>
                <a:endParaRPr lang="en-US" dirty="0"/>
              </a:p>
            </p:txBody>
          </p:sp>
        </mc:Choice>
        <mc:Fallback xmlns="">
          <p:sp>
            <p:nvSpPr>
              <p:cNvPr id="22" name="TextovéPole 21"/>
              <p:cNvSpPr txBox="1">
                <a:spLocks noRot="1" noChangeAspect="1" noMove="1" noResize="1" noEditPoints="1" noAdjustHandles="1" noChangeArrowheads="1" noChangeShapeType="1" noTextEdit="1"/>
              </p:cNvSpPr>
              <p:nvPr/>
            </p:nvSpPr>
            <p:spPr>
              <a:xfrm>
                <a:off x="9296511" y="4149617"/>
                <a:ext cx="1324914" cy="526683"/>
              </a:xfrm>
              <a:prstGeom prst="rect">
                <a:avLst/>
              </a:prstGeom>
              <a:blipFill rotWithShape="1">
                <a:blip r:embed="rId1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3" name="TextovéPole 22"/>
              <p:cNvSpPr txBox="1"/>
              <p:nvPr/>
            </p:nvSpPr>
            <p:spPr>
              <a:xfrm>
                <a:off x="11031233" y="4133353"/>
                <a:ext cx="1160767" cy="5740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𝑞</m:t>
                          </m:r>
                        </m:e>
                        <m:sub>
                          <m:r>
                            <a:rPr lang="en-US" b="0" i="1" smtClean="0">
                              <a:solidFill>
                                <a:prstClr val="black"/>
                              </a:solidFill>
                              <a:latin typeface="Cambria Math" panose="02040503050406030204" pitchFamily="18" charset="0"/>
                            </a:rPr>
                            <m:t>8</m:t>
                          </m:r>
                        </m:sub>
                      </m:sSub>
                      <m:r>
                        <a:rPr lang="en-US" b="0" i="1" smtClean="0">
                          <a:solidFill>
                            <a:prstClr val="black"/>
                          </a:solidFill>
                          <a:latin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sSupPr>
                        <m:e>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f>
                            <m:fPr>
                              <m:ctrlP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ctrlPr>
                            </m:fPr>
                            <m:num>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num>
                            <m:den>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r>
                                <a:rPr lang="en-US" b="0" i="1" smtClean="0">
                                  <a:solidFill>
                                    <a:prstClr val="black"/>
                                  </a:solidFill>
                                  <a:latin typeface="Cambria Math" panose="02040503050406030204" pitchFamily="18" charset="0"/>
                                  <a:ea typeface="Cambria Math" panose="02040503050406030204" pitchFamily="18" charset="0"/>
                                  <a:sym typeface="Symbol" panose="05050102010706020507" pitchFamily="18" charset="2"/>
                                </a:rPr>
                                <m:t>𝑦</m:t>
                              </m:r>
                            </m:den>
                          </m:f>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m:t>
                          </m:r>
                        </m:e>
                        <m:sup>
                          <m:r>
                            <a:rPr lang="en-US" i="1">
                              <a:solidFill>
                                <a:prstClr val="black"/>
                              </a:solidFill>
                              <a:latin typeface="Cambria Math" panose="02040503050406030204" pitchFamily="18" charset="0"/>
                              <a:ea typeface="Cambria Math" panose="02040503050406030204" pitchFamily="18" charset="0"/>
                              <a:sym typeface="Symbol" panose="05050102010706020507" pitchFamily="18" charset="2"/>
                            </a:rPr>
                            <m:t>2</m:t>
                          </m:r>
                        </m:sup>
                      </m:sSup>
                    </m:oMath>
                  </m:oMathPara>
                </a14:m>
                <a:endParaRPr lang="en-US" dirty="0"/>
              </a:p>
            </p:txBody>
          </p:sp>
        </mc:Choice>
        <mc:Fallback xmlns="">
          <p:sp>
            <p:nvSpPr>
              <p:cNvPr id="23" name="TextovéPole 22"/>
              <p:cNvSpPr txBox="1">
                <a:spLocks noRot="1" noChangeAspect="1" noMove="1" noResize="1" noEditPoints="1" noAdjustHandles="1" noChangeArrowheads="1" noChangeShapeType="1" noTextEdit="1"/>
              </p:cNvSpPr>
              <p:nvPr/>
            </p:nvSpPr>
            <p:spPr>
              <a:xfrm>
                <a:off x="11031233" y="4133353"/>
                <a:ext cx="1160767" cy="574003"/>
              </a:xfrm>
              <a:prstGeom prst="rect">
                <a:avLst/>
              </a:prstGeom>
              <a:blipFill rotWithShape="1">
                <a:blip r:embed="rId1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4" name="Obdélník 23"/>
              <p:cNvSpPr/>
              <p:nvPr/>
            </p:nvSpPr>
            <p:spPr>
              <a:xfrm>
                <a:off x="342652" y="4628868"/>
                <a:ext cx="11734907" cy="19830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𝐺</m:t>
                          </m:r>
                        </m:e>
                        <m:sub>
                          <m:r>
                            <a:rPr lang="en-US" sz="1600" b="0" i="1" smtClean="0">
                              <a:latin typeface="Cambria Math" panose="02040503050406030204" pitchFamily="18" charset="0"/>
                            </a:rPr>
                            <m:t>𝑖𝑗</m:t>
                          </m:r>
                        </m:sub>
                      </m:sSub>
                      <m:r>
                        <a:rPr lang="en-US" sz="1600" i="1">
                          <a:latin typeface="Cambria Math"/>
                        </a:rPr>
                        <m:t>=</m:t>
                      </m:r>
                      <m:f>
                        <m:fPr>
                          <m:ctrlPr>
                            <a:rPr lang="en-US" sz="1600" i="1" smtClean="0">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a:rPr>
                                <m:t>𝑞</m:t>
                              </m:r>
                            </m:e>
                            <m:sub>
                              <m:r>
                                <a:rPr lang="en-US" sz="1600" i="1">
                                  <a:latin typeface="Cambria Math"/>
                                </a:rPr>
                                <m:t>1</m:t>
                              </m:r>
                            </m:sub>
                          </m:sSub>
                        </m:num>
                        <m:den>
                          <m:sSubSup>
                            <m:sSubSupPr>
                              <m:ctrlPr>
                                <a:rPr lang="en-US" sz="1600" i="1">
                                  <a:latin typeface="Cambria Math" panose="02040503050406030204" pitchFamily="18" charset="0"/>
                                </a:rPr>
                              </m:ctrlPr>
                            </m:sSubSupPr>
                            <m:e>
                              <m:r>
                                <a:rPr lang="cs-CZ" sz="1600" i="1">
                                  <a:latin typeface="Cambria Math" panose="02040503050406030204" pitchFamily="18" charset="0"/>
                                </a:rPr>
                                <m:t>h</m:t>
                              </m:r>
                            </m:e>
                            <m:sub>
                              <m:r>
                                <a:rPr lang="en-US" sz="1600" i="1">
                                  <a:latin typeface="Cambria Math" panose="02040503050406030204" pitchFamily="18" charset="0"/>
                                </a:rPr>
                                <m:t>𝑦</m:t>
                              </m:r>
                            </m:sub>
                            <m:sup>
                              <m:r>
                                <a:rPr lang="en-US" sz="1600" i="1">
                                  <a:latin typeface="Cambria Math" panose="02040503050406030204" pitchFamily="18" charset="0"/>
                                </a:rPr>
                                <m:t>2</m:t>
                              </m:r>
                            </m:sup>
                          </m:sSubSup>
                        </m:den>
                      </m:f>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d>
                                <m:dPr>
                                  <m:ctrlPr>
                                    <a:rPr lang="en-US" sz="1600" i="1">
                                      <a:solidFill>
                                        <a:prstClr val="black"/>
                                      </a:solidFill>
                                      <a:latin typeface="Cambria Math" panose="02040503050406030204" pitchFamily="18" charset="0"/>
                                      <a:ea typeface="Cambria Math" panose="02040503050406030204" pitchFamily="18" charset="0"/>
                                    </a:rPr>
                                  </m:ctrlPr>
                                </m:dPr>
                                <m:e>
                                  <m:sSub>
                                    <m:sSubPr>
                                      <m:ctrlPr>
                                        <a:rPr lang="en-US" sz="1600" i="1">
                                          <a:solidFill>
                                            <a:prstClr val="black"/>
                                          </a:solidFill>
                                          <a:latin typeface="Cambria Math" panose="02040503050406030204" pitchFamily="18" charset="0"/>
                                          <a:ea typeface="Cambria Math" panose="02040503050406030204" pitchFamily="18" charset="0"/>
                                        </a:rPr>
                                      </m:ctrlPr>
                                    </m:sSubPr>
                                    <m:e>
                                      <m:r>
                                        <a:rPr lang="en-US" sz="1600" i="1">
                                          <a:solidFill>
                                            <a:prstClr val="black"/>
                                          </a:solidFill>
                                          <a:latin typeface="Cambria Math" panose="02040503050406030204" pitchFamily="18" charset="0"/>
                                          <a:ea typeface="Cambria Math" panose="02040503050406030204" pitchFamily="18" charset="0"/>
                                        </a:rPr>
                                        <m:t>𝑠</m:t>
                                      </m:r>
                                    </m:e>
                                    <m:sub>
                                      <m:r>
                                        <a:rPr lang="en-US" sz="1600" i="1">
                                          <a:solidFill>
                                            <a:prstClr val="black"/>
                                          </a:solidFill>
                                          <a:latin typeface="Cambria Math" panose="02040503050406030204" pitchFamily="18" charset="0"/>
                                          <a:ea typeface="Cambria Math" panose="02040503050406030204" pitchFamily="18" charset="0"/>
                                        </a:rPr>
                                        <m:t>𝑦𝑦</m:t>
                                      </m:r>
                                    </m:sub>
                                  </m:sSub>
                                  <m:r>
                                    <a:rPr lang="en-US" sz="1600" i="1">
                                      <a:solidFill>
                                        <a:prstClr val="black"/>
                                      </a:solidFill>
                                      <a:latin typeface="Cambria Math" panose="02040503050406030204" pitchFamily="18" charset="0"/>
                                      <a:ea typeface="Cambria Math" panose="02040503050406030204" pitchFamily="18" charset="0"/>
                                    </a:rPr>
                                    <m:t>−</m:t>
                                  </m:r>
                                  <m:sSub>
                                    <m:sSubPr>
                                      <m:ctrlPr>
                                        <a:rPr lang="en-US" sz="1600" i="1">
                                          <a:solidFill>
                                            <a:prstClr val="black"/>
                                          </a:solidFill>
                                          <a:latin typeface="Cambria Math" panose="02040503050406030204" pitchFamily="18" charset="0"/>
                                          <a:ea typeface="Cambria Math" panose="02040503050406030204" pitchFamily="18" charset="0"/>
                                        </a:rPr>
                                      </m:ctrlPr>
                                    </m:sSubPr>
                                    <m:e>
                                      <m:r>
                                        <a:rPr lang="en-US" sz="1600" i="1">
                                          <a:solidFill>
                                            <a:prstClr val="black"/>
                                          </a:solidFill>
                                          <a:latin typeface="Cambria Math" panose="02040503050406030204" pitchFamily="18" charset="0"/>
                                          <a:ea typeface="Cambria Math" panose="02040503050406030204" pitchFamily="18" charset="0"/>
                                        </a:rPr>
                                        <m:t>𝑠</m:t>
                                      </m:r>
                                    </m:e>
                                    <m:sub>
                                      <m:r>
                                        <a:rPr lang="en-US" sz="1600" i="1">
                                          <a:solidFill>
                                            <a:prstClr val="black"/>
                                          </a:solidFill>
                                          <a:latin typeface="Cambria Math" panose="02040503050406030204" pitchFamily="18" charset="0"/>
                                          <a:ea typeface="Cambria Math" panose="02040503050406030204" pitchFamily="18" charset="0"/>
                                        </a:rPr>
                                        <m:t>𝑥𝑥</m:t>
                                      </m:r>
                                    </m:sub>
                                  </m:sSub>
                                </m:e>
                              </m:d>
                            </m:e>
                            <m:sub>
                              <m:r>
                                <a:rPr lang="en-US" sz="1600" i="1">
                                  <a:latin typeface="Cambria Math"/>
                                </a:rPr>
                                <m:t>𝑖</m:t>
                              </m:r>
                              <m:r>
                                <a:rPr lang="en-US" sz="1600" i="1">
                                  <a:latin typeface="Cambria Math"/>
                                </a:rPr>
                                <m:t>,</m:t>
                              </m:r>
                              <m:r>
                                <a:rPr lang="en-US" sz="1600" i="1">
                                  <a:latin typeface="Cambria Math"/>
                                </a:rPr>
                                <m:t>𝑗</m:t>
                              </m:r>
                              <m:r>
                                <a:rPr lang="en-US" sz="1600" i="1">
                                  <a:latin typeface="Cambria Math"/>
                                </a:rPr>
                                <m:t>+1</m:t>
                              </m:r>
                            </m:sub>
                          </m:sSub>
                          <m:r>
                            <a:rPr lang="en-US" sz="1600" i="1">
                              <a:latin typeface="Cambria Math"/>
                            </a:rPr>
                            <m:t>−2</m:t>
                          </m:r>
                          <m:sSub>
                            <m:sSubPr>
                              <m:ctrlPr>
                                <a:rPr lang="en-US" sz="1600" i="1">
                                  <a:latin typeface="Cambria Math" panose="02040503050406030204" pitchFamily="18" charset="0"/>
                                </a:rPr>
                              </m:ctrlPr>
                            </m:sSubPr>
                            <m:e>
                              <m:d>
                                <m:dPr>
                                  <m:ctrlPr>
                                    <a:rPr lang="en-US" sz="1600" i="1">
                                      <a:solidFill>
                                        <a:prstClr val="black"/>
                                      </a:solidFill>
                                      <a:latin typeface="Cambria Math" panose="02040503050406030204" pitchFamily="18" charset="0"/>
                                      <a:ea typeface="Cambria Math" panose="02040503050406030204" pitchFamily="18" charset="0"/>
                                    </a:rPr>
                                  </m:ctrlPr>
                                </m:dPr>
                                <m:e>
                                  <m:sSub>
                                    <m:sSubPr>
                                      <m:ctrlPr>
                                        <a:rPr lang="en-US" sz="1600" i="1">
                                          <a:solidFill>
                                            <a:prstClr val="black"/>
                                          </a:solidFill>
                                          <a:latin typeface="Cambria Math" panose="02040503050406030204" pitchFamily="18" charset="0"/>
                                          <a:ea typeface="Cambria Math" panose="02040503050406030204" pitchFamily="18" charset="0"/>
                                        </a:rPr>
                                      </m:ctrlPr>
                                    </m:sSubPr>
                                    <m:e>
                                      <m:r>
                                        <a:rPr lang="en-US" sz="1600" i="1">
                                          <a:solidFill>
                                            <a:prstClr val="black"/>
                                          </a:solidFill>
                                          <a:latin typeface="Cambria Math" panose="02040503050406030204" pitchFamily="18" charset="0"/>
                                          <a:ea typeface="Cambria Math" panose="02040503050406030204" pitchFamily="18" charset="0"/>
                                        </a:rPr>
                                        <m:t>𝑠</m:t>
                                      </m:r>
                                    </m:e>
                                    <m:sub>
                                      <m:r>
                                        <a:rPr lang="en-US" sz="1600" i="1">
                                          <a:solidFill>
                                            <a:prstClr val="black"/>
                                          </a:solidFill>
                                          <a:latin typeface="Cambria Math" panose="02040503050406030204" pitchFamily="18" charset="0"/>
                                          <a:ea typeface="Cambria Math" panose="02040503050406030204" pitchFamily="18" charset="0"/>
                                        </a:rPr>
                                        <m:t>𝑦𝑦</m:t>
                                      </m:r>
                                    </m:sub>
                                  </m:sSub>
                                  <m:r>
                                    <a:rPr lang="en-US" sz="1600" i="1">
                                      <a:solidFill>
                                        <a:prstClr val="black"/>
                                      </a:solidFill>
                                      <a:latin typeface="Cambria Math" panose="02040503050406030204" pitchFamily="18" charset="0"/>
                                      <a:ea typeface="Cambria Math" panose="02040503050406030204" pitchFamily="18" charset="0"/>
                                    </a:rPr>
                                    <m:t>−</m:t>
                                  </m:r>
                                  <m:sSub>
                                    <m:sSubPr>
                                      <m:ctrlPr>
                                        <a:rPr lang="en-US" sz="1600" i="1">
                                          <a:solidFill>
                                            <a:prstClr val="black"/>
                                          </a:solidFill>
                                          <a:latin typeface="Cambria Math" panose="02040503050406030204" pitchFamily="18" charset="0"/>
                                          <a:ea typeface="Cambria Math" panose="02040503050406030204" pitchFamily="18" charset="0"/>
                                        </a:rPr>
                                      </m:ctrlPr>
                                    </m:sSubPr>
                                    <m:e>
                                      <m:r>
                                        <a:rPr lang="en-US" sz="1600" i="1">
                                          <a:solidFill>
                                            <a:prstClr val="black"/>
                                          </a:solidFill>
                                          <a:latin typeface="Cambria Math" panose="02040503050406030204" pitchFamily="18" charset="0"/>
                                          <a:ea typeface="Cambria Math" panose="02040503050406030204" pitchFamily="18" charset="0"/>
                                        </a:rPr>
                                        <m:t>𝑠</m:t>
                                      </m:r>
                                    </m:e>
                                    <m:sub>
                                      <m:r>
                                        <a:rPr lang="en-US" sz="1600" i="1">
                                          <a:solidFill>
                                            <a:prstClr val="black"/>
                                          </a:solidFill>
                                          <a:latin typeface="Cambria Math" panose="02040503050406030204" pitchFamily="18" charset="0"/>
                                          <a:ea typeface="Cambria Math" panose="02040503050406030204" pitchFamily="18" charset="0"/>
                                        </a:rPr>
                                        <m:t>𝑥𝑥</m:t>
                                      </m:r>
                                    </m:sub>
                                  </m:sSub>
                                </m:e>
                              </m:d>
                            </m:e>
                            <m:sub>
                              <m:r>
                                <a:rPr lang="en-US" sz="1600" i="1">
                                  <a:latin typeface="Cambria Math"/>
                                </a:rPr>
                                <m:t>𝑖</m:t>
                              </m:r>
                              <m:r>
                                <a:rPr lang="en-US" sz="1600" i="1">
                                  <a:latin typeface="Cambria Math"/>
                                </a:rPr>
                                <m:t>,</m:t>
                              </m:r>
                              <m:r>
                                <a:rPr lang="en-US" sz="1600" i="1">
                                  <a:latin typeface="Cambria Math"/>
                                </a:rPr>
                                <m:t>𝑗</m:t>
                              </m:r>
                            </m:sub>
                          </m:sSub>
                          <m:r>
                            <a:rPr lang="en-US" sz="1600" i="1">
                              <a:latin typeface="Cambria Math"/>
                            </a:rPr>
                            <m:t>+</m:t>
                          </m:r>
                          <m:sSub>
                            <m:sSubPr>
                              <m:ctrlPr>
                                <a:rPr lang="en-US" sz="1600" i="1">
                                  <a:latin typeface="Cambria Math" panose="02040503050406030204" pitchFamily="18" charset="0"/>
                                </a:rPr>
                              </m:ctrlPr>
                            </m:sSubPr>
                            <m:e>
                              <m:d>
                                <m:dPr>
                                  <m:ctrlPr>
                                    <a:rPr lang="en-US" sz="1600" i="1">
                                      <a:solidFill>
                                        <a:prstClr val="black"/>
                                      </a:solidFill>
                                      <a:latin typeface="Cambria Math" panose="02040503050406030204" pitchFamily="18" charset="0"/>
                                      <a:ea typeface="Cambria Math" panose="02040503050406030204" pitchFamily="18" charset="0"/>
                                    </a:rPr>
                                  </m:ctrlPr>
                                </m:dPr>
                                <m:e>
                                  <m:sSub>
                                    <m:sSubPr>
                                      <m:ctrlPr>
                                        <a:rPr lang="en-US" sz="1600" i="1">
                                          <a:solidFill>
                                            <a:prstClr val="black"/>
                                          </a:solidFill>
                                          <a:latin typeface="Cambria Math" panose="02040503050406030204" pitchFamily="18" charset="0"/>
                                          <a:ea typeface="Cambria Math" panose="02040503050406030204" pitchFamily="18" charset="0"/>
                                        </a:rPr>
                                      </m:ctrlPr>
                                    </m:sSubPr>
                                    <m:e>
                                      <m:r>
                                        <a:rPr lang="en-US" sz="1600" i="1">
                                          <a:solidFill>
                                            <a:prstClr val="black"/>
                                          </a:solidFill>
                                          <a:latin typeface="Cambria Math" panose="02040503050406030204" pitchFamily="18" charset="0"/>
                                          <a:ea typeface="Cambria Math" panose="02040503050406030204" pitchFamily="18" charset="0"/>
                                        </a:rPr>
                                        <m:t>𝑠</m:t>
                                      </m:r>
                                    </m:e>
                                    <m:sub>
                                      <m:r>
                                        <a:rPr lang="en-US" sz="1600" i="1">
                                          <a:solidFill>
                                            <a:prstClr val="black"/>
                                          </a:solidFill>
                                          <a:latin typeface="Cambria Math" panose="02040503050406030204" pitchFamily="18" charset="0"/>
                                          <a:ea typeface="Cambria Math" panose="02040503050406030204" pitchFamily="18" charset="0"/>
                                        </a:rPr>
                                        <m:t>𝑦𝑦</m:t>
                                      </m:r>
                                    </m:sub>
                                  </m:sSub>
                                  <m:r>
                                    <a:rPr lang="en-US" sz="1600" i="1">
                                      <a:solidFill>
                                        <a:prstClr val="black"/>
                                      </a:solidFill>
                                      <a:latin typeface="Cambria Math" panose="02040503050406030204" pitchFamily="18" charset="0"/>
                                      <a:ea typeface="Cambria Math" panose="02040503050406030204" pitchFamily="18" charset="0"/>
                                    </a:rPr>
                                    <m:t>−</m:t>
                                  </m:r>
                                  <m:sSub>
                                    <m:sSubPr>
                                      <m:ctrlPr>
                                        <a:rPr lang="en-US" sz="1600" i="1">
                                          <a:solidFill>
                                            <a:prstClr val="black"/>
                                          </a:solidFill>
                                          <a:latin typeface="Cambria Math" panose="02040503050406030204" pitchFamily="18" charset="0"/>
                                          <a:ea typeface="Cambria Math" panose="02040503050406030204" pitchFamily="18" charset="0"/>
                                        </a:rPr>
                                      </m:ctrlPr>
                                    </m:sSubPr>
                                    <m:e>
                                      <m:r>
                                        <a:rPr lang="en-US" sz="1600" i="1">
                                          <a:solidFill>
                                            <a:prstClr val="black"/>
                                          </a:solidFill>
                                          <a:latin typeface="Cambria Math" panose="02040503050406030204" pitchFamily="18" charset="0"/>
                                          <a:ea typeface="Cambria Math" panose="02040503050406030204" pitchFamily="18" charset="0"/>
                                        </a:rPr>
                                        <m:t>𝑠</m:t>
                                      </m:r>
                                    </m:e>
                                    <m:sub>
                                      <m:r>
                                        <a:rPr lang="en-US" sz="1600" i="1">
                                          <a:solidFill>
                                            <a:prstClr val="black"/>
                                          </a:solidFill>
                                          <a:latin typeface="Cambria Math" panose="02040503050406030204" pitchFamily="18" charset="0"/>
                                          <a:ea typeface="Cambria Math" panose="02040503050406030204" pitchFamily="18" charset="0"/>
                                        </a:rPr>
                                        <m:t>𝑥𝑥</m:t>
                                      </m:r>
                                    </m:sub>
                                  </m:sSub>
                                </m:e>
                              </m:d>
                            </m:e>
                            <m:sub>
                              <m:r>
                                <a:rPr lang="en-US" sz="1600" i="1">
                                  <a:latin typeface="Cambria Math"/>
                                </a:rPr>
                                <m:t>𝑖</m:t>
                              </m:r>
                              <m:r>
                                <a:rPr lang="en-US" sz="1600" i="1">
                                  <a:latin typeface="Cambria Math"/>
                                </a:rPr>
                                <m:t>,</m:t>
                              </m:r>
                              <m:r>
                                <a:rPr lang="en-US" sz="1600" i="1">
                                  <a:latin typeface="Cambria Math"/>
                                </a:rPr>
                                <m:t>𝑗</m:t>
                              </m:r>
                              <m:r>
                                <a:rPr lang="en-US" sz="1600" i="1">
                                  <a:latin typeface="Cambria Math"/>
                                </a:rPr>
                                <m:t>−1</m:t>
                              </m:r>
                            </m:sub>
                          </m:sSub>
                        </m:e>
                      </m:d>
                      <m:r>
                        <a:rPr lang="en-US" sz="1600" i="1">
                          <a:latin typeface="Cambria Math"/>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a:rPr>
                                <m:t>𝑞</m:t>
                              </m:r>
                            </m:e>
                            <m:sub>
                              <m:r>
                                <a:rPr lang="en-US" sz="1600" i="1">
                                  <a:latin typeface="Cambria Math"/>
                                </a:rPr>
                                <m:t>2</m:t>
                              </m:r>
                            </m:sub>
                          </m:sSub>
                        </m:num>
                        <m:den>
                          <m:r>
                            <a:rPr lang="en-US" sz="1600" i="1">
                              <a:latin typeface="Cambria Math"/>
                            </a:rPr>
                            <m:t>2</m:t>
                          </m:r>
                          <m:sSub>
                            <m:sSubPr>
                              <m:ctrlPr>
                                <a:rPr lang="en-US" sz="1600" i="1">
                                  <a:latin typeface="Cambria Math" panose="02040503050406030204" pitchFamily="18" charset="0"/>
                                </a:rPr>
                              </m:ctrlPr>
                            </m:sSubPr>
                            <m:e>
                              <m:r>
                                <a:rPr lang="en-US" sz="1600" i="1">
                                  <a:latin typeface="Cambria Math"/>
                                </a:rPr>
                                <m:t>h</m:t>
                              </m:r>
                            </m:e>
                            <m:sub>
                              <m:r>
                                <a:rPr lang="en-US" sz="1600" i="1">
                                  <a:latin typeface="Cambria Math"/>
                                </a:rPr>
                                <m:t>𝑦</m:t>
                              </m:r>
                            </m:sub>
                          </m:sSub>
                        </m:den>
                      </m:f>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d>
                                <m:dPr>
                                  <m:ctrlPr>
                                    <a:rPr lang="en-US" sz="1600" i="1">
                                      <a:solidFill>
                                        <a:prstClr val="black"/>
                                      </a:solidFill>
                                      <a:latin typeface="Cambria Math" panose="02040503050406030204" pitchFamily="18" charset="0"/>
                                      <a:ea typeface="Cambria Math" panose="02040503050406030204" pitchFamily="18" charset="0"/>
                                    </a:rPr>
                                  </m:ctrlPr>
                                </m:dPr>
                                <m:e>
                                  <m:sSub>
                                    <m:sSubPr>
                                      <m:ctrlPr>
                                        <a:rPr lang="en-US" sz="1600" i="1">
                                          <a:solidFill>
                                            <a:prstClr val="black"/>
                                          </a:solidFill>
                                          <a:latin typeface="Cambria Math" panose="02040503050406030204" pitchFamily="18" charset="0"/>
                                          <a:ea typeface="Cambria Math" panose="02040503050406030204" pitchFamily="18" charset="0"/>
                                        </a:rPr>
                                      </m:ctrlPr>
                                    </m:sSubPr>
                                    <m:e>
                                      <m:r>
                                        <a:rPr lang="en-US" sz="1600" i="1">
                                          <a:solidFill>
                                            <a:prstClr val="black"/>
                                          </a:solidFill>
                                          <a:latin typeface="Cambria Math" panose="02040503050406030204" pitchFamily="18" charset="0"/>
                                          <a:ea typeface="Cambria Math" panose="02040503050406030204" pitchFamily="18" charset="0"/>
                                        </a:rPr>
                                        <m:t>𝑠</m:t>
                                      </m:r>
                                    </m:e>
                                    <m:sub>
                                      <m:r>
                                        <a:rPr lang="en-US" sz="1600" i="1">
                                          <a:solidFill>
                                            <a:prstClr val="black"/>
                                          </a:solidFill>
                                          <a:latin typeface="Cambria Math" panose="02040503050406030204" pitchFamily="18" charset="0"/>
                                          <a:ea typeface="Cambria Math" panose="02040503050406030204" pitchFamily="18" charset="0"/>
                                        </a:rPr>
                                        <m:t>𝑦𝑦</m:t>
                                      </m:r>
                                    </m:sub>
                                  </m:sSub>
                                  <m:r>
                                    <a:rPr lang="en-US" sz="1600" i="1">
                                      <a:solidFill>
                                        <a:prstClr val="black"/>
                                      </a:solidFill>
                                      <a:latin typeface="Cambria Math" panose="02040503050406030204" pitchFamily="18" charset="0"/>
                                      <a:ea typeface="Cambria Math" panose="02040503050406030204" pitchFamily="18" charset="0"/>
                                    </a:rPr>
                                    <m:t>−</m:t>
                                  </m:r>
                                  <m:sSub>
                                    <m:sSubPr>
                                      <m:ctrlPr>
                                        <a:rPr lang="en-US" sz="1600" i="1">
                                          <a:solidFill>
                                            <a:prstClr val="black"/>
                                          </a:solidFill>
                                          <a:latin typeface="Cambria Math" panose="02040503050406030204" pitchFamily="18" charset="0"/>
                                          <a:ea typeface="Cambria Math" panose="02040503050406030204" pitchFamily="18" charset="0"/>
                                        </a:rPr>
                                      </m:ctrlPr>
                                    </m:sSubPr>
                                    <m:e>
                                      <m:r>
                                        <a:rPr lang="en-US" sz="1600" i="1">
                                          <a:solidFill>
                                            <a:prstClr val="black"/>
                                          </a:solidFill>
                                          <a:latin typeface="Cambria Math" panose="02040503050406030204" pitchFamily="18" charset="0"/>
                                          <a:ea typeface="Cambria Math" panose="02040503050406030204" pitchFamily="18" charset="0"/>
                                        </a:rPr>
                                        <m:t>𝑠</m:t>
                                      </m:r>
                                    </m:e>
                                    <m:sub>
                                      <m:r>
                                        <a:rPr lang="en-US" sz="1600" i="1">
                                          <a:solidFill>
                                            <a:prstClr val="black"/>
                                          </a:solidFill>
                                          <a:latin typeface="Cambria Math" panose="02040503050406030204" pitchFamily="18" charset="0"/>
                                          <a:ea typeface="Cambria Math" panose="02040503050406030204" pitchFamily="18" charset="0"/>
                                        </a:rPr>
                                        <m:t>𝑥𝑥</m:t>
                                      </m:r>
                                    </m:sub>
                                  </m:sSub>
                                </m:e>
                              </m:d>
                            </m:e>
                            <m:sub>
                              <m:r>
                                <a:rPr lang="en-US" sz="1600" i="1">
                                  <a:latin typeface="Cambria Math"/>
                                </a:rPr>
                                <m:t>𝑖</m:t>
                              </m:r>
                              <m:r>
                                <a:rPr lang="en-US" sz="1600" i="1">
                                  <a:latin typeface="Cambria Math"/>
                                </a:rPr>
                                <m:t>,</m:t>
                              </m:r>
                              <m:r>
                                <a:rPr lang="en-US" sz="1600" i="1">
                                  <a:latin typeface="Cambria Math"/>
                                </a:rPr>
                                <m:t>𝑗</m:t>
                              </m:r>
                              <m:r>
                                <a:rPr lang="en-US" sz="1600" i="1">
                                  <a:latin typeface="Cambria Math"/>
                                </a:rPr>
                                <m:t>+1</m:t>
                              </m:r>
                            </m:sub>
                          </m:sSub>
                          <m:r>
                            <a:rPr lang="en-US" sz="1600" i="1">
                              <a:latin typeface="Cambria Math"/>
                            </a:rPr>
                            <m:t>−</m:t>
                          </m:r>
                          <m:sSub>
                            <m:sSubPr>
                              <m:ctrlPr>
                                <a:rPr lang="en-US" sz="1600" i="1">
                                  <a:latin typeface="Cambria Math" panose="02040503050406030204" pitchFamily="18" charset="0"/>
                                </a:rPr>
                              </m:ctrlPr>
                            </m:sSubPr>
                            <m:e>
                              <m:d>
                                <m:dPr>
                                  <m:ctrlPr>
                                    <a:rPr lang="en-US" sz="1600" i="1">
                                      <a:solidFill>
                                        <a:prstClr val="black"/>
                                      </a:solidFill>
                                      <a:latin typeface="Cambria Math" panose="02040503050406030204" pitchFamily="18" charset="0"/>
                                      <a:ea typeface="Cambria Math" panose="02040503050406030204" pitchFamily="18" charset="0"/>
                                    </a:rPr>
                                  </m:ctrlPr>
                                </m:dPr>
                                <m:e>
                                  <m:sSub>
                                    <m:sSubPr>
                                      <m:ctrlPr>
                                        <a:rPr lang="en-US" sz="1600" i="1">
                                          <a:solidFill>
                                            <a:prstClr val="black"/>
                                          </a:solidFill>
                                          <a:latin typeface="Cambria Math" panose="02040503050406030204" pitchFamily="18" charset="0"/>
                                          <a:ea typeface="Cambria Math" panose="02040503050406030204" pitchFamily="18" charset="0"/>
                                        </a:rPr>
                                      </m:ctrlPr>
                                    </m:sSubPr>
                                    <m:e>
                                      <m:r>
                                        <a:rPr lang="en-US" sz="1600" i="1">
                                          <a:solidFill>
                                            <a:prstClr val="black"/>
                                          </a:solidFill>
                                          <a:latin typeface="Cambria Math" panose="02040503050406030204" pitchFamily="18" charset="0"/>
                                          <a:ea typeface="Cambria Math" panose="02040503050406030204" pitchFamily="18" charset="0"/>
                                        </a:rPr>
                                        <m:t>𝑠</m:t>
                                      </m:r>
                                    </m:e>
                                    <m:sub>
                                      <m:r>
                                        <a:rPr lang="en-US" sz="1600" i="1">
                                          <a:solidFill>
                                            <a:prstClr val="black"/>
                                          </a:solidFill>
                                          <a:latin typeface="Cambria Math" panose="02040503050406030204" pitchFamily="18" charset="0"/>
                                          <a:ea typeface="Cambria Math" panose="02040503050406030204" pitchFamily="18" charset="0"/>
                                        </a:rPr>
                                        <m:t>𝑦𝑦</m:t>
                                      </m:r>
                                    </m:sub>
                                  </m:sSub>
                                  <m:r>
                                    <a:rPr lang="en-US" sz="1600" i="1">
                                      <a:solidFill>
                                        <a:prstClr val="black"/>
                                      </a:solidFill>
                                      <a:latin typeface="Cambria Math" panose="02040503050406030204" pitchFamily="18" charset="0"/>
                                      <a:ea typeface="Cambria Math" panose="02040503050406030204" pitchFamily="18" charset="0"/>
                                    </a:rPr>
                                    <m:t>−</m:t>
                                  </m:r>
                                  <m:sSub>
                                    <m:sSubPr>
                                      <m:ctrlPr>
                                        <a:rPr lang="en-US" sz="1600" i="1">
                                          <a:solidFill>
                                            <a:prstClr val="black"/>
                                          </a:solidFill>
                                          <a:latin typeface="Cambria Math" panose="02040503050406030204" pitchFamily="18" charset="0"/>
                                          <a:ea typeface="Cambria Math" panose="02040503050406030204" pitchFamily="18" charset="0"/>
                                        </a:rPr>
                                      </m:ctrlPr>
                                    </m:sSubPr>
                                    <m:e>
                                      <m:r>
                                        <a:rPr lang="en-US" sz="1600" i="1">
                                          <a:solidFill>
                                            <a:prstClr val="black"/>
                                          </a:solidFill>
                                          <a:latin typeface="Cambria Math" panose="02040503050406030204" pitchFamily="18" charset="0"/>
                                          <a:ea typeface="Cambria Math" panose="02040503050406030204" pitchFamily="18" charset="0"/>
                                        </a:rPr>
                                        <m:t>𝑠</m:t>
                                      </m:r>
                                    </m:e>
                                    <m:sub>
                                      <m:r>
                                        <a:rPr lang="en-US" sz="1600" i="1">
                                          <a:solidFill>
                                            <a:prstClr val="black"/>
                                          </a:solidFill>
                                          <a:latin typeface="Cambria Math" panose="02040503050406030204" pitchFamily="18" charset="0"/>
                                          <a:ea typeface="Cambria Math" panose="02040503050406030204" pitchFamily="18" charset="0"/>
                                        </a:rPr>
                                        <m:t>𝑥𝑥</m:t>
                                      </m:r>
                                    </m:sub>
                                  </m:sSub>
                                </m:e>
                              </m:d>
                            </m:e>
                            <m:sub>
                              <m:r>
                                <a:rPr lang="en-US" sz="1600" i="1">
                                  <a:latin typeface="Cambria Math"/>
                                </a:rPr>
                                <m:t>𝑖</m:t>
                              </m:r>
                              <m:r>
                                <a:rPr lang="en-US" sz="1600" i="1">
                                  <a:latin typeface="Cambria Math"/>
                                </a:rPr>
                                <m:t>,</m:t>
                              </m:r>
                              <m:r>
                                <a:rPr lang="en-US" sz="1600" i="1">
                                  <a:latin typeface="Cambria Math"/>
                                </a:rPr>
                                <m:t>𝑗</m:t>
                              </m:r>
                              <m:r>
                                <a:rPr lang="en-US" sz="1600" i="1">
                                  <a:latin typeface="Cambria Math"/>
                                </a:rPr>
                                <m:t>−1</m:t>
                              </m:r>
                            </m:sub>
                          </m:sSub>
                        </m:e>
                      </m:d>
                      <m:r>
                        <a:rPr lang="en-US" sz="1600" b="0" i="1" smtClean="0">
                          <a:latin typeface="Cambria Math" panose="02040503050406030204" pitchFamily="18" charset="0"/>
                        </a:rPr>
                        <m:t>  </m:t>
                      </m:r>
                      <m:r>
                        <a:rPr lang="en-US" sz="1600" i="1">
                          <a:latin typeface="Cambria Math"/>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a:rPr>
                                <m:t>𝑞</m:t>
                              </m:r>
                            </m:e>
                            <m:sub>
                              <m:r>
                                <a:rPr lang="en-US" sz="1600" i="1">
                                  <a:latin typeface="Cambria Math"/>
                                </a:rPr>
                                <m:t>3</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4</m:t>
                              </m:r>
                              <m:r>
                                <a:rPr lang="en-US" sz="1600" i="1">
                                  <a:latin typeface="Cambria Math" panose="02040503050406030204" pitchFamily="18" charset="0"/>
                                </a:rPr>
                                <m:t>h</m:t>
                              </m:r>
                            </m:e>
                            <m:sub>
                              <m:r>
                                <a:rPr lang="en-US" sz="1600" i="1">
                                  <a:latin typeface="Cambria Math" panose="02040503050406030204" pitchFamily="18" charset="0"/>
                                </a:rPr>
                                <m:t>𝑥</m:t>
                              </m:r>
                            </m:sub>
                          </m:sSub>
                          <m:sSub>
                            <m:sSubPr>
                              <m:ctrlPr>
                                <a:rPr lang="en-US" sz="1600" i="1">
                                  <a:latin typeface="Cambria Math" panose="02040503050406030204" pitchFamily="18" charset="0"/>
                                </a:rPr>
                              </m:ctrlPr>
                            </m:sSubPr>
                            <m:e>
                              <m:r>
                                <a:rPr lang="en-US" sz="1600" i="1">
                                  <a:latin typeface="Cambria Math" panose="02040503050406030204" pitchFamily="18" charset="0"/>
                                </a:rPr>
                                <m:t>h</m:t>
                              </m:r>
                            </m:e>
                            <m:sub>
                              <m:r>
                                <a:rPr lang="en-US" sz="1600" i="1">
                                  <a:latin typeface="Cambria Math" panose="02040503050406030204" pitchFamily="18" charset="0"/>
                                </a:rPr>
                                <m:t>𝑦</m:t>
                              </m:r>
                            </m:sub>
                          </m:sSub>
                        </m:den>
                      </m:f>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d>
                                <m:dPr>
                                  <m:ctrlPr>
                                    <a:rPr lang="en-US" sz="1600" i="1">
                                      <a:solidFill>
                                        <a:prstClr val="black"/>
                                      </a:solidFill>
                                      <a:latin typeface="Cambria Math" panose="02040503050406030204" pitchFamily="18" charset="0"/>
                                      <a:ea typeface="Cambria Math" panose="02040503050406030204" pitchFamily="18" charset="0"/>
                                    </a:rPr>
                                  </m:ctrlPr>
                                </m:dPr>
                                <m:e>
                                  <m:sSub>
                                    <m:sSubPr>
                                      <m:ctrlPr>
                                        <a:rPr lang="en-US" sz="1600" i="1">
                                          <a:solidFill>
                                            <a:prstClr val="black"/>
                                          </a:solidFill>
                                          <a:latin typeface="Cambria Math" panose="02040503050406030204" pitchFamily="18" charset="0"/>
                                          <a:ea typeface="Cambria Math" panose="02040503050406030204" pitchFamily="18" charset="0"/>
                                        </a:rPr>
                                      </m:ctrlPr>
                                    </m:sSubPr>
                                    <m:e>
                                      <m:r>
                                        <a:rPr lang="en-US" sz="1600" i="1">
                                          <a:solidFill>
                                            <a:prstClr val="black"/>
                                          </a:solidFill>
                                          <a:latin typeface="Cambria Math" panose="02040503050406030204" pitchFamily="18" charset="0"/>
                                          <a:ea typeface="Cambria Math" panose="02040503050406030204" pitchFamily="18" charset="0"/>
                                        </a:rPr>
                                        <m:t>𝑠</m:t>
                                      </m:r>
                                    </m:e>
                                    <m:sub>
                                      <m:r>
                                        <a:rPr lang="en-US" sz="1600" i="1">
                                          <a:solidFill>
                                            <a:prstClr val="black"/>
                                          </a:solidFill>
                                          <a:latin typeface="Cambria Math" panose="02040503050406030204" pitchFamily="18" charset="0"/>
                                          <a:ea typeface="Cambria Math" panose="02040503050406030204" pitchFamily="18" charset="0"/>
                                        </a:rPr>
                                        <m:t>𝑦𝑦</m:t>
                                      </m:r>
                                    </m:sub>
                                  </m:sSub>
                                  <m:r>
                                    <a:rPr lang="en-US" sz="1600" i="1">
                                      <a:solidFill>
                                        <a:prstClr val="black"/>
                                      </a:solidFill>
                                      <a:latin typeface="Cambria Math" panose="02040503050406030204" pitchFamily="18" charset="0"/>
                                      <a:ea typeface="Cambria Math" panose="02040503050406030204" pitchFamily="18" charset="0"/>
                                    </a:rPr>
                                    <m:t>−</m:t>
                                  </m:r>
                                  <m:sSub>
                                    <m:sSubPr>
                                      <m:ctrlPr>
                                        <a:rPr lang="en-US" sz="1600" i="1">
                                          <a:solidFill>
                                            <a:prstClr val="black"/>
                                          </a:solidFill>
                                          <a:latin typeface="Cambria Math" panose="02040503050406030204" pitchFamily="18" charset="0"/>
                                          <a:ea typeface="Cambria Math" panose="02040503050406030204" pitchFamily="18" charset="0"/>
                                        </a:rPr>
                                      </m:ctrlPr>
                                    </m:sSubPr>
                                    <m:e>
                                      <m:r>
                                        <a:rPr lang="en-US" sz="1600" i="1">
                                          <a:solidFill>
                                            <a:prstClr val="black"/>
                                          </a:solidFill>
                                          <a:latin typeface="Cambria Math" panose="02040503050406030204" pitchFamily="18" charset="0"/>
                                          <a:ea typeface="Cambria Math" panose="02040503050406030204" pitchFamily="18" charset="0"/>
                                        </a:rPr>
                                        <m:t>𝑠</m:t>
                                      </m:r>
                                    </m:e>
                                    <m:sub>
                                      <m:r>
                                        <a:rPr lang="en-US" sz="1600" i="1">
                                          <a:solidFill>
                                            <a:prstClr val="black"/>
                                          </a:solidFill>
                                          <a:latin typeface="Cambria Math" panose="02040503050406030204" pitchFamily="18" charset="0"/>
                                          <a:ea typeface="Cambria Math" panose="02040503050406030204" pitchFamily="18" charset="0"/>
                                        </a:rPr>
                                        <m:t>𝑥𝑥</m:t>
                                      </m:r>
                                    </m:sub>
                                  </m:sSub>
                                </m:e>
                              </m:d>
                            </m:e>
                            <m:sub>
                              <m:r>
                                <a:rPr lang="en-US" sz="1600" i="1">
                                  <a:latin typeface="Cambria Math"/>
                                </a:rPr>
                                <m:t>𝑖</m:t>
                              </m:r>
                              <m:r>
                                <a:rPr lang="en-US" sz="1600" i="1">
                                  <a:latin typeface="Cambria Math"/>
                                </a:rPr>
                                <m:t>+1,</m:t>
                              </m:r>
                              <m:r>
                                <a:rPr lang="en-US" sz="1600" i="1">
                                  <a:latin typeface="Cambria Math"/>
                                </a:rPr>
                                <m:t>𝑗</m:t>
                              </m:r>
                              <m:r>
                                <a:rPr lang="en-US" sz="1600" i="1">
                                  <a:latin typeface="Cambria Math"/>
                                </a:rPr>
                                <m:t>+1</m:t>
                              </m:r>
                            </m:sub>
                          </m:sSub>
                          <m:r>
                            <a:rPr lang="en-US" sz="1600" i="1">
                              <a:latin typeface="Cambria Math"/>
                            </a:rPr>
                            <m:t>+</m:t>
                          </m:r>
                          <m:sSub>
                            <m:sSubPr>
                              <m:ctrlPr>
                                <a:rPr lang="en-US" sz="1600" i="1">
                                  <a:latin typeface="Cambria Math" panose="02040503050406030204" pitchFamily="18" charset="0"/>
                                </a:rPr>
                              </m:ctrlPr>
                            </m:sSubPr>
                            <m:e>
                              <m:d>
                                <m:dPr>
                                  <m:ctrlPr>
                                    <a:rPr lang="en-US" sz="1600" i="1">
                                      <a:solidFill>
                                        <a:prstClr val="black"/>
                                      </a:solidFill>
                                      <a:latin typeface="Cambria Math" panose="02040503050406030204" pitchFamily="18" charset="0"/>
                                      <a:ea typeface="Cambria Math" panose="02040503050406030204" pitchFamily="18" charset="0"/>
                                    </a:rPr>
                                  </m:ctrlPr>
                                </m:dPr>
                                <m:e>
                                  <m:sSub>
                                    <m:sSubPr>
                                      <m:ctrlPr>
                                        <a:rPr lang="en-US" sz="1600" i="1">
                                          <a:solidFill>
                                            <a:prstClr val="black"/>
                                          </a:solidFill>
                                          <a:latin typeface="Cambria Math" panose="02040503050406030204" pitchFamily="18" charset="0"/>
                                          <a:ea typeface="Cambria Math" panose="02040503050406030204" pitchFamily="18" charset="0"/>
                                        </a:rPr>
                                      </m:ctrlPr>
                                    </m:sSubPr>
                                    <m:e>
                                      <m:r>
                                        <a:rPr lang="en-US" sz="1600" i="1">
                                          <a:solidFill>
                                            <a:prstClr val="black"/>
                                          </a:solidFill>
                                          <a:latin typeface="Cambria Math" panose="02040503050406030204" pitchFamily="18" charset="0"/>
                                          <a:ea typeface="Cambria Math" panose="02040503050406030204" pitchFamily="18" charset="0"/>
                                        </a:rPr>
                                        <m:t>𝑠</m:t>
                                      </m:r>
                                    </m:e>
                                    <m:sub>
                                      <m:r>
                                        <a:rPr lang="en-US" sz="1600" i="1">
                                          <a:solidFill>
                                            <a:prstClr val="black"/>
                                          </a:solidFill>
                                          <a:latin typeface="Cambria Math" panose="02040503050406030204" pitchFamily="18" charset="0"/>
                                          <a:ea typeface="Cambria Math" panose="02040503050406030204" pitchFamily="18" charset="0"/>
                                        </a:rPr>
                                        <m:t>𝑦𝑦</m:t>
                                      </m:r>
                                    </m:sub>
                                  </m:sSub>
                                  <m:r>
                                    <a:rPr lang="en-US" sz="1600" i="1">
                                      <a:solidFill>
                                        <a:prstClr val="black"/>
                                      </a:solidFill>
                                      <a:latin typeface="Cambria Math" panose="02040503050406030204" pitchFamily="18" charset="0"/>
                                      <a:ea typeface="Cambria Math" panose="02040503050406030204" pitchFamily="18" charset="0"/>
                                    </a:rPr>
                                    <m:t>−</m:t>
                                  </m:r>
                                  <m:sSub>
                                    <m:sSubPr>
                                      <m:ctrlPr>
                                        <a:rPr lang="en-US" sz="1600" i="1">
                                          <a:solidFill>
                                            <a:prstClr val="black"/>
                                          </a:solidFill>
                                          <a:latin typeface="Cambria Math" panose="02040503050406030204" pitchFamily="18" charset="0"/>
                                          <a:ea typeface="Cambria Math" panose="02040503050406030204" pitchFamily="18" charset="0"/>
                                        </a:rPr>
                                      </m:ctrlPr>
                                    </m:sSubPr>
                                    <m:e>
                                      <m:r>
                                        <a:rPr lang="en-US" sz="1600" i="1">
                                          <a:solidFill>
                                            <a:prstClr val="black"/>
                                          </a:solidFill>
                                          <a:latin typeface="Cambria Math" panose="02040503050406030204" pitchFamily="18" charset="0"/>
                                          <a:ea typeface="Cambria Math" panose="02040503050406030204" pitchFamily="18" charset="0"/>
                                        </a:rPr>
                                        <m:t>𝑠</m:t>
                                      </m:r>
                                    </m:e>
                                    <m:sub>
                                      <m:r>
                                        <a:rPr lang="en-US" sz="1600" i="1">
                                          <a:solidFill>
                                            <a:prstClr val="black"/>
                                          </a:solidFill>
                                          <a:latin typeface="Cambria Math" panose="02040503050406030204" pitchFamily="18" charset="0"/>
                                          <a:ea typeface="Cambria Math" panose="02040503050406030204" pitchFamily="18" charset="0"/>
                                        </a:rPr>
                                        <m:t>𝑥𝑥</m:t>
                                      </m:r>
                                    </m:sub>
                                  </m:sSub>
                                </m:e>
                              </m:d>
                            </m:e>
                            <m:sub>
                              <m:r>
                                <a:rPr lang="en-US" sz="1600" i="1">
                                  <a:latin typeface="Cambria Math"/>
                                </a:rPr>
                                <m:t>𝑖</m:t>
                              </m:r>
                              <m:r>
                                <a:rPr lang="en-US" sz="1600" i="1">
                                  <a:latin typeface="Cambria Math"/>
                                </a:rPr>
                                <m:t>−1,</m:t>
                              </m:r>
                              <m:r>
                                <a:rPr lang="en-US" sz="1600" i="1">
                                  <a:latin typeface="Cambria Math"/>
                                </a:rPr>
                                <m:t>𝑗</m:t>
                              </m:r>
                              <m:r>
                                <a:rPr lang="en-US" sz="1600" i="1">
                                  <a:latin typeface="Cambria Math"/>
                                </a:rPr>
                                <m:t>−1</m:t>
                              </m:r>
                            </m:sub>
                          </m:sSub>
                          <m:r>
                            <a:rPr lang="en-US" sz="1600" i="1">
                              <a:latin typeface="Cambria Math"/>
                            </a:rPr>
                            <m:t>−</m:t>
                          </m:r>
                          <m:sSub>
                            <m:sSubPr>
                              <m:ctrlPr>
                                <a:rPr lang="en-US" sz="1600" i="1">
                                  <a:latin typeface="Cambria Math" panose="02040503050406030204" pitchFamily="18" charset="0"/>
                                </a:rPr>
                              </m:ctrlPr>
                            </m:sSubPr>
                            <m:e>
                              <m:d>
                                <m:dPr>
                                  <m:ctrlPr>
                                    <a:rPr lang="en-US" sz="1600" i="1">
                                      <a:solidFill>
                                        <a:prstClr val="black"/>
                                      </a:solidFill>
                                      <a:latin typeface="Cambria Math" panose="02040503050406030204" pitchFamily="18" charset="0"/>
                                      <a:ea typeface="Cambria Math" panose="02040503050406030204" pitchFamily="18" charset="0"/>
                                    </a:rPr>
                                  </m:ctrlPr>
                                </m:dPr>
                                <m:e>
                                  <m:sSub>
                                    <m:sSubPr>
                                      <m:ctrlPr>
                                        <a:rPr lang="en-US" sz="1600" i="1">
                                          <a:solidFill>
                                            <a:prstClr val="black"/>
                                          </a:solidFill>
                                          <a:latin typeface="Cambria Math" panose="02040503050406030204" pitchFamily="18" charset="0"/>
                                          <a:ea typeface="Cambria Math" panose="02040503050406030204" pitchFamily="18" charset="0"/>
                                        </a:rPr>
                                      </m:ctrlPr>
                                    </m:sSubPr>
                                    <m:e>
                                      <m:r>
                                        <a:rPr lang="en-US" sz="1600" i="1">
                                          <a:solidFill>
                                            <a:prstClr val="black"/>
                                          </a:solidFill>
                                          <a:latin typeface="Cambria Math" panose="02040503050406030204" pitchFamily="18" charset="0"/>
                                          <a:ea typeface="Cambria Math" panose="02040503050406030204" pitchFamily="18" charset="0"/>
                                        </a:rPr>
                                        <m:t>𝑠</m:t>
                                      </m:r>
                                    </m:e>
                                    <m:sub>
                                      <m:r>
                                        <a:rPr lang="en-US" sz="1600" i="1">
                                          <a:solidFill>
                                            <a:prstClr val="black"/>
                                          </a:solidFill>
                                          <a:latin typeface="Cambria Math" panose="02040503050406030204" pitchFamily="18" charset="0"/>
                                          <a:ea typeface="Cambria Math" panose="02040503050406030204" pitchFamily="18" charset="0"/>
                                        </a:rPr>
                                        <m:t>𝑦𝑦</m:t>
                                      </m:r>
                                    </m:sub>
                                  </m:sSub>
                                  <m:r>
                                    <a:rPr lang="en-US" sz="1600" i="1">
                                      <a:solidFill>
                                        <a:prstClr val="black"/>
                                      </a:solidFill>
                                      <a:latin typeface="Cambria Math" panose="02040503050406030204" pitchFamily="18" charset="0"/>
                                      <a:ea typeface="Cambria Math" panose="02040503050406030204" pitchFamily="18" charset="0"/>
                                    </a:rPr>
                                    <m:t>−</m:t>
                                  </m:r>
                                  <m:sSub>
                                    <m:sSubPr>
                                      <m:ctrlPr>
                                        <a:rPr lang="en-US" sz="1600" i="1">
                                          <a:solidFill>
                                            <a:prstClr val="black"/>
                                          </a:solidFill>
                                          <a:latin typeface="Cambria Math" panose="02040503050406030204" pitchFamily="18" charset="0"/>
                                          <a:ea typeface="Cambria Math" panose="02040503050406030204" pitchFamily="18" charset="0"/>
                                        </a:rPr>
                                      </m:ctrlPr>
                                    </m:sSubPr>
                                    <m:e>
                                      <m:r>
                                        <a:rPr lang="en-US" sz="1600" i="1">
                                          <a:solidFill>
                                            <a:prstClr val="black"/>
                                          </a:solidFill>
                                          <a:latin typeface="Cambria Math" panose="02040503050406030204" pitchFamily="18" charset="0"/>
                                          <a:ea typeface="Cambria Math" panose="02040503050406030204" pitchFamily="18" charset="0"/>
                                        </a:rPr>
                                        <m:t>𝑠</m:t>
                                      </m:r>
                                    </m:e>
                                    <m:sub>
                                      <m:r>
                                        <a:rPr lang="en-US" sz="1600" i="1">
                                          <a:solidFill>
                                            <a:prstClr val="black"/>
                                          </a:solidFill>
                                          <a:latin typeface="Cambria Math" panose="02040503050406030204" pitchFamily="18" charset="0"/>
                                          <a:ea typeface="Cambria Math" panose="02040503050406030204" pitchFamily="18" charset="0"/>
                                        </a:rPr>
                                        <m:t>𝑥𝑥</m:t>
                                      </m:r>
                                    </m:sub>
                                  </m:sSub>
                                </m:e>
                              </m:d>
                            </m:e>
                            <m:sub>
                              <m:r>
                                <a:rPr lang="en-US" sz="1600" i="1">
                                  <a:latin typeface="Cambria Math"/>
                                </a:rPr>
                                <m:t>𝑖</m:t>
                              </m:r>
                              <m:r>
                                <a:rPr lang="en-US" sz="1600" i="1">
                                  <a:latin typeface="Cambria Math"/>
                                </a:rPr>
                                <m:t>+1,</m:t>
                              </m:r>
                              <m:r>
                                <a:rPr lang="en-US" sz="1600" i="1">
                                  <a:latin typeface="Cambria Math"/>
                                </a:rPr>
                                <m:t>𝑗</m:t>
                              </m:r>
                              <m:r>
                                <a:rPr lang="en-US" sz="1600" i="1">
                                  <a:latin typeface="Cambria Math"/>
                                </a:rPr>
                                <m:t>−1</m:t>
                              </m:r>
                            </m:sub>
                          </m:sSub>
                          <m:r>
                            <a:rPr lang="en-US" sz="1600" i="1">
                              <a:latin typeface="Cambria Math"/>
                            </a:rPr>
                            <m:t>−</m:t>
                          </m:r>
                          <m:sSub>
                            <m:sSubPr>
                              <m:ctrlPr>
                                <a:rPr lang="en-US" sz="1600" i="1">
                                  <a:latin typeface="Cambria Math" panose="02040503050406030204" pitchFamily="18" charset="0"/>
                                </a:rPr>
                              </m:ctrlPr>
                            </m:sSubPr>
                            <m:e>
                              <m:d>
                                <m:dPr>
                                  <m:ctrlPr>
                                    <a:rPr lang="en-US" sz="1600" i="1">
                                      <a:solidFill>
                                        <a:prstClr val="black"/>
                                      </a:solidFill>
                                      <a:latin typeface="Cambria Math" panose="02040503050406030204" pitchFamily="18" charset="0"/>
                                      <a:ea typeface="Cambria Math" panose="02040503050406030204" pitchFamily="18" charset="0"/>
                                    </a:rPr>
                                  </m:ctrlPr>
                                </m:dPr>
                                <m:e>
                                  <m:sSub>
                                    <m:sSubPr>
                                      <m:ctrlPr>
                                        <a:rPr lang="en-US" sz="1600" i="1">
                                          <a:solidFill>
                                            <a:prstClr val="black"/>
                                          </a:solidFill>
                                          <a:latin typeface="Cambria Math" panose="02040503050406030204" pitchFamily="18" charset="0"/>
                                          <a:ea typeface="Cambria Math" panose="02040503050406030204" pitchFamily="18" charset="0"/>
                                        </a:rPr>
                                      </m:ctrlPr>
                                    </m:sSubPr>
                                    <m:e>
                                      <m:r>
                                        <a:rPr lang="en-US" sz="1600" i="1">
                                          <a:solidFill>
                                            <a:prstClr val="black"/>
                                          </a:solidFill>
                                          <a:latin typeface="Cambria Math" panose="02040503050406030204" pitchFamily="18" charset="0"/>
                                          <a:ea typeface="Cambria Math" panose="02040503050406030204" pitchFamily="18" charset="0"/>
                                        </a:rPr>
                                        <m:t>𝑠</m:t>
                                      </m:r>
                                    </m:e>
                                    <m:sub>
                                      <m:r>
                                        <a:rPr lang="en-US" sz="1600" i="1">
                                          <a:solidFill>
                                            <a:prstClr val="black"/>
                                          </a:solidFill>
                                          <a:latin typeface="Cambria Math" panose="02040503050406030204" pitchFamily="18" charset="0"/>
                                          <a:ea typeface="Cambria Math" panose="02040503050406030204" pitchFamily="18" charset="0"/>
                                        </a:rPr>
                                        <m:t>𝑦𝑦</m:t>
                                      </m:r>
                                    </m:sub>
                                  </m:sSub>
                                  <m:r>
                                    <a:rPr lang="en-US" sz="1600" i="1">
                                      <a:solidFill>
                                        <a:prstClr val="black"/>
                                      </a:solidFill>
                                      <a:latin typeface="Cambria Math" panose="02040503050406030204" pitchFamily="18" charset="0"/>
                                      <a:ea typeface="Cambria Math" panose="02040503050406030204" pitchFamily="18" charset="0"/>
                                    </a:rPr>
                                    <m:t>−</m:t>
                                  </m:r>
                                  <m:sSub>
                                    <m:sSubPr>
                                      <m:ctrlPr>
                                        <a:rPr lang="en-US" sz="1600" i="1">
                                          <a:solidFill>
                                            <a:prstClr val="black"/>
                                          </a:solidFill>
                                          <a:latin typeface="Cambria Math" panose="02040503050406030204" pitchFamily="18" charset="0"/>
                                          <a:ea typeface="Cambria Math" panose="02040503050406030204" pitchFamily="18" charset="0"/>
                                        </a:rPr>
                                      </m:ctrlPr>
                                    </m:sSubPr>
                                    <m:e>
                                      <m:r>
                                        <a:rPr lang="en-US" sz="1600" i="1">
                                          <a:solidFill>
                                            <a:prstClr val="black"/>
                                          </a:solidFill>
                                          <a:latin typeface="Cambria Math" panose="02040503050406030204" pitchFamily="18" charset="0"/>
                                          <a:ea typeface="Cambria Math" panose="02040503050406030204" pitchFamily="18" charset="0"/>
                                        </a:rPr>
                                        <m:t>𝑠</m:t>
                                      </m:r>
                                    </m:e>
                                    <m:sub>
                                      <m:r>
                                        <a:rPr lang="en-US" sz="1600" i="1">
                                          <a:solidFill>
                                            <a:prstClr val="black"/>
                                          </a:solidFill>
                                          <a:latin typeface="Cambria Math" panose="02040503050406030204" pitchFamily="18" charset="0"/>
                                          <a:ea typeface="Cambria Math" panose="02040503050406030204" pitchFamily="18" charset="0"/>
                                        </a:rPr>
                                        <m:t>𝑥𝑥</m:t>
                                      </m:r>
                                    </m:sub>
                                  </m:sSub>
                                </m:e>
                              </m:d>
                            </m:e>
                            <m:sub>
                              <m:r>
                                <a:rPr lang="en-US" sz="1600" i="1">
                                  <a:latin typeface="Cambria Math"/>
                                </a:rPr>
                                <m:t>𝑖</m:t>
                              </m:r>
                              <m:r>
                                <a:rPr lang="en-US" sz="1600" i="1">
                                  <a:latin typeface="Cambria Math"/>
                                </a:rPr>
                                <m:t>−1,</m:t>
                              </m:r>
                              <m:r>
                                <a:rPr lang="en-US" sz="1600" i="1">
                                  <a:latin typeface="Cambria Math"/>
                                </a:rPr>
                                <m:t>𝑗</m:t>
                              </m:r>
                              <m:r>
                                <a:rPr lang="en-US" sz="1600" i="1">
                                  <a:latin typeface="Cambria Math"/>
                                </a:rPr>
                                <m:t>+1</m:t>
                              </m:r>
                            </m:sub>
                          </m:sSub>
                        </m:e>
                      </m:d>
                      <m:r>
                        <a:rPr lang="en-US" sz="1600">
                          <a:latin typeface="Cambria Math"/>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a:rPr>
                                <m:t>𝑞</m:t>
                              </m:r>
                            </m:e>
                            <m:sub>
                              <m:r>
                                <a:rPr lang="en-US" sz="1600" i="1">
                                  <a:latin typeface="Cambria Math"/>
                                </a:rPr>
                                <m:t>4</m:t>
                              </m:r>
                            </m:sub>
                          </m:sSub>
                        </m:num>
                        <m:den>
                          <m:r>
                            <a:rPr lang="en-US" sz="1600" i="1">
                              <a:latin typeface="Cambria Math"/>
                            </a:rPr>
                            <m:t>2</m:t>
                          </m:r>
                          <m:sSub>
                            <m:sSubPr>
                              <m:ctrlPr>
                                <a:rPr lang="en-US" sz="1600" i="1">
                                  <a:latin typeface="Cambria Math" panose="02040503050406030204" pitchFamily="18" charset="0"/>
                                </a:rPr>
                              </m:ctrlPr>
                            </m:sSubPr>
                            <m:e>
                              <m:r>
                                <a:rPr lang="en-US" sz="1600" i="1">
                                  <a:latin typeface="Cambria Math"/>
                                </a:rPr>
                                <m:t>h</m:t>
                              </m:r>
                            </m:e>
                            <m:sub>
                              <m:r>
                                <a:rPr lang="en-US" sz="1600" i="1">
                                  <a:latin typeface="Cambria Math"/>
                                </a:rPr>
                                <m:t>𝑦</m:t>
                              </m:r>
                            </m:sub>
                          </m:sSub>
                        </m:den>
                      </m:f>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a:rPr>
                                <m:t>𝑠</m:t>
                              </m:r>
                              <m:r>
                                <a:rPr lang="en-US" sz="1600" i="1" baseline="-25000">
                                  <a:latin typeface="Cambria Math"/>
                                </a:rPr>
                                <m:t>𝑥𝑦</m:t>
                              </m:r>
                            </m:e>
                            <m:sub>
                              <m:r>
                                <a:rPr lang="en-US" sz="1600" i="1">
                                  <a:latin typeface="Cambria Math"/>
                                </a:rPr>
                                <m:t>𝑖</m:t>
                              </m:r>
                              <m:r>
                                <a:rPr lang="en-US" sz="1600" i="1">
                                  <a:latin typeface="Cambria Math"/>
                                </a:rPr>
                                <m:t>,</m:t>
                              </m:r>
                              <m:r>
                                <a:rPr lang="en-US" sz="1600" i="1">
                                  <a:latin typeface="Cambria Math"/>
                                </a:rPr>
                                <m:t>𝑗</m:t>
                              </m:r>
                              <m:r>
                                <a:rPr lang="en-US" sz="1600" i="1">
                                  <a:latin typeface="Cambria Math"/>
                                </a:rPr>
                                <m:t>+1</m:t>
                              </m:r>
                            </m:sub>
                          </m:sSub>
                          <m:r>
                            <a:rPr lang="en-US" sz="1600" i="1">
                              <a:latin typeface="Cambria Math"/>
                            </a:rPr>
                            <m:t>−</m:t>
                          </m:r>
                          <m:sSub>
                            <m:sSubPr>
                              <m:ctrlPr>
                                <a:rPr lang="en-US" sz="1600" i="1">
                                  <a:latin typeface="Cambria Math" panose="02040503050406030204" pitchFamily="18" charset="0"/>
                                </a:rPr>
                              </m:ctrlPr>
                            </m:sSubPr>
                            <m:e>
                              <m:r>
                                <a:rPr lang="en-US" sz="1600" i="1">
                                  <a:latin typeface="Cambria Math"/>
                                </a:rPr>
                                <m:t>𝑠</m:t>
                              </m:r>
                              <m:r>
                                <a:rPr lang="en-US" sz="1600" i="1" baseline="-25000">
                                  <a:latin typeface="Cambria Math"/>
                                </a:rPr>
                                <m:t>𝑥𝑦</m:t>
                              </m:r>
                            </m:e>
                            <m:sub>
                              <m:r>
                                <a:rPr lang="en-US" sz="1600" i="1">
                                  <a:latin typeface="Cambria Math"/>
                                </a:rPr>
                                <m:t>𝑖</m:t>
                              </m:r>
                              <m:r>
                                <a:rPr lang="en-US" sz="1600" i="1">
                                  <a:latin typeface="Cambria Math"/>
                                </a:rPr>
                                <m:t>,</m:t>
                              </m:r>
                              <m:r>
                                <a:rPr lang="en-US" sz="1600" i="1">
                                  <a:latin typeface="Cambria Math"/>
                                </a:rPr>
                                <m:t>𝑗</m:t>
                              </m:r>
                              <m:r>
                                <a:rPr lang="en-US" sz="1600" i="1">
                                  <a:latin typeface="Cambria Math"/>
                                </a:rPr>
                                <m:t>−1</m:t>
                              </m:r>
                            </m:sub>
                          </m:sSub>
                        </m:e>
                      </m:d>
                      <m:r>
                        <a:rPr lang="en-US" sz="1600" i="1">
                          <a:latin typeface="Cambria Math"/>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a:rPr>
                                <m:t>𝑞</m:t>
                              </m:r>
                            </m:e>
                            <m:sub>
                              <m:r>
                                <a:rPr lang="en-US" sz="1600" i="1">
                                  <a:latin typeface="Cambria Math"/>
                                </a:rPr>
                                <m:t>5</m:t>
                              </m:r>
                            </m:sub>
                          </m:sSub>
                        </m:num>
                        <m:den>
                          <m:sSubSup>
                            <m:sSubSupPr>
                              <m:ctrlPr>
                                <a:rPr lang="en-US" sz="1600" i="1">
                                  <a:latin typeface="Cambria Math" panose="02040503050406030204" pitchFamily="18" charset="0"/>
                                </a:rPr>
                              </m:ctrlPr>
                            </m:sSubSupPr>
                            <m:e>
                              <m:r>
                                <a:rPr lang="cs-CZ" sz="1600" i="1">
                                  <a:latin typeface="Cambria Math" panose="02040503050406030204" pitchFamily="18" charset="0"/>
                                </a:rPr>
                                <m:t>h</m:t>
                              </m:r>
                            </m:e>
                            <m:sub>
                              <m:r>
                                <a:rPr lang="en-US" sz="1600" i="1">
                                  <a:latin typeface="Cambria Math"/>
                                </a:rPr>
                                <m:t>𝑥</m:t>
                              </m:r>
                            </m:sub>
                            <m:sup>
                              <m:r>
                                <a:rPr lang="en-US" sz="1600" i="1">
                                  <a:latin typeface="Cambria Math" panose="02040503050406030204" pitchFamily="18" charset="0"/>
                                </a:rPr>
                                <m:t>2</m:t>
                              </m:r>
                            </m:sup>
                          </m:sSubSup>
                        </m:den>
                      </m:f>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a:rPr>
                                <m:t>𝑠</m:t>
                              </m:r>
                              <m:r>
                                <a:rPr lang="en-US" sz="1600" i="1" baseline="-25000">
                                  <a:latin typeface="Cambria Math"/>
                                </a:rPr>
                                <m:t>𝑥𝑦</m:t>
                              </m:r>
                            </m:e>
                            <m:sub>
                              <m:r>
                                <a:rPr lang="en-US" sz="1600" i="1">
                                  <a:latin typeface="Cambria Math"/>
                                </a:rPr>
                                <m:t>𝑖</m:t>
                              </m:r>
                              <m:r>
                                <a:rPr lang="en-US" sz="1600" i="1">
                                  <a:latin typeface="Cambria Math"/>
                                </a:rPr>
                                <m:t>+1,</m:t>
                              </m:r>
                              <m:r>
                                <a:rPr lang="en-US" sz="1600" i="1">
                                  <a:latin typeface="Cambria Math"/>
                                </a:rPr>
                                <m:t>𝑗</m:t>
                              </m:r>
                            </m:sub>
                          </m:sSub>
                          <m:r>
                            <a:rPr lang="en-US" sz="1600" i="1">
                              <a:latin typeface="Cambria Math"/>
                            </a:rPr>
                            <m:t>−2</m:t>
                          </m:r>
                          <m:sSub>
                            <m:sSubPr>
                              <m:ctrlPr>
                                <a:rPr lang="en-US" sz="1600" i="1">
                                  <a:latin typeface="Cambria Math" panose="02040503050406030204" pitchFamily="18" charset="0"/>
                                </a:rPr>
                              </m:ctrlPr>
                            </m:sSubPr>
                            <m:e>
                              <m:r>
                                <a:rPr lang="en-US" sz="1600" i="1">
                                  <a:latin typeface="Cambria Math"/>
                                </a:rPr>
                                <m:t>𝑠</m:t>
                              </m:r>
                              <m:r>
                                <a:rPr lang="en-US" sz="1600" i="1" baseline="-25000">
                                  <a:latin typeface="Cambria Math"/>
                                </a:rPr>
                                <m:t>𝑥𝑦</m:t>
                              </m:r>
                            </m:e>
                            <m:sub>
                              <m:r>
                                <a:rPr lang="en-US" sz="1600" i="1">
                                  <a:latin typeface="Cambria Math"/>
                                </a:rPr>
                                <m:t>𝑖</m:t>
                              </m:r>
                              <m:r>
                                <a:rPr lang="en-US" sz="1600" i="1">
                                  <a:latin typeface="Cambria Math"/>
                                </a:rPr>
                                <m:t>,</m:t>
                              </m:r>
                              <m:r>
                                <a:rPr lang="en-US" sz="1600" i="1">
                                  <a:latin typeface="Cambria Math"/>
                                </a:rPr>
                                <m:t>𝑗</m:t>
                              </m:r>
                            </m:sub>
                          </m:sSub>
                          <m:r>
                            <a:rPr lang="en-US" sz="1600" i="1">
                              <a:latin typeface="Cambria Math"/>
                            </a:rPr>
                            <m:t>+</m:t>
                          </m:r>
                          <m:sSub>
                            <m:sSubPr>
                              <m:ctrlPr>
                                <a:rPr lang="en-US" sz="1600" i="1">
                                  <a:latin typeface="Cambria Math" panose="02040503050406030204" pitchFamily="18" charset="0"/>
                                </a:rPr>
                              </m:ctrlPr>
                            </m:sSubPr>
                            <m:e>
                              <m:r>
                                <a:rPr lang="en-US" sz="1600" i="1">
                                  <a:latin typeface="Cambria Math"/>
                                </a:rPr>
                                <m:t>𝑠</m:t>
                              </m:r>
                              <m:r>
                                <a:rPr lang="en-US" sz="1600" i="1" baseline="-25000">
                                  <a:latin typeface="Cambria Math"/>
                                </a:rPr>
                                <m:t>𝑥𝑦</m:t>
                              </m:r>
                            </m:e>
                            <m:sub>
                              <m:r>
                                <a:rPr lang="en-US" sz="1600" i="1">
                                  <a:latin typeface="Cambria Math"/>
                                </a:rPr>
                                <m:t>𝑖</m:t>
                              </m:r>
                              <m:r>
                                <a:rPr lang="en-US" sz="1600" i="1">
                                  <a:latin typeface="Cambria Math"/>
                                </a:rPr>
                                <m:t>−1,</m:t>
                              </m:r>
                              <m:r>
                                <a:rPr lang="en-US" sz="1600" i="1">
                                  <a:latin typeface="Cambria Math"/>
                                </a:rPr>
                                <m:t>𝑗</m:t>
                              </m:r>
                            </m:sub>
                          </m:sSub>
                        </m:e>
                      </m:d>
                      <m:r>
                        <a:rPr lang="en-US" sz="1600" i="1">
                          <a:latin typeface="Cambria Math"/>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a:rPr>
                                <m:t>𝑞</m:t>
                              </m:r>
                            </m:e>
                            <m:sub>
                              <m:r>
                                <a:rPr lang="en-US" sz="1600" i="1">
                                  <a:latin typeface="Cambria Math"/>
                                </a:rPr>
                                <m:t>6</m:t>
                              </m:r>
                            </m:sub>
                          </m:sSub>
                          <m:r>
                            <a:rPr lang="en-US" sz="1600" i="1">
                              <a:latin typeface="Cambria Math"/>
                            </a:rPr>
                            <m:t>−</m:t>
                          </m:r>
                          <m:sSub>
                            <m:sSubPr>
                              <m:ctrlPr>
                                <a:rPr lang="en-US" sz="1600" i="1">
                                  <a:latin typeface="Cambria Math" panose="02040503050406030204" pitchFamily="18" charset="0"/>
                                </a:rPr>
                              </m:ctrlPr>
                            </m:sSubPr>
                            <m:e>
                              <m:r>
                                <a:rPr lang="en-US" sz="1600" i="1">
                                  <a:latin typeface="Cambria Math"/>
                                </a:rPr>
                                <m:t>𝑞</m:t>
                              </m:r>
                            </m:e>
                            <m:sub>
                              <m:r>
                                <a:rPr lang="en-US" sz="1600" i="1">
                                  <a:latin typeface="Cambria Math"/>
                                </a:rPr>
                                <m:t>8</m:t>
                              </m:r>
                            </m:sub>
                          </m:sSub>
                        </m:num>
                        <m:den>
                          <m:sSubSup>
                            <m:sSubSupPr>
                              <m:ctrlPr>
                                <a:rPr lang="en-US" sz="1600" i="1">
                                  <a:latin typeface="Cambria Math" panose="02040503050406030204" pitchFamily="18" charset="0"/>
                                </a:rPr>
                              </m:ctrlPr>
                            </m:sSubSupPr>
                            <m:e>
                              <m:r>
                                <a:rPr lang="cs-CZ" sz="1600" i="1">
                                  <a:latin typeface="Cambria Math" panose="02040503050406030204" pitchFamily="18" charset="0"/>
                                </a:rPr>
                                <m:t>h</m:t>
                              </m:r>
                            </m:e>
                            <m:sub>
                              <m:r>
                                <a:rPr lang="en-US" sz="1600" i="1">
                                  <a:latin typeface="Cambria Math"/>
                                </a:rPr>
                                <m:t>𝑦</m:t>
                              </m:r>
                            </m:sub>
                            <m:sup>
                              <m:r>
                                <a:rPr lang="en-US" sz="1600" i="1">
                                  <a:latin typeface="Cambria Math" panose="02040503050406030204" pitchFamily="18" charset="0"/>
                                </a:rPr>
                                <m:t>2</m:t>
                              </m:r>
                            </m:sup>
                          </m:sSubSup>
                        </m:den>
                      </m:f>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a:rPr>
                                <m:t>𝑠</m:t>
                              </m:r>
                              <m:r>
                                <a:rPr lang="en-US" sz="1600" i="1" baseline="-25000">
                                  <a:latin typeface="Cambria Math"/>
                                </a:rPr>
                                <m:t>𝑥𝑦</m:t>
                              </m:r>
                            </m:e>
                            <m:sub>
                              <m:r>
                                <a:rPr lang="en-US" sz="1600" i="1">
                                  <a:latin typeface="Cambria Math"/>
                                </a:rPr>
                                <m:t>𝑖</m:t>
                              </m:r>
                              <m:r>
                                <a:rPr lang="en-US" sz="1600" i="1">
                                  <a:latin typeface="Cambria Math"/>
                                </a:rPr>
                                <m:t>,</m:t>
                              </m:r>
                              <m:r>
                                <a:rPr lang="en-US" sz="1600" i="1">
                                  <a:latin typeface="Cambria Math"/>
                                </a:rPr>
                                <m:t>𝑗</m:t>
                              </m:r>
                              <m:r>
                                <a:rPr lang="en-US" sz="1600" i="1">
                                  <a:latin typeface="Cambria Math"/>
                                </a:rPr>
                                <m:t>+1</m:t>
                              </m:r>
                            </m:sub>
                          </m:sSub>
                          <m:r>
                            <a:rPr lang="en-US" sz="1600" i="1">
                              <a:latin typeface="Cambria Math"/>
                            </a:rPr>
                            <m:t>−2</m:t>
                          </m:r>
                          <m:sSub>
                            <m:sSubPr>
                              <m:ctrlPr>
                                <a:rPr lang="en-US" sz="1600" i="1">
                                  <a:latin typeface="Cambria Math" panose="02040503050406030204" pitchFamily="18" charset="0"/>
                                </a:rPr>
                              </m:ctrlPr>
                            </m:sSubPr>
                            <m:e>
                              <m:r>
                                <a:rPr lang="en-US" sz="1600" i="1">
                                  <a:latin typeface="Cambria Math"/>
                                </a:rPr>
                                <m:t>𝑠</m:t>
                              </m:r>
                              <m:r>
                                <a:rPr lang="en-US" sz="1600" i="1" baseline="-25000">
                                  <a:latin typeface="Cambria Math"/>
                                </a:rPr>
                                <m:t>𝑥𝑦</m:t>
                              </m:r>
                            </m:e>
                            <m:sub>
                              <m:r>
                                <a:rPr lang="en-US" sz="1600" i="1">
                                  <a:latin typeface="Cambria Math"/>
                                </a:rPr>
                                <m:t>𝑖</m:t>
                              </m:r>
                              <m:r>
                                <a:rPr lang="en-US" sz="1600" i="1">
                                  <a:latin typeface="Cambria Math"/>
                                </a:rPr>
                                <m:t>,</m:t>
                              </m:r>
                              <m:r>
                                <a:rPr lang="en-US" sz="1600" i="1">
                                  <a:latin typeface="Cambria Math"/>
                                </a:rPr>
                                <m:t>𝑗</m:t>
                              </m:r>
                            </m:sub>
                          </m:sSub>
                          <m:r>
                            <a:rPr lang="en-US" sz="1600" i="1">
                              <a:latin typeface="Cambria Math"/>
                            </a:rPr>
                            <m:t>+</m:t>
                          </m:r>
                          <m:sSub>
                            <m:sSubPr>
                              <m:ctrlPr>
                                <a:rPr lang="en-US" sz="1600" i="1">
                                  <a:latin typeface="Cambria Math" panose="02040503050406030204" pitchFamily="18" charset="0"/>
                                </a:rPr>
                              </m:ctrlPr>
                            </m:sSubPr>
                            <m:e>
                              <m:r>
                                <a:rPr lang="en-US" sz="1600" i="1">
                                  <a:latin typeface="Cambria Math"/>
                                </a:rPr>
                                <m:t>𝑠</m:t>
                              </m:r>
                              <m:r>
                                <a:rPr lang="en-US" sz="1600" i="1" baseline="-25000">
                                  <a:latin typeface="Cambria Math"/>
                                </a:rPr>
                                <m:t>𝑥𝑦</m:t>
                              </m:r>
                            </m:e>
                            <m:sub>
                              <m:r>
                                <a:rPr lang="en-US" sz="1600" i="1">
                                  <a:latin typeface="Cambria Math"/>
                                </a:rPr>
                                <m:t>𝑖</m:t>
                              </m:r>
                              <m:r>
                                <a:rPr lang="en-US" sz="1600" i="1">
                                  <a:latin typeface="Cambria Math"/>
                                </a:rPr>
                                <m:t>,</m:t>
                              </m:r>
                              <m:r>
                                <a:rPr lang="en-US" sz="1600" i="1">
                                  <a:latin typeface="Cambria Math"/>
                                </a:rPr>
                                <m:t>𝑗</m:t>
                              </m:r>
                              <m:r>
                                <a:rPr lang="en-US" sz="1600" i="1">
                                  <a:latin typeface="Cambria Math"/>
                                </a:rPr>
                                <m:t>−1</m:t>
                              </m:r>
                            </m:sub>
                          </m:sSub>
                        </m:e>
                      </m:d>
                      <m:r>
                        <a:rPr lang="en-US" sz="1600" i="1">
                          <a:latin typeface="Cambria Math"/>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a:rPr>
                                <m:t>𝑞</m:t>
                              </m:r>
                            </m:e>
                            <m:sub>
                              <m:r>
                                <a:rPr lang="en-US" sz="1600" i="1">
                                  <a:latin typeface="Cambria Math"/>
                                </a:rPr>
                                <m:t>7</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4</m:t>
                              </m:r>
                              <m:r>
                                <a:rPr lang="en-US" sz="1600" i="1">
                                  <a:latin typeface="Cambria Math" panose="02040503050406030204" pitchFamily="18" charset="0"/>
                                </a:rPr>
                                <m:t>h</m:t>
                              </m:r>
                            </m:e>
                            <m:sub>
                              <m:r>
                                <a:rPr lang="en-US" sz="1600" i="1">
                                  <a:latin typeface="Cambria Math" panose="02040503050406030204" pitchFamily="18" charset="0"/>
                                </a:rPr>
                                <m:t>𝑥</m:t>
                              </m:r>
                            </m:sub>
                          </m:sSub>
                          <m:sSub>
                            <m:sSubPr>
                              <m:ctrlPr>
                                <a:rPr lang="en-US" sz="1600" i="1">
                                  <a:latin typeface="Cambria Math" panose="02040503050406030204" pitchFamily="18" charset="0"/>
                                </a:rPr>
                              </m:ctrlPr>
                            </m:sSubPr>
                            <m:e>
                              <m:r>
                                <a:rPr lang="en-US" sz="1600" i="1">
                                  <a:latin typeface="Cambria Math" panose="02040503050406030204" pitchFamily="18" charset="0"/>
                                </a:rPr>
                                <m:t>h</m:t>
                              </m:r>
                            </m:e>
                            <m:sub>
                              <m:r>
                                <a:rPr lang="en-US" sz="1600" i="1">
                                  <a:latin typeface="Cambria Math" panose="02040503050406030204" pitchFamily="18" charset="0"/>
                                </a:rPr>
                                <m:t>𝑦</m:t>
                              </m:r>
                            </m:sub>
                          </m:sSub>
                        </m:den>
                      </m:f>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a:sym typeface="Symbol"/>
                                </a:rPr>
                                <m:t>𝑠</m:t>
                              </m:r>
                              <m:r>
                                <a:rPr lang="en-US" sz="1600" i="1" baseline="-25000">
                                  <a:latin typeface="Cambria Math"/>
                                  <a:sym typeface="Symbol"/>
                                </a:rPr>
                                <m:t>𝑥𝑦</m:t>
                              </m:r>
                            </m:e>
                            <m:sub>
                              <m:r>
                                <a:rPr lang="en-US" sz="1600" i="1">
                                  <a:latin typeface="Cambria Math" panose="02040503050406030204" pitchFamily="18" charset="0"/>
                                </a:rPr>
                                <m:t>𝑖</m:t>
                              </m:r>
                              <m:r>
                                <a:rPr lang="en-US" sz="1600" i="1">
                                  <a:latin typeface="Cambria Math" panose="02040503050406030204" pitchFamily="18" charset="0"/>
                                </a:rPr>
                                <m:t>+1,</m:t>
                              </m:r>
                              <m:r>
                                <a:rPr lang="en-US" sz="1600" i="1">
                                  <a:latin typeface="Cambria Math" panose="02040503050406030204" pitchFamily="18" charset="0"/>
                                </a:rPr>
                                <m:t>𝑗</m:t>
                              </m:r>
                              <m:r>
                                <a:rPr lang="en-US" sz="1600" i="1">
                                  <a:latin typeface="Cambria Math" panose="02040503050406030204" pitchFamily="18" charset="0"/>
                                </a:rPr>
                                <m:t>+1</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a:sym typeface="Symbol"/>
                                </a:rPr>
                                <m:t>𝑠</m:t>
                              </m:r>
                              <m:r>
                                <a:rPr lang="en-US" sz="1600" i="1" baseline="-25000">
                                  <a:latin typeface="Cambria Math"/>
                                  <a:sym typeface="Symbol"/>
                                </a:rPr>
                                <m:t>𝑥𝑦</m:t>
                              </m:r>
                            </m:e>
                            <m:sub>
                              <m:r>
                                <a:rPr lang="en-US" sz="1600" i="1">
                                  <a:latin typeface="Cambria Math" panose="02040503050406030204" pitchFamily="18" charset="0"/>
                                </a:rPr>
                                <m:t>𝑖</m:t>
                              </m:r>
                              <m:r>
                                <a:rPr lang="en-US" sz="1600" i="1">
                                  <a:latin typeface="Cambria Math" panose="02040503050406030204" pitchFamily="18" charset="0"/>
                                </a:rPr>
                                <m:t>−1,</m:t>
                              </m:r>
                              <m:r>
                                <a:rPr lang="en-US" sz="1600" i="1">
                                  <a:latin typeface="Cambria Math" panose="02040503050406030204" pitchFamily="18" charset="0"/>
                                </a:rPr>
                                <m:t>𝑗</m:t>
                              </m:r>
                              <m:r>
                                <a:rPr lang="en-US" sz="1600" i="1">
                                  <a:latin typeface="Cambria Math" panose="02040503050406030204" pitchFamily="18" charset="0"/>
                                </a:rPr>
                                <m:t>−1</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a:sym typeface="Symbol"/>
                                </a:rPr>
                                <m:t>𝑠</m:t>
                              </m:r>
                              <m:r>
                                <a:rPr lang="en-US" sz="1600" i="1" baseline="-25000">
                                  <a:latin typeface="Cambria Math"/>
                                  <a:sym typeface="Symbol"/>
                                </a:rPr>
                                <m:t>𝑥𝑦</m:t>
                              </m:r>
                            </m:e>
                            <m:sub>
                              <m:r>
                                <a:rPr lang="en-US" sz="1600" i="1">
                                  <a:latin typeface="Cambria Math" panose="02040503050406030204" pitchFamily="18" charset="0"/>
                                </a:rPr>
                                <m:t>𝑖</m:t>
                              </m:r>
                              <m:r>
                                <a:rPr lang="en-US" sz="1600" i="1">
                                  <a:latin typeface="Cambria Math" panose="02040503050406030204" pitchFamily="18" charset="0"/>
                                </a:rPr>
                                <m:t>−1,</m:t>
                              </m:r>
                              <m:r>
                                <a:rPr lang="en-US" sz="1600" i="1">
                                  <a:latin typeface="Cambria Math" panose="02040503050406030204" pitchFamily="18" charset="0"/>
                                </a:rPr>
                                <m:t>𝑗</m:t>
                              </m:r>
                              <m:r>
                                <a:rPr lang="en-US" sz="1600" i="1">
                                  <a:latin typeface="Cambria Math" panose="02040503050406030204" pitchFamily="18" charset="0"/>
                                </a:rPr>
                                <m:t>+1</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a:sym typeface="Symbol"/>
                                </a:rPr>
                                <m:t>𝑠</m:t>
                              </m:r>
                              <m:r>
                                <a:rPr lang="en-US" sz="1600" i="1" baseline="-25000">
                                  <a:latin typeface="Cambria Math"/>
                                  <a:sym typeface="Symbol"/>
                                </a:rPr>
                                <m:t>𝑥𝑦</m:t>
                              </m:r>
                            </m:e>
                            <m:sub>
                              <m:r>
                                <a:rPr lang="en-US" sz="1600" i="1">
                                  <a:latin typeface="Cambria Math" panose="02040503050406030204" pitchFamily="18" charset="0"/>
                                </a:rPr>
                                <m:t>𝑖</m:t>
                              </m:r>
                              <m:r>
                                <a:rPr lang="en-US" sz="1600" i="1">
                                  <a:latin typeface="Cambria Math" panose="02040503050406030204" pitchFamily="18" charset="0"/>
                                </a:rPr>
                                <m:t>+1,</m:t>
                              </m:r>
                              <m:r>
                                <a:rPr lang="en-US" sz="1600" i="1">
                                  <a:latin typeface="Cambria Math" panose="02040503050406030204" pitchFamily="18" charset="0"/>
                                </a:rPr>
                                <m:t>𝑗</m:t>
                              </m:r>
                              <m:r>
                                <a:rPr lang="en-US" sz="1600" i="1">
                                  <a:latin typeface="Cambria Math" panose="02040503050406030204" pitchFamily="18" charset="0"/>
                                </a:rPr>
                                <m:t>−1</m:t>
                              </m:r>
                            </m:sub>
                          </m:sSub>
                        </m:e>
                      </m:d>
                    </m:oMath>
                  </m:oMathPara>
                </a14:m>
                <a:endParaRPr lang="cs-CZ" sz="1600" dirty="0"/>
              </a:p>
            </p:txBody>
          </p:sp>
        </mc:Choice>
        <mc:Fallback xmlns="">
          <p:sp>
            <p:nvSpPr>
              <p:cNvPr id="24" name="Obdélník 23"/>
              <p:cNvSpPr>
                <a:spLocks noRot="1" noChangeAspect="1" noMove="1" noResize="1" noEditPoints="1" noAdjustHandles="1" noChangeArrowheads="1" noChangeShapeType="1" noTextEdit="1"/>
              </p:cNvSpPr>
              <p:nvPr/>
            </p:nvSpPr>
            <p:spPr>
              <a:xfrm>
                <a:off x="342652" y="4628868"/>
                <a:ext cx="11734907" cy="1983043"/>
              </a:xfrm>
              <a:prstGeom prst="rect">
                <a:avLst/>
              </a:prstGeom>
              <a:blipFill rotWithShape="1">
                <a:blip r:embed="rId17"/>
                <a:stretch>
                  <a:fillRect b="-10429"/>
                </a:stretch>
              </a:blipFill>
            </p:spPr>
            <p:txBody>
              <a:bodyPr/>
              <a:lstStyle/>
              <a:p>
                <a:r>
                  <a:rPr lang="cs-CZ">
                    <a:noFill/>
                  </a:rPr>
                  <a:t> </a:t>
                </a:r>
              </a:p>
            </p:txBody>
          </p:sp>
        </mc:Fallback>
      </mc:AlternateContent>
    </p:spTree>
    <p:extLst>
      <p:ext uri="{BB962C8B-B14F-4D97-AF65-F5344CB8AC3E}">
        <p14:creationId xmlns:p14="http://schemas.microsoft.com/office/powerpoint/2010/main" val="24534289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B5B76BE2-068B-4195-97D5-A58FFC9B4249}" type="slidenum">
              <a:rPr lang="en-US" smtClean="0"/>
              <a:pPr>
                <a:defRPr/>
              </a:pPr>
              <a:t>45</a:t>
            </a:fld>
            <a:endParaRPr lang="en-US"/>
          </a:p>
        </p:txBody>
      </p:sp>
      <p:sp>
        <p:nvSpPr>
          <p:cNvPr id="13"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en-US" sz="2400" b="1" dirty="0" smtClean="0">
                <a:sym typeface="Symbol" pitchFamily="18" charset="2"/>
              </a:rPr>
              <a:t>   </a:t>
            </a:r>
            <a:r>
              <a:rPr lang="cs-CZ" sz="2400" b="1" dirty="0" err="1" smtClean="0">
                <a:sym typeface="Symbol" pitchFamily="18" charset="2"/>
              </a:rPr>
              <a:t>Iterative</a:t>
            </a:r>
            <a:r>
              <a:rPr lang="cs-CZ" sz="2400" b="1" dirty="0" smtClean="0">
                <a:sym typeface="Symbol" pitchFamily="18" charset="2"/>
              </a:rPr>
              <a:t> </a:t>
            </a:r>
            <a:r>
              <a:rPr lang="cs-CZ" sz="2400" b="1" dirty="0" err="1" smtClean="0">
                <a:sym typeface="Symbol" pitchFamily="18" charset="2"/>
              </a:rPr>
              <a:t>solution</a:t>
            </a:r>
            <a:r>
              <a:rPr lang="cs-CZ" sz="2400" b="1" dirty="0" smtClean="0">
                <a:sym typeface="Symbol" pitchFamily="18" charset="2"/>
              </a:rPr>
              <a:t> </a:t>
            </a:r>
            <a:r>
              <a:rPr lang="cs-CZ" sz="2400" b="1" dirty="0" err="1" smtClean="0">
                <a:sym typeface="Symbol" pitchFamily="18" charset="2"/>
              </a:rPr>
              <a:t>of</a:t>
            </a:r>
            <a:r>
              <a:rPr lang="cs-CZ" sz="2400" b="1" dirty="0" smtClean="0">
                <a:sym typeface="Symbol" pitchFamily="18" charset="2"/>
              </a:rPr>
              <a:t>  </a:t>
            </a:r>
            <a:r>
              <a:rPr lang="cs-CZ" sz="2400" b="1" dirty="0" err="1" smtClean="0">
                <a:sym typeface="Symbol" pitchFamily="18" charset="2"/>
              </a:rPr>
              <a:t>OMG.m</a:t>
            </a:r>
            <a:endParaRPr lang="cs-CZ" sz="2400" b="1" dirty="0">
              <a:sym typeface="Symbol" pitchFamily="18" charset="2"/>
            </a:endParaRPr>
          </a:p>
        </p:txBody>
      </p:sp>
      <p:sp>
        <p:nvSpPr>
          <p:cNvPr id="9" name="TextovéPole 8"/>
          <p:cNvSpPr txBox="1"/>
          <p:nvPr/>
        </p:nvSpPr>
        <p:spPr>
          <a:xfrm>
            <a:off x="319177" y="461665"/>
            <a:ext cx="10567359" cy="6186309"/>
          </a:xfrm>
          <a:prstGeom prst="rect">
            <a:avLst/>
          </a:prstGeom>
          <a:noFill/>
        </p:spPr>
        <p:txBody>
          <a:bodyPr wrap="square" rtlCol="0">
            <a:spAutoFit/>
          </a:bodyPr>
          <a:lstStyle/>
          <a:p>
            <a:r>
              <a:rPr lang="cs-CZ" sz="1200" dirty="0"/>
              <a:t>%</a:t>
            </a:r>
            <a:r>
              <a:rPr lang="cs-CZ" sz="1200" dirty="0" err="1"/>
              <a:t>vorticity</a:t>
            </a:r>
            <a:endParaRPr lang="cs-CZ" sz="1200" dirty="0"/>
          </a:p>
          <a:p>
            <a:r>
              <a:rPr lang="cs-CZ" sz="1200" dirty="0" err="1"/>
              <a:t>omegaold</a:t>
            </a:r>
            <a:r>
              <a:rPr lang="cs-CZ" sz="1200" dirty="0"/>
              <a:t>=omega</a:t>
            </a:r>
            <a:r>
              <a:rPr lang="cs-CZ" sz="1200" dirty="0" smtClean="0"/>
              <a:t>;</a:t>
            </a:r>
            <a:endParaRPr lang="cs-CZ" sz="1200" dirty="0"/>
          </a:p>
          <a:p>
            <a:r>
              <a:rPr lang="cs-CZ" sz="1200" dirty="0" err="1"/>
              <a:t>for</a:t>
            </a:r>
            <a:r>
              <a:rPr lang="cs-CZ" sz="1200" dirty="0"/>
              <a:t> </a:t>
            </a:r>
            <a:r>
              <a:rPr lang="cs-CZ" sz="1200" dirty="0" err="1" smtClean="0"/>
              <a:t>iter</a:t>
            </a:r>
            <a:r>
              <a:rPr lang="cs-CZ" sz="1200" dirty="0" smtClean="0"/>
              <a:t>=1:20</a:t>
            </a:r>
            <a:endParaRPr lang="cs-CZ" sz="1200" dirty="0"/>
          </a:p>
          <a:p>
            <a:r>
              <a:rPr lang="cs-CZ" sz="1200" dirty="0"/>
              <a:t>%</a:t>
            </a:r>
            <a:r>
              <a:rPr lang="cs-CZ" sz="1200" dirty="0" err="1"/>
              <a:t>vertical</a:t>
            </a:r>
            <a:r>
              <a:rPr lang="cs-CZ" sz="1200" dirty="0"/>
              <a:t> </a:t>
            </a:r>
            <a:r>
              <a:rPr lang="cs-CZ" sz="1200" dirty="0" err="1"/>
              <a:t>sweep</a:t>
            </a:r>
            <a:endParaRPr lang="cs-CZ" sz="1200" dirty="0"/>
          </a:p>
          <a:p>
            <a:r>
              <a:rPr lang="cs-CZ" sz="1200" dirty="0"/>
              <a:t>  </a:t>
            </a:r>
            <a:r>
              <a:rPr lang="cs-CZ" sz="1200" dirty="0" err="1"/>
              <a:t>for</a:t>
            </a:r>
            <a:r>
              <a:rPr lang="cs-CZ" sz="1200" dirty="0"/>
              <a:t> i=2:nx-1</a:t>
            </a:r>
          </a:p>
          <a:p>
            <a:r>
              <a:rPr lang="nn-NO" sz="1200" dirty="0"/>
              <a:t>    aa(1)=0;bb(1)=1;cc(1)=0;dd(1)=omega(i,1</a:t>
            </a:r>
            <a:r>
              <a:rPr lang="nn-NO" sz="1200" dirty="0" smtClean="0"/>
              <a:t>);</a:t>
            </a:r>
            <a:r>
              <a:rPr lang="cs-CZ" sz="1200" dirty="0" smtClean="0"/>
              <a:t>    </a:t>
            </a:r>
            <a:r>
              <a:rPr lang="cs-CZ" sz="1200" dirty="0" err="1"/>
              <a:t>aa</a:t>
            </a:r>
            <a:r>
              <a:rPr lang="cs-CZ" sz="1200" dirty="0"/>
              <a:t>(</a:t>
            </a:r>
            <a:r>
              <a:rPr lang="cs-CZ" sz="1200" dirty="0" err="1"/>
              <a:t>ny</a:t>
            </a:r>
            <a:r>
              <a:rPr lang="cs-CZ" sz="1200" dirty="0"/>
              <a:t>)=0;bb(</a:t>
            </a:r>
            <a:r>
              <a:rPr lang="cs-CZ" sz="1200" dirty="0" err="1"/>
              <a:t>ny</a:t>
            </a:r>
            <a:r>
              <a:rPr lang="cs-CZ" sz="1200" dirty="0"/>
              <a:t>)=1;cc(</a:t>
            </a:r>
            <a:r>
              <a:rPr lang="cs-CZ" sz="1200" dirty="0" err="1"/>
              <a:t>ny</a:t>
            </a:r>
            <a:r>
              <a:rPr lang="cs-CZ" sz="1200" dirty="0"/>
              <a:t>)=0;dd(</a:t>
            </a:r>
            <a:r>
              <a:rPr lang="cs-CZ" sz="1200" dirty="0" err="1"/>
              <a:t>ny</a:t>
            </a:r>
            <a:r>
              <a:rPr lang="cs-CZ" sz="1200" dirty="0"/>
              <a:t>)=omega(</a:t>
            </a:r>
            <a:r>
              <a:rPr lang="cs-CZ" sz="1200" dirty="0" err="1"/>
              <a:t>i,ny</a:t>
            </a:r>
            <a:r>
              <a:rPr lang="cs-CZ" sz="1200" dirty="0"/>
              <a:t>);</a:t>
            </a:r>
          </a:p>
          <a:p>
            <a:r>
              <a:rPr lang="cs-CZ" sz="1200" dirty="0"/>
              <a:t>    </a:t>
            </a:r>
            <a:r>
              <a:rPr lang="cs-CZ" sz="1200" dirty="0" err="1"/>
              <a:t>for</a:t>
            </a:r>
            <a:r>
              <a:rPr lang="cs-CZ" sz="1200" dirty="0"/>
              <a:t> j=2:ny-1</a:t>
            </a:r>
          </a:p>
          <a:p>
            <a:r>
              <a:rPr lang="cs-CZ" sz="1200" dirty="0"/>
              <a:t>        </a:t>
            </a:r>
            <a:r>
              <a:rPr lang="cs-CZ" sz="1200" dirty="0" err="1"/>
              <a:t>vx</a:t>
            </a:r>
            <a:r>
              <a:rPr lang="cs-CZ" sz="1200" dirty="0"/>
              <a:t>=(</a:t>
            </a:r>
            <a:r>
              <a:rPr lang="cs-CZ" sz="1200" dirty="0" err="1"/>
              <a:t>rho</a:t>
            </a:r>
            <a:r>
              <a:rPr lang="cs-CZ" sz="1200" dirty="0"/>
              <a:t>*u(</a:t>
            </a:r>
            <a:r>
              <a:rPr lang="cs-CZ" sz="1200" dirty="0" err="1"/>
              <a:t>i,j</a:t>
            </a:r>
            <a:r>
              <a:rPr lang="cs-CZ" sz="1200" dirty="0"/>
              <a:t>)-2*</a:t>
            </a:r>
            <a:r>
              <a:rPr lang="cs-CZ" sz="1200" dirty="0" err="1"/>
              <a:t>dmjudx</a:t>
            </a:r>
            <a:r>
              <a:rPr lang="cs-CZ" sz="1200" dirty="0"/>
              <a:t>(</a:t>
            </a:r>
            <a:r>
              <a:rPr lang="cs-CZ" sz="1200" dirty="0" err="1"/>
              <a:t>i,j</a:t>
            </a:r>
            <a:r>
              <a:rPr lang="cs-CZ" sz="1200" dirty="0"/>
              <a:t>))*</a:t>
            </a:r>
            <a:r>
              <a:rPr lang="cs-CZ" sz="1200" dirty="0" err="1"/>
              <a:t>dksidx</a:t>
            </a:r>
            <a:r>
              <a:rPr lang="cs-CZ" sz="1200" dirty="0"/>
              <a:t>(</a:t>
            </a:r>
            <a:r>
              <a:rPr lang="cs-CZ" sz="1200" dirty="0" err="1"/>
              <a:t>i,j</a:t>
            </a:r>
            <a:r>
              <a:rPr lang="cs-CZ" sz="1200" dirty="0" smtClean="0"/>
              <a:t>);        </a:t>
            </a:r>
            <a:r>
              <a:rPr lang="cs-CZ" sz="1200" dirty="0"/>
              <a:t>vy=(</a:t>
            </a:r>
            <a:r>
              <a:rPr lang="cs-CZ" sz="1200" dirty="0" err="1"/>
              <a:t>rho</a:t>
            </a:r>
            <a:r>
              <a:rPr lang="cs-CZ" sz="1200" dirty="0"/>
              <a:t>*v(</a:t>
            </a:r>
            <a:r>
              <a:rPr lang="cs-CZ" sz="1200" dirty="0" err="1"/>
              <a:t>i,j</a:t>
            </a:r>
            <a:r>
              <a:rPr lang="cs-CZ" sz="1200" dirty="0"/>
              <a:t>)-2*</a:t>
            </a:r>
            <a:r>
              <a:rPr lang="cs-CZ" sz="1200" dirty="0" err="1"/>
              <a:t>dmjudy</a:t>
            </a:r>
            <a:r>
              <a:rPr lang="cs-CZ" sz="1200" dirty="0"/>
              <a:t>(</a:t>
            </a:r>
            <a:r>
              <a:rPr lang="cs-CZ" sz="1200" dirty="0" err="1"/>
              <a:t>i,j</a:t>
            </a:r>
            <a:r>
              <a:rPr lang="cs-CZ" sz="1200" dirty="0"/>
              <a:t>))*</a:t>
            </a:r>
            <a:r>
              <a:rPr lang="cs-CZ" sz="1200" dirty="0" err="1"/>
              <a:t>detady</a:t>
            </a:r>
            <a:r>
              <a:rPr lang="cs-CZ" sz="1200" dirty="0"/>
              <a:t>(</a:t>
            </a:r>
            <a:r>
              <a:rPr lang="cs-CZ" sz="1200" dirty="0" err="1"/>
              <a:t>i,j</a:t>
            </a:r>
            <a:r>
              <a:rPr lang="cs-CZ" sz="1200" dirty="0"/>
              <a:t>)+</a:t>
            </a:r>
            <a:r>
              <a:rPr lang="cs-CZ" sz="1200" dirty="0" err="1"/>
              <a:t>mju</a:t>
            </a:r>
            <a:r>
              <a:rPr lang="cs-CZ" sz="1200" dirty="0"/>
              <a:t>(</a:t>
            </a:r>
            <a:r>
              <a:rPr lang="cs-CZ" sz="1200" dirty="0" err="1"/>
              <a:t>i,j</a:t>
            </a:r>
            <a:r>
              <a:rPr lang="cs-CZ" sz="1200" dirty="0"/>
              <a:t>)*</a:t>
            </a:r>
            <a:r>
              <a:rPr lang="cs-CZ" sz="1200" dirty="0" err="1"/>
              <a:t>detadxdx</a:t>
            </a:r>
            <a:r>
              <a:rPr lang="cs-CZ" sz="1200" dirty="0"/>
              <a:t>(</a:t>
            </a:r>
            <a:r>
              <a:rPr lang="cs-CZ" sz="1200" dirty="0" err="1"/>
              <a:t>i,j</a:t>
            </a:r>
            <a:r>
              <a:rPr lang="cs-CZ" sz="1200" dirty="0"/>
              <a:t>);</a:t>
            </a:r>
          </a:p>
          <a:p>
            <a:r>
              <a:rPr lang="cs-CZ" sz="1200" dirty="0"/>
              <a:t>        </a:t>
            </a:r>
            <a:r>
              <a:rPr lang="cs-CZ" sz="1200" dirty="0" err="1"/>
              <a:t>Vxp</a:t>
            </a:r>
            <a:r>
              <a:rPr lang="cs-CZ" sz="1200" dirty="0"/>
              <a:t>=(</a:t>
            </a:r>
            <a:r>
              <a:rPr lang="cs-CZ" sz="1200" dirty="0" err="1"/>
              <a:t>vx+abs</a:t>
            </a:r>
            <a:r>
              <a:rPr lang="cs-CZ" sz="1200" dirty="0"/>
              <a:t>(</a:t>
            </a:r>
            <a:r>
              <a:rPr lang="cs-CZ" sz="1200" dirty="0" err="1"/>
              <a:t>vx</a:t>
            </a:r>
            <a:r>
              <a:rPr lang="cs-CZ" sz="1200" dirty="0"/>
              <a:t>))/(2*</a:t>
            </a:r>
            <a:r>
              <a:rPr lang="cs-CZ" sz="1200" dirty="0" err="1"/>
              <a:t>mju</a:t>
            </a:r>
            <a:r>
              <a:rPr lang="cs-CZ" sz="1200" dirty="0"/>
              <a:t>(</a:t>
            </a:r>
            <a:r>
              <a:rPr lang="cs-CZ" sz="1200" dirty="0" err="1"/>
              <a:t>i,j</a:t>
            </a:r>
            <a:r>
              <a:rPr lang="cs-CZ" sz="1200" dirty="0"/>
              <a:t>)*</a:t>
            </a:r>
            <a:r>
              <a:rPr lang="cs-CZ" sz="1200" dirty="0" err="1"/>
              <a:t>hx</a:t>
            </a:r>
            <a:r>
              <a:rPr lang="cs-CZ" sz="1200" dirty="0" smtClean="0"/>
              <a:t>);        </a:t>
            </a:r>
            <a:r>
              <a:rPr lang="cs-CZ" sz="1200" dirty="0" err="1"/>
              <a:t>Vxn</a:t>
            </a:r>
            <a:r>
              <a:rPr lang="cs-CZ" sz="1200" dirty="0"/>
              <a:t>=(</a:t>
            </a:r>
            <a:r>
              <a:rPr lang="cs-CZ" sz="1200" dirty="0" err="1"/>
              <a:t>vx-abs</a:t>
            </a:r>
            <a:r>
              <a:rPr lang="cs-CZ" sz="1200" dirty="0"/>
              <a:t>(</a:t>
            </a:r>
            <a:r>
              <a:rPr lang="cs-CZ" sz="1200" dirty="0" err="1"/>
              <a:t>vx</a:t>
            </a:r>
            <a:r>
              <a:rPr lang="cs-CZ" sz="1200" dirty="0"/>
              <a:t>))/(2*</a:t>
            </a:r>
            <a:r>
              <a:rPr lang="cs-CZ" sz="1200" dirty="0" err="1"/>
              <a:t>mju</a:t>
            </a:r>
            <a:r>
              <a:rPr lang="cs-CZ" sz="1200" dirty="0"/>
              <a:t>(</a:t>
            </a:r>
            <a:r>
              <a:rPr lang="cs-CZ" sz="1200" dirty="0" err="1"/>
              <a:t>i,j</a:t>
            </a:r>
            <a:r>
              <a:rPr lang="cs-CZ" sz="1200" dirty="0"/>
              <a:t>)*</a:t>
            </a:r>
            <a:r>
              <a:rPr lang="cs-CZ" sz="1200" dirty="0" err="1"/>
              <a:t>hx</a:t>
            </a:r>
            <a:r>
              <a:rPr lang="cs-CZ" sz="1200" dirty="0" smtClean="0"/>
              <a:t>);        </a:t>
            </a:r>
            <a:r>
              <a:rPr lang="cs-CZ" sz="1200" dirty="0" err="1"/>
              <a:t>Vyp</a:t>
            </a:r>
            <a:r>
              <a:rPr lang="cs-CZ" sz="1200" dirty="0"/>
              <a:t>=(</a:t>
            </a:r>
            <a:r>
              <a:rPr lang="cs-CZ" sz="1200" dirty="0" err="1"/>
              <a:t>vy+abs</a:t>
            </a:r>
            <a:r>
              <a:rPr lang="cs-CZ" sz="1200" dirty="0"/>
              <a:t>(vy))/(2*</a:t>
            </a:r>
            <a:r>
              <a:rPr lang="cs-CZ" sz="1200" dirty="0" err="1"/>
              <a:t>mju</a:t>
            </a:r>
            <a:r>
              <a:rPr lang="cs-CZ" sz="1200" dirty="0"/>
              <a:t>(</a:t>
            </a:r>
            <a:r>
              <a:rPr lang="cs-CZ" sz="1200" dirty="0" err="1"/>
              <a:t>i,j</a:t>
            </a:r>
            <a:r>
              <a:rPr lang="cs-CZ" sz="1200" dirty="0"/>
              <a:t>)*</a:t>
            </a:r>
            <a:r>
              <a:rPr lang="cs-CZ" sz="1200" dirty="0" err="1"/>
              <a:t>hy</a:t>
            </a:r>
            <a:r>
              <a:rPr lang="cs-CZ" sz="1200" dirty="0" smtClean="0"/>
              <a:t>);        </a:t>
            </a:r>
            <a:r>
              <a:rPr lang="cs-CZ" sz="1200" dirty="0" err="1"/>
              <a:t>Vym</a:t>
            </a:r>
            <a:r>
              <a:rPr lang="cs-CZ" sz="1200" dirty="0"/>
              <a:t>=(vy-</a:t>
            </a:r>
            <a:r>
              <a:rPr lang="cs-CZ" sz="1200" dirty="0" err="1"/>
              <a:t>abs</a:t>
            </a:r>
            <a:r>
              <a:rPr lang="cs-CZ" sz="1200" dirty="0"/>
              <a:t>(vy))/(2*</a:t>
            </a:r>
            <a:r>
              <a:rPr lang="cs-CZ" sz="1200" dirty="0" err="1"/>
              <a:t>mju</a:t>
            </a:r>
            <a:r>
              <a:rPr lang="cs-CZ" sz="1200" dirty="0"/>
              <a:t>(</a:t>
            </a:r>
            <a:r>
              <a:rPr lang="cs-CZ" sz="1200" dirty="0" err="1"/>
              <a:t>i,j</a:t>
            </a:r>
            <a:r>
              <a:rPr lang="cs-CZ" sz="1200" dirty="0"/>
              <a:t>)*</a:t>
            </a:r>
            <a:r>
              <a:rPr lang="cs-CZ" sz="1200" dirty="0" err="1"/>
              <a:t>hy</a:t>
            </a:r>
            <a:r>
              <a:rPr lang="cs-CZ" sz="1200" dirty="0"/>
              <a:t>);</a:t>
            </a:r>
          </a:p>
          <a:p>
            <a:r>
              <a:rPr lang="cs-CZ" sz="1200" dirty="0"/>
              <a:t>        G1=q1(</a:t>
            </a:r>
            <a:r>
              <a:rPr lang="cs-CZ" sz="1200" dirty="0" err="1"/>
              <a:t>i,j</a:t>
            </a:r>
            <a:r>
              <a:rPr lang="cs-CZ" sz="1200" dirty="0"/>
              <a:t>)/hy^2*(</a:t>
            </a:r>
            <a:r>
              <a:rPr lang="cs-CZ" sz="1200" dirty="0" err="1"/>
              <a:t>syy</a:t>
            </a:r>
            <a:r>
              <a:rPr lang="cs-CZ" sz="1200" dirty="0"/>
              <a:t>(i,j+1)-</a:t>
            </a:r>
            <a:r>
              <a:rPr lang="cs-CZ" sz="1200" dirty="0" err="1"/>
              <a:t>sxx</a:t>
            </a:r>
            <a:r>
              <a:rPr lang="cs-CZ" sz="1200" dirty="0"/>
              <a:t>(i,j+1)-2*(</a:t>
            </a:r>
            <a:r>
              <a:rPr lang="cs-CZ" sz="1200" dirty="0" err="1"/>
              <a:t>syy</a:t>
            </a:r>
            <a:r>
              <a:rPr lang="cs-CZ" sz="1200" dirty="0"/>
              <a:t>(</a:t>
            </a:r>
            <a:r>
              <a:rPr lang="cs-CZ" sz="1200" dirty="0" err="1"/>
              <a:t>i,j</a:t>
            </a:r>
            <a:r>
              <a:rPr lang="cs-CZ" sz="1200" dirty="0"/>
              <a:t>)-</a:t>
            </a:r>
            <a:r>
              <a:rPr lang="cs-CZ" sz="1200" dirty="0" err="1"/>
              <a:t>sxx</a:t>
            </a:r>
            <a:r>
              <a:rPr lang="cs-CZ" sz="1200" dirty="0"/>
              <a:t>(</a:t>
            </a:r>
            <a:r>
              <a:rPr lang="cs-CZ" sz="1200" dirty="0" err="1"/>
              <a:t>i,j</a:t>
            </a:r>
            <a:r>
              <a:rPr lang="cs-CZ" sz="1200" dirty="0"/>
              <a:t>))+</a:t>
            </a:r>
            <a:r>
              <a:rPr lang="cs-CZ" sz="1200" dirty="0" err="1"/>
              <a:t>syy</a:t>
            </a:r>
            <a:r>
              <a:rPr lang="cs-CZ" sz="1200" dirty="0"/>
              <a:t>(i,j-1)-</a:t>
            </a:r>
            <a:r>
              <a:rPr lang="cs-CZ" sz="1200" dirty="0" err="1"/>
              <a:t>sxx</a:t>
            </a:r>
            <a:r>
              <a:rPr lang="cs-CZ" sz="1200" dirty="0"/>
              <a:t>(i,j-1));</a:t>
            </a:r>
          </a:p>
          <a:p>
            <a:r>
              <a:rPr lang="pl-PL" sz="1200" dirty="0"/>
              <a:t>        G2=q2(i,j)/(2*hy)*(syy(i,j+1)-sxx(i,j+1)-syy(i,j-1)+sxx(i,j-1));</a:t>
            </a:r>
          </a:p>
          <a:p>
            <a:r>
              <a:rPr lang="cs-CZ" sz="1200" dirty="0"/>
              <a:t>        G3=q3(</a:t>
            </a:r>
            <a:r>
              <a:rPr lang="cs-CZ" sz="1200" dirty="0" err="1"/>
              <a:t>i,j</a:t>
            </a:r>
            <a:r>
              <a:rPr lang="cs-CZ" sz="1200" dirty="0"/>
              <a:t>)/(4*</a:t>
            </a:r>
            <a:r>
              <a:rPr lang="cs-CZ" sz="1200" dirty="0" err="1"/>
              <a:t>hx</a:t>
            </a:r>
            <a:r>
              <a:rPr lang="cs-CZ" sz="1200" dirty="0"/>
              <a:t>*</a:t>
            </a:r>
            <a:r>
              <a:rPr lang="cs-CZ" sz="1200" dirty="0" err="1"/>
              <a:t>hy</a:t>
            </a:r>
            <a:r>
              <a:rPr lang="cs-CZ" sz="1200" dirty="0"/>
              <a:t>)*(</a:t>
            </a:r>
            <a:r>
              <a:rPr lang="cs-CZ" sz="1200" dirty="0" err="1"/>
              <a:t>syy</a:t>
            </a:r>
            <a:r>
              <a:rPr lang="cs-CZ" sz="1200" dirty="0"/>
              <a:t>(i+1,j+1)-</a:t>
            </a:r>
            <a:r>
              <a:rPr lang="cs-CZ" sz="1200" dirty="0" err="1"/>
              <a:t>sxx</a:t>
            </a:r>
            <a:r>
              <a:rPr lang="cs-CZ" sz="1200" dirty="0"/>
              <a:t>(i+1,j+1)+</a:t>
            </a:r>
            <a:r>
              <a:rPr lang="cs-CZ" sz="1200" dirty="0" err="1"/>
              <a:t>syy</a:t>
            </a:r>
            <a:r>
              <a:rPr lang="cs-CZ" sz="1200" dirty="0"/>
              <a:t>(i-1,j-1)-</a:t>
            </a:r>
            <a:r>
              <a:rPr lang="cs-CZ" sz="1200" dirty="0" err="1"/>
              <a:t>sxx</a:t>
            </a:r>
            <a:r>
              <a:rPr lang="cs-CZ" sz="1200" dirty="0"/>
              <a:t>(i-1,j-1)-</a:t>
            </a:r>
            <a:r>
              <a:rPr lang="cs-CZ" sz="1200" dirty="0" err="1"/>
              <a:t>syy</a:t>
            </a:r>
            <a:r>
              <a:rPr lang="cs-CZ" sz="1200" dirty="0"/>
              <a:t>(i+1,j-1)+</a:t>
            </a:r>
            <a:r>
              <a:rPr lang="cs-CZ" sz="1200" dirty="0" err="1"/>
              <a:t>sxx</a:t>
            </a:r>
            <a:r>
              <a:rPr lang="cs-CZ" sz="1200" dirty="0"/>
              <a:t>(i+1,j-1)-</a:t>
            </a:r>
            <a:r>
              <a:rPr lang="cs-CZ" sz="1200" dirty="0" err="1"/>
              <a:t>syy</a:t>
            </a:r>
            <a:r>
              <a:rPr lang="cs-CZ" sz="1200" dirty="0"/>
              <a:t>(i-1,j+1)+</a:t>
            </a:r>
            <a:r>
              <a:rPr lang="cs-CZ" sz="1200" dirty="0" err="1"/>
              <a:t>syy</a:t>
            </a:r>
            <a:r>
              <a:rPr lang="cs-CZ" sz="1200" dirty="0"/>
              <a:t>(i-1,j+1));</a:t>
            </a:r>
          </a:p>
          <a:p>
            <a:r>
              <a:rPr lang="cs-CZ" sz="1200" dirty="0"/>
              <a:t>        G4=q4(</a:t>
            </a:r>
            <a:r>
              <a:rPr lang="cs-CZ" sz="1200" dirty="0" err="1"/>
              <a:t>i,j</a:t>
            </a:r>
            <a:r>
              <a:rPr lang="cs-CZ" sz="1200" dirty="0"/>
              <a:t>)/(2*</a:t>
            </a:r>
            <a:r>
              <a:rPr lang="cs-CZ" sz="1200" dirty="0" err="1"/>
              <a:t>hy</a:t>
            </a:r>
            <a:r>
              <a:rPr lang="cs-CZ" sz="1200" dirty="0"/>
              <a:t>)*(</a:t>
            </a:r>
            <a:r>
              <a:rPr lang="cs-CZ" sz="1200" dirty="0" err="1"/>
              <a:t>sxy</a:t>
            </a:r>
            <a:r>
              <a:rPr lang="cs-CZ" sz="1200" dirty="0"/>
              <a:t>(i,j+1)-</a:t>
            </a:r>
            <a:r>
              <a:rPr lang="cs-CZ" sz="1200" dirty="0" err="1"/>
              <a:t>sxy</a:t>
            </a:r>
            <a:r>
              <a:rPr lang="cs-CZ" sz="1200" dirty="0"/>
              <a:t>(i,j-1</a:t>
            </a:r>
            <a:r>
              <a:rPr lang="cs-CZ" sz="1200" dirty="0" smtClean="0"/>
              <a:t>));        </a:t>
            </a:r>
            <a:r>
              <a:rPr lang="cs-CZ" sz="1200" dirty="0"/>
              <a:t>G5=q5(</a:t>
            </a:r>
            <a:r>
              <a:rPr lang="cs-CZ" sz="1200" dirty="0" err="1"/>
              <a:t>i,j</a:t>
            </a:r>
            <a:r>
              <a:rPr lang="cs-CZ" sz="1200" dirty="0"/>
              <a:t>)/hx^2*(</a:t>
            </a:r>
            <a:r>
              <a:rPr lang="cs-CZ" sz="1200" dirty="0" err="1"/>
              <a:t>sxy</a:t>
            </a:r>
            <a:r>
              <a:rPr lang="cs-CZ" sz="1200" dirty="0"/>
              <a:t>(i+1,j)-2*</a:t>
            </a:r>
            <a:r>
              <a:rPr lang="cs-CZ" sz="1200" dirty="0" err="1"/>
              <a:t>sxy</a:t>
            </a:r>
            <a:r>
              <a:rPr lang="cs-CZ" sz="1200" dirty="0"/>
              <a:t>(</a:t>
            </a:r>
            <a:r>
              <a:rPr lang="cs-CZ" sz="1200" dirty="0" err="1"/>
              <a:t>i,j</a:t>
            </a:r>
            <a:r>
              <a:rPr lang="cs-CZ" sz="1200" dirty="0"/>
              <a:t>)+</a:t>
            </a:r>
            <a:r>
              <a:rPr lang="cs-CZ" sz="1200" dirty="0" err="1"/>
              <a:t>sxy</a:t>
            </a:r>
            <a:r>
              <a:rPr lang="cs-CZ" sz="1200" dirty="0"/>
              <a:t>(i-1,j</a:t>
            </a:r>
            <a:r>
              <a:rPr lang="cs-CZ" sz="1200" dirty="0" smtClean="0"/>
              <a:t>));        </a:t>
            </a:r>
            <a:r>
              <a:rPr lang="cs-CZ" sz="1200" dirty="0"/>
              <a:t>G6=(q6(</a:t>
            </a:r>
            <a:r>
              <a:rPr lang="cs-CZ" sz="1200" dirty="0" err="1"/>
              <a:t>i,j</a:t>
            </a:r>
            <a:r>
              <a:rPr lang="cs-CZ" sz="1200" dirty="0"/>
              <a:t>)-q8(</a:t>
            </a:r>
            <a:r>
              <a:rPr lang="cs-CZ" sz="1200" dirty="0" err="1"/>
              <a:t>i,j</a:t>
            </a:r>
            <a:r>
              <a:rPr lang="cs-CZ" sz="1200" dirty="0"/>
              <a:t>))/hy^2*(</a:t>
            </a:r>
            <a:r>
              <a:rPr lang="cs-CZ" sz="1200" dirty="0" err="1"/>
              <a:t>sxy</a:t>
            </a:r>
            <a:r>
              <a:rPr lang="cs-CZ" sz="1200" dirty="0"/>
              <a:t>(i,j+1)-</a:t>
            </a:r>
            <a:r>
              <a:rPr lang="cs-CZ" sz="1200" dirty="0" err="1"/>
              <a:t>sxy</a:t>
            </a:r>
            <a:r>
              <a:rPr lang="cs-CZ" sz="1200" dirty="0"/>
              <a:t>(</a:t>
            </a:r>
            <a:r>
              <a:rPr lang="cs-CZ" sz="1200" dirty="0" err="1"/>
              <a:t>i,j</a:t>
            </a:r>
            <a:r>
              <a:rPr lang="cs-CZ" sz="1200" dirty="0"/>
              <a:t>)+</a:t>
            </a:r>
            <a:r>
              <a:rPr lang="cs-CZ" sz="1200" dirty="0" err="1"/>
              <a:t>sxy</a:t>
            </a:r>
            <a:r>
              <a:rPr lang="cs-CZ" sz="1200" dirty="0"/>
              <a:t>(i,j-1));</a:t>
            </a:r>
          </a:p>
          <a:p>
            <a:r>
              <a:rPr lang="cs-CZ" sz="1200" dirty="0"/>
              <a:t>        G7=q7(</a:t>
            </a:r>
            <a:r>
              <a:rPr lang="cs-CZ" sz="1200" dirty="0" err="1"/>
              <a:t>i,j</a:t>
            </a:r>
            <a:r>
              <a:rPr lang="cs-CZ" sz="1200" dirty="0"/>
              <a:t>)/(4*</a:t>
            </a:r>
            <a:r>
              <a:rPr lang="cs-CZ" sz="1200" dirty="0" err="1"/>
              <a:t>hx</a:t>
            </a:r>
            <a:r>
              <a:rPr lang="cs-CZ" sz="1200" dirty="0"/>
              <a:t>*</a:t>
            </a:r>
            <a:r>
              <a:rPr lang="cs-CZ" sz="1200" dirty="0" err="1"/>
              <a:t>hy</a:t>
            </a:r>
            <a:r>
              <a:rPr lang="cs-CZ" sz="1200" dirty="0"/>
              <a:t>)*(</a:t>
            </a:r>
            <a:r>
              <a:rPr lang="cs-CZ" sz="1200" dirty="0" err="1"/>
              <a:t>sxy</a:t>
            </a:r>
            <a:r>
              <a:rPr lang="cs-CZ" sz="1200" dirty="0"/>
              <a:t>(i+1,j+1)+</a:t>
            </a:r>
            <a:r>
              <a:rPr lang="cs-CZ" sz="1200" dirty="0" err="1"/>
              <a:t>sxy</a:t>
            </a:r>
            <a:r>
              <a:rPr lang="cs-CZ" sz="1200" dirty="0"/>
              <a:t>(i-1,j-1)-</a:t>
            </a:r>
            <a:r>
              <a:rPr lang="cs-CZ" sz="1200" dirty="0" err="1"/>
              <a:t>sxy</a:t>
            </a:r>
            <a:r>
              <a:rPr lang="cs-CZ" sz="1200" dirty="0"/>
              <a:t>(i-1,j+1)-</a:t>
            </a:r>
            <a:r>
              <a:rPr lang="cs-CZ" sz="1200" dirty="0" err="1"/>
              <a:t>sxy</a:t>
            </a:r>
            <a:r>
              <a:rPr lang="cs-CZ" sz="1200" dirty="0"/>
              <a:t>(i+1,jk-1</a:t>
            </a:r>
            <a:r>
              <a:rPr lang="cs-CZ" sz="1200" dirty="0" smtClean="0"/>
              <a:t>));        </a:t>
            </a:r>
            <a:r>
              <a:rPr lang="cs-CZ" sz="1200" dirty="0" err="1"/>
              <a:t>Gij</a:t>
            </a:r>
            <a:r>
              <a:rPr lang="cs-CZ" sz="1200" dirty="0"/>
              <a:t>=G1+G2+G3+G4+G5+G6+G7;</a:t>
            </a:r>
          </a:p>
          <a:p>
            <a:r>
              <a:rPr lang="cs-CZ" sz="1200" dirty="0"/>
              <a:t>        </a:t>
            </a:r>
            <a:r>
              <a:rPr lang="cs-CZ" sz="1200" dirty="0" err="1"/>
              <a:t>aa</a:t>
            </a:r>
            <a:r>
              <a:rPr lang="cs-CZ" sz="1200" dirty="0"/>
              <a:t>(j)=-</a:t>
            </a:r>
            <a:r>
              <a:rPr lang="cs-CZ" sz="1200" dirty="0" err="1"/>
              <a:t>gyy</a:t>
            </a:r>
            <a:r>
              <a:rPr lang="cs-CZ" sz="1200" dirty="0"/>
              <a:t>(</a:t>
            </a:r>
            <a:r>
              <a:rPr lang="cs-CZ" sz="1200" dirty="0" err="1"/>
              <a:t>i,j</a:t>
            </a:r>
            <a:r>
              <a:rPr lang="cs-CZ" sz="1200" dirty="0"/>
              <a:t>)/hy^2+Vyp;</a:t>
            </a:r>
          </a:p>
          <a:p>
            <a:r>
              <a:rPr lang="cs-CZ" sz="1200" dirty="0"/>
              <a:t>        </a:t>
            </a:r>
            <a:r>
              <a:rPr lang="cs-CZ" sz="1200" dirty="0" err="1"/>
              <a:t>cc</a:t>
            </a:r>
            <a:r>
              <a:rPr lang="cs-CZ" sz="1200" dirty="0"/>
              <a:t>(j)=-</a:t>
            </a:r>
            <a:r>
              <a:rPr lang="cs-CZ" sz="1200" dirty="0" err="1"/>
              <a:t>gyy</a:t>
            </a:r>
            <a:r>
              <a:rPr lang="cs-CZ" sz="1200" dirty="0"/>
              <a:t>(</a:t>
            </a:r>
            <a:r>
              <a:rPr lang="cs-CZ" sz="1200" dirty="0" err="1"/>
              <a:t>i,j</a:t>
            </a:r>
            <a:r>
              <a:rPr lang="cs-CZ" sz="1200" dirty="0"/>
              <a:t>)/hy^2-Vym;</a:t>
            </a:r>
          </a:p>
          <a:p>
            <a:r>
              <a:rPr lang="cs-CZ" sz="1200" dirty="0"/>
              <a:t>        </a:t>
            </a:r>
            <a:r>
              <a:rPr lang="cs-CZ" sz="1200" dirty="0" err="1"/>
              <a:t>bb</a:t>
            </a:r>
            <a:r>
              <a:rPr lang="cs-CZ" sz="1200" dirty="0"/>
              <a:t>(j)=1/dt2+2*</a:t>
            </a:r>
            <a:r>
              <a:rPr lang="cs-CZ" sz="1200" dirty="0" err="1"/>
              <a:t>gyy</a:t>
            </a:r>
            <a:r>
              <a:rPr lang="cs-CZ" sz="1200" dirty="0"/>
              <a:t>(</a:t>
            </a:r>
            <a:r>
              <a:rPr lang="cs-CZ" sz="1200" dirty="0" err="1"/>
              <a:t>i,j</a:t>
            </a:r>
            <a:r>
              <a:rPr lang="cs-CZ" sz="1200" dirty="0"/>
              <a:t>)/hy^2-Vyp+Vym;</a:t>
            </a:r>
          </a:p>
          <a:p>
            <a:r>
              <a:rPr lang="cs-CZ" sz="1200" dirty="0"/>
              <a:t>        dd1=omega(</a:t>
            </a:r>
            <a:r>
              <a:rPr lang="cs-CZ" sz="1200" dirty="0" err="1"/>
              <a:t>i,j</a:t>
            </a:r>
            <a:r>
              <a:rPr lang="cs-CZ" sz="1200" dirty="0"/>
              <a:t>)/dt2+gxx(</a:t>
            </a:r>
            <a:r>
              <a:rPr lang="cs-CZ" sz="1200" dirty="0" err="1"/>
              <a:t>i,j</a:t>
            </a:r>
            <a:r>
              <a:rPr lang="cs-CZ" sz="1200" dirty="0"/>
              <a:t>)/hx^2*(omega(i-1,j)-2*omega(</a:t>
            </a:r>
            <a:r>
              <a:rPr lang="cs-CZ" sz="1200" dirty="0" err="1"/>
              <a:t>i,j</a:t>
            </a:r>
            <a:r>
              <a:rPr lang="cs-CZ" sz="1200" dirty="0"/>
              <a:t>)+omega(i+1,j</a:t>
            </a:r>
            <a:r>
              <a:rPr lang="cs-CZ" sz="1200" dirty="0" smtClean="0"/>
              <a:t>));        </a:t>
            </a:r>
            <a:r>
              <a:rPr lang="cs-CZ" sz="1200" dirty="0"/>
              <a:t>dd2=</a:t>
            </a:r>
            <a:r>
              <a:rPr lang="cs-CZ" sz="1200" dirty="0" err="1"/>
              <a:t>Vxp</a:t>
            </a:r>
            <a:r>
              <a:rPr lang="cs-CZ" sz="1200" dirty="0"/>
              <a:t>*(omega(</a:t>
            </a:r>
            <a:r>
              <a:rPr lang="cs-CZ" sz="1200" dirty="0" err="1"/>
              <a:t>i,j</a:t>
            </a:r>
            <a:r>
              <a:rPr lang="cs-CZ" sz="1200" dirty="0"/>
              <a:t>)-omega(i-2,j))+</a:t>
            </a:r>
            <a:r>
              <a:rPr lang="cs-CZ" sz="1200" dirty="0" err="1"/>
              <a:t>Vxm</a:t>
            </a:r>
            <a:r>
              <a:rPr lang="cs-CZ" sz="1200" dirty="0"/>
              <a:t>*(omega(i+1,j)-omega(</a:t>
            </a:r>
            <a:r>
              <a:rPr lang="cs-CZ" sz="1200" dirty="0" err="1"/>
              <a:t>i,j</a:t>
            </a:r>
            <a:r>
              <a:rPr lang="cs-CZ" sz="1200" dirty="0"/>
              <a:t>));</a:t>
            </a:r>
          </a:p>
          <a:p>
            <a:r>
              <a:rPr lang="cs-CZ" sz="1200" dirty="0"/>
              <a:t>        dd3=</a:t>
            </a:r>
            <a:r>
              <a:rPr lang="cs-CZ" sz="1200" dirty="0" err="1"/>
              <a:t>gxy</a:t>
            </a:r>
            <a:r>
              <a:rPr lang="cs-CZ" sz="1200" dirty="0"/>
              <a:t>(</a:t>
            </a:r>
            <a:r>
              <a:rPr lang="cs-CZ" sz="1200" dirty="0" err="1"/>
              <a:t>i,j</a:t>
            </a:r>
            <a:r>
              <a:rPr lang="cs-CZ" sz="1200" dirty="0"/>
              <a:t>)/(4*</a:t>
            </a:r>
            <a:r>
              <a:rPr lang="cs-CZ" sz="1200" dirty="0" err="1"/>
              <a:t>hx</a:t>
            </a:r>
            <a:r>
              <a:rPr lang="cs-CZ" sz="1200" dirty="0"/>
              <a:t>*</a:t>
            </a:r>
            <a:r>
              <a:rPr lang="cs-CZ" sz="1200" dirty="0" err="1"/>
              <a:t>hy</a:t>
            </a:r>
            <a:r>
              <a:rPr lang="cs-CZ" sz="1200" dirty="0"/>
              <a:t>)*(omega(i+1,j+1)+omega(i-1,j-1)-omega(i+1,j-1)-omega(i-1,j+1</a:t>
            </a:r>
            <a:r>
              <a:rPr lang="cs-CZ" sz="1200" dirty="0" smtClean="0"/>
              <a:t>));        </a:t>
            </a:r>
            <a:r>
              <a:rPr lang="cs-CZ" sz="1200" dirty="0" err="1"/>
              <a:t>dd</a:t>
            </a:r>
            <a:r>
              <a:rPr lang="cs-CZ" sz="1200" dirty="0"/>
              <a:t>(j)=dd1+dd2+dd3-Gij/</a:t>
            </a:r>
            <a:r>
              <a:rPr lang="cs-CZ" sz="1200" dirty="0" err="1"/>
              <a:t>mju</a:t>
            </a:r>
            <a:r>
              <a:rPr lang="cs-CZ" sz="1200" dirty="0"/>
              <a:t>(</a:t>
            </a:r>
            <a:r>
              <a:rPr lang="cs-CZ" sz="1200" dirty="0" err="1"/>
              <a:t>i,j</a:t>
            </a:r>
            <a:r>
              <a:rPr lang="cs-CZ" sz="1200" dirty="0"/>
              <a:t>);</a:t>
            </a:r>
          </a:p>
          <a:p>
            <a:r>
              <a:rPr lang="cs-CZ" sz="1200" dirty="0"/>
              <a:t>    end</a:t>
            </a:r>
          </a:p>
          <a:p>
            <a:r>
              <a:rPr lang="cs-CZ" sz="1200" dirty="0"/>
              <a:t>    omega(i,:)=</a:t>
            </a:r>
            <a:r>
              <a:rPr lang="cs-CZ" sz="1200" dirty="0" err="1"/>
              <a:t>tridag</a:t>
            </a:r>
            <a:r>
              <a:rPr lang="cs-CZ" sz="1200" dirty="0"/>
              <a:t>(</a:t>
            </a:r>
            <a:r>
              <a:rPr lang="cs-CZ" sz="1200" dirty="0" err="1"/>
              <a:t>aa,bb,cc,dd,ny</a:t>
            </a:r>
            <a:r>
              <a:rPr lang="cs-CZ" sz="1200" dirty="0"/>
              <a:t>);</a:t>
            </a:r>
          </a:p>
          <a:p>
            <a:r>
              <a:rPr lang="cs-CZ" sz="1200" dirty="0"/>
              <a:t>  end</a:t>
            </a:r>
          </a:p>
          <a:p>
            <a:r>
              <a:rPr lang="cs-CZ" sz="1200" dirty="0" smtClean="0"/>
              <a:t>sum=0</a:t>
            </a:r>
            <a:r>
              <a:rPr lang="cs-CZ" sz="1200" dirty="0"/>
              <a:t>;</a:t>
            </a:r>
          </a:p>
          <a:p>
            <a:r>
              <a:rPr lang="cs-CZ" sz="1200" dirty="0"/>
              <a:t>  </a:t>
            </a:r>
            <a:r>
              <a:rPr lang="cs-CZ" sz="1200" dirty="0" err="1"/>
              <a:t>for</a:t>
            </a:r>
            <a:r>
              <a:rPr lang="cs-CZ" sz="1200" dirty="0"/>
              <a:t> i=1:nx</a:t>
            </a:r>
          </a:p>
          <a:p>
            <a:r>
              <a:rPr lang="cs-CZ" sz="1200" dirty="0"/>
              <a:t>    </a:t>
            </a:r>
            <a:r>
              <a:rPr lang="cs-CZ" sz="1200" dirty="0" err="1"/>
              <a:t>for</a:t>
            </a:r>
            <a:r>
              <a:rPr lang="cs-CZ" sz="1200" dirty="0"/>
              <a:t> j=1:ny</a:t>
            </a:r>
          </a:p>
          <a:p>
            <a:r>
              <a:rPr lang="cs-CZ" sz="1200" dirty="0"/>
              <a:t>        sum=</a:t>
            </a:r>
            <a:r>
              <a:rPr lang="cs-CZ" sz="1200" dirty="0" err="1"/>
              <a:t>sum+abs</a:t>
            </a:r>
            <a:r>
              <a:rPr lang="cs-CZ" sz="1200" dirty="0"/>
              <a:t>(omega(</a:t>
            </a:r>
            <a:r>
              <a:rPr lang="cs-CZ" sz="1200" dirty="0" err="1"/>
              <a:t>i,j</a:t>
            </a:r>
            <a:r>
              <a:rPr lang="cs-CZ" sz="1200" dirty="0"/>
              <a:t>)-</a:t>
            </a:r>
            <a:r>
              <a:rPr lang="cs-CZ" sz="1200" dirty="0" err="1"/>
              <a:t>omegaold</a:t>
            </a:r>
            <a:r>
              <a:rPr lang="cs-CZ" sz="1200" dirty="0"/>
              <a:t>(</a:t>
            </a:r>
            <a:r>
              <a:rPr lang="cs-CZ" sz="1200" dirty="0" err="1"/>
              <a:t>i,j</a:t>
            </a:r>
            <a:r>
              <a:rPr lang="cs-CZ" sz="1200" dirty="0"/>
              <a:t>));</a:t>
            </a:r>
          </a:p>
          <a:p>
            <a:r>
              <a:rPr lang="cs-CZ" sz="1200" dirty="0"/>
              <a:t>    end</a:t>
            </a:r>
          </a:p>
          <a:p>
            <a:r>
              <a:rPr lang="cs-CZ" sz="1200" dirty="0"/>
              <a:t>  end</a:t>
            </a:r>
          </a:p>
          <a:p>
            <a:r>
              <a:rPr lang="cs-CZ" sz="1200" dirty="0"/>
              <a:t>  </a:t>
            </a:r>
            <a:r>
              <a:rPr lang="cs-CZ" sz="1200" dirty="0" err="1"/>
              <a:t>sdev</a:t>
            </a:r>
            <a:r>
              <a:rPr lang="cs-CZ" sz="1200" dirty="0"/>
              <a:t>=sum/(</a:t>
            </a:r>
            <a:r>
              <a:rPr lang="cs-CZ" sz="1200" dirty="0" err="1"/>
              <a:t>nx</a:t>
            </a:r>
            <a:r>
              <a:rPr lang="cs-CZ" sz="1200" dirty="0"/>
              <a:t>*</a:t>
            </a:r>
            <a:r>
              <a:rPr lang="cs-CZ" sz="1200" dirty="0" err="1"/>
              <a:t>ny</a:t>
            </a:r>
            <a:r>
              <a:rPr lang="cs-CZ" sz="1200" dirty="0"/>
              <a:t>)/</a:t>
            </a:r>
            <a:r>
              <a:rPr lang="cs-CZ" sz="1200" dirty="0" err="1"/>
              <a:t>psiw</a:t>
            </a:r>
            <a:r>
              <a:rPr lang="cs-CZ" sz="1200" dirty="0" smtClean="0"/>
              <a:t>;  </a:t>
            </a:r>
            <a:r>
              <a:rPr lang="cs-CZ" sz="1200" dirty="0" err="1"/>
              <a:t>disp</a:t>
            </a:r>
            <a:r>
              <a:rPr lang="cs-CZ" sz="1200" dirty="0"/>
              <a:t>(</a:t>
            </a:r>
            <a:r>
              <a:rPr lang="cs-CZ" sz="1200" dirty="0" err="1"/>
              <a:t>sprintf</a:t>
            </a:r>
            <a:r>
              <a:rPr lang="cs-CZ" sz="1200" dirty="0"/>
              <a:t>(' </a:t>
            </a:r>
            <a:r>
              <a:rPr lang="cs-CZ" sz="1200" dirty="0" err="1"/>
              <a:t>iter</a:t>
            </a:r>
            <a:r>
              <a:rPr lang="cs-CZ" sz="1200" dirty="0"/>
              <a:t>=%d </a:t>
            </a:r>
            <a:r>
              <a:rPr lang="cs-CZ" sz="1200" dirty="0" err="1"/>
              <a:t>relsum</a:t>
            </a:r>
            <a:r>
              <a:rPr lang="cs-CZ" sz="1200" dirty="0"/>
              <a:t>=%.5g',iter,sdev))</a:t>
            </a:r>
          </a:p>
          <a:p>
            <a:r>
              <a:rPr lang="cs-CZ" sz="1200" dirty="0"/>
              <a:t>  </a:t>
            </a:r>
            <a:r>
              <a:rPr lang="cs-CZ" sz="1200" dirty="0" err="1"/>
              <a:t>if</a:t>
            </a:r>
            <a:r>
              <a:rPr lang="cs-CZ" sz="1200" dirty="0"/>
              <a:t> </a:t>
            </a:r>
            <a:r>
              <a:rPr lang="cs-CZ" sz="1200" dirty="0" err="1"/>
              <a:t>sdev</a:t>
            </a:r>
            <a:r>
              <a:rPr lang="cs-CZ" sz="1200" dirty="0"/>
              <a:t>&lt;0.00001</a:t>
            </a:r>
          </a:p>
          <a:p>
            <a:r>
              <a:rPr lang="cs-CZ" sz="1200" dirty="0"/>
              <a:t>      </a:t>
            </a:r>
            <a:r>
              <a:rPr lang="cs-CZ" sz="1200" dirty="0" err="1"/>
              <a:t>break</a:t>
            </a:r>
            <a:endParaRPr lang="cs-CZ" sz="1200" dirty="0"/>
          </a:p>
          <a:p>
            <a:r>
              <a:rPr lang="cs-CZ" sz="1200" dirty="0"/>
              <a:t>  end</a:t>
            </a:r>
          </a:p>
          <a:p>
            <a:r>
              <a:rPr lang="cs-CZ" sz="1200" dirty="0" smtClean="0"/>
              <a:t>end</a:t>
            </a:r>
            <a:endParaRPr lang="cs-CZ" sz="1200" dirty="0"/>
          </a:p>
        </p:txBody>
      </p:sp>
    </p:spTree>
    <p:extLst>
      <p:ext uri="{BB962C8B-B14F-4D97-AF65-F5344CB8AC3E}">
        <p14:creationId xmlns:p14="http://schemas.microsoft.com/office/powerpoint/2010/main" val="34753972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a:t>
            </a:r>
            <a:r>
              <a:rPr lang="en-US" sz="2400" b="1" dirty="0" smtClean="0">
                <a:sym typeface="Symbol" pitchFamily="18" charset="2"/>
              </a:rPr>
              <a:t>Constitutive equations </a:t>
            </a:r>
            <a:r>
              <a:rPr lang="cs-CZ" sz="2400" b="1" dirty="0" err="1" smtClean="0">
                <a:sym typeface="Symbol" pitchFamily="18" charset="2"/>
              </a:rPr>
              <a:t>White</a:t>
            </a:r>
            <a:r>
              <a:rPr lang="cs-CZ" sz="2400" b="1" dirty="0" smtClean="0">
                <a:sym typeface="Symbol" pitchFamily="18" charset="2"/>
              </a:rPr>
              <a:t> </a:t>
            </a:r>
            <a:r>
              <a:rPr lang="cs-CZ" sz="2400" b="1" dirty="0" err="1" smtClean="0">
                <a:sym typeface="Symbol" pitchFamily="18" charset="2"/>
              </a:rPr>
              <a:t>Metzner</a:t>
            </a:r>
            <a:r>
              <a:rPr lang="cs-CZ" sz="2400" b="1" dirty="0" smtClean="0">
                <a:sym typeface="Symbol" pitchFamily="18" charset="2"/>
              </a:rPr>
              <a:t>. </a:t>
            </a:r>
            <a:endParaRPr lang="cs-CZ" sz="2400" b="1" dirty="0">
              <a:sym typeface="Symbol" pitchFamily="18" charset="2"/>
            </a:endParaRPr>
          </a:p>
        </p:txBody>
      </p:sp>
      <p:sp>
        <p:nvSpPr>
          <p:cNvPr id="4" name="Zástupný symbol pro číslo snímku 3"/>
          <p:cNvSpPr>
            <a:spLocks noGrp="1"/>
          </p:cNvSpPr>
          <p:nvPr>
            <p:ph type="sldNum" sz="quarter" idx="12"/>
          </p:nvPr>
        </p:nvSpPr>
        <p:spPr/>
        <p:txBody>
          <a:bodyPr/>
          <a:lstStyle/>
          <a:p>
            <a:pPr>
              <a:defRPr/>
            </a:pPr>
            <a:fld id="{B5B76BE2-068B-4195-97D5-A58FFC9B4249}" type="slidenum">
              <a:rPr lang="en-US" smtClean="0"/>
              <a:pPr>
                <a:defRPr/>
              </a:pPr>
              <a:t>46</a:t>
            </a:fld>
            <a:endParaRPr lang="en-US"/>
          </a:p>
        </p:txBody>
      </p:sp>
      <p:cxnSp>
        <p:nvCxnSpPr>
          <p:cNvPr id="12" name="Přímá spojnice se šipkou 11"/>
          <p:cNvCxnSpPr>
            <a:stCxn id="13" idx="2"/>
          </p:cNvCxnSpPr>
          <p:nvPr/>
        </p:nvCxnSpPr>
        <p:spPr>
          <a:xfrm>
            <a:off x="4853642" y="1518928"/>
            <a:ext cx="12593" cy="49572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Vývojový diagram: alternativní postup 12"/>
          <p:cNvSpPr/>
          <p:nvPr/>
        </p:nvSpPr>
        <p:spPr>
          <a:xfrm>
            <a:off x="4164594" y="1156790"/>
            <a:ext cx="1378095" cy="3621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Geometr</a:t>
            </a:r>
            <a:r>
              <a:rPr lang="en-US" sz="1400" dirty="0" smtClean="0"/>
              <a:t>y</a:t>
            </a:r>
            <a:endParaRPr lang="cs-CZ" sz="1400" dirty="0"/>
          </a:p>
        </p:txBody>
      </p:sp>
      <p:sp>
        <p:nvSpPr>
          <p:cNvPr id="14" name="Vývojový diagram: postup 13"/>
          <p:cNvSpPr/>
          <p:nvPr/>
        </p:nvSpPr>
        <p:spPr>
          <a:xfrm>
            <a:off x="2919634" y="1655402"/>
            <a:ext cx="3913633" cy="4707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Approximate </a:t>
            </a:r>
            <a:r>
              <a:rPr lang="cs-CZ" sz="1400" dirty="0" smtClean="0"/>
              <a:t>profil</a:t>
            </a:r>
            <a:r>
              <a:rPr lang="en-US" sz="1400" dirty="0" err="1" smtClean="0"/>
              <a:t>es</a:t>
            </a:r>
            <a:r>
              <a:rPr lang="cs-CZ" sz="1400" dirty="0" smtClean="0"/>
              <a:t> </a:t>
            </a:r>
            <a:r>
              <a:rPr lang="cs-CZ" sz="1400" dirty="0" err="1" smtClean="0"/>
              <a:t>u,v</a:t>
            </a:r>
            <a:r>
              <a:rPr lang="cs-CZ" sz="1400" dirty="0" smtClean="0"/>
              <a:t>, </a:t>
            </a:r>
            <a:r>
              <a:rPr lang="cs-CZ" sz="1400" dirty="0" smtClean="0">
                <a:sym typeface="Symbol" panose="05050102010706020507" pitchFamily="18" charset="2"/>
              </a:rPr>
              <a:t>,</a:t>
            </a:r>
            <a:r>
              <a:rPr lang="cs-CZ" sz="1400" dirty="0" smtClean="0"/>
              <a:t> </a:t>
            </a:r>
            <a:r>
              <a:rPr lang="cs-CZ" sz="1400" dirty="0" smtClean="0">
                <a:sym typeface="Symbol" panose="05050102010706020507" pitchFamily="18" charset="2"/>
              </a:rPr>
              <a:t> </a:t>
            </a:r>
            <a:r>
              <a:rPr lang="en-US" sz="1400" dirty="0" smtClean="0"/>
              <a:t>for power law fluid</a:t>
            </a:r>
            <a:endParaRPr lang="cs-CZ" sz="1400" dirty="0"/>
          </a:p>
        </p:txBody>
      </p:sp>
      <p:sp>
        <p:nvSpPr>
          <p:cNvPr id="15" name="Vývojový diagram: příprava 14"/>
          <p:cNvSpPr/>
          <p:nvPr/>
        </p:nvSpPr>
        <p:spPr>
          <a:xfrm>
            <a:off x="3904797" y="2267232"/>
            <a:ext cx="1910281" cy="33497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err="1" smtClean="0"/>
              <a:t>itera</a:t>
            </a:r>
            <a:r>
              <a:rPr lang="en-US" sz="1400" dirty="0" err="1" smtClean="0"/>
              <a:t>tion</a:t>
            </a:r>
            <a:endParaRPr lang="cs-CZ" sz="1400" baseline="-25000" dirty="0"/>
          </a:p>
        </p:txBody>
      </p:sp>
      <p:sp>
        <p:nvSpPr>
          <p:cNvPr id="16" name="Vývojový diagram: příprava 15"/>
          <p:cNvSpPr/>
          <p:nvPr/>
        </p:nvSpPr>
        <p:spPr>
          <a:xfrm>
            <a:off x="3964496" y="5127738"/>
            <a:ext cx="1778283" cy="30781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Volný tvar 16"/>
          <p:cNvSpPr/>
          <p:nvPr/>
        </p:nvSpPr>
        <p:spPr>
          <a:xfrm>
            <a:off x="1562706" y="2434722"/>
            <a:ext cx="2534970" cy="2863142"/>
          </a:xfrm>
          <a:custGeom>
            <a:avLst/>
            <a:gdLst>
              <a:gd name="connsiteX0" fmla="*/ 2190938 w 2190938"/>
              <a:gd name="connsiteY0" fmla="*/ 1973655 h 1973655"/>
              <a:gd name="connsiteX1" fmla="*/ 0 w 2190938"/>
              <a:gd name="connsiteY1" fmla="*/ 1964602 h 1973655"/>
              <a:gd name="connsiteX2" fmla="*/ 0 w 2190938"/>
              <a:gd name="connsiteY2" fmla="*/ 9053 h 1973655"/>
              <a:gd name="connsiteX3" fmla="*/ 2082297 w 2190938"/>
              <a:gd name="connsiteY3" fmla="*/ 0 h 1973655"/>
              <a:gd name="connsiteX4" fmla="*/ 2082297 w 2190938"/>
              <a:gd name="connsiteY4" fmla="*/ 0 h 197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938" h="1973655">
                <a:moveTo>
                  <a:pt x="2190938" y="1973655"/>
                </a:moveTo>
                <a:lnTo>
                  <a:pt x="0" y="1964602"/>
                </a:lnTo>
                <a:lnTo>
                  <a:pt x="0" y="9053"/>
                </a:lnTo>
                <a:lnTo>
                  <a:pt x="2082297" y="0"/>
                </a:lnTo>
                <a:lnTo>
                  <a:pt x="2082297" y="0"/>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Vývojový diagram: postup 17"/>
          <p:cNvSpPr/>
          <p:nvPr/>
        </p:nvSpPr>
        <p:spPr>
          <a:xfrm>
            <a:off x="2874011" y="2739093"/>
            <a:ext cx="3959257" cy="4707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err="1" smtClean="0"/>
              <a:t>Elastic</a:t>
            </a:r>
            <a:r>
              <a:rPr lang="en-US" sz="1400" dirty="0" smtClean="0"/>
              <a:t> stress</a:t>
            </a:r>
            <a:r>
              <a:rPr lang="cs-CZ" sz="1400" dirty="0" smtClean="0"/>
              <a:t> </a:t>
            </a:r>
            <a:r>
              <a:rPr lang="cs-CZ" sz="1400" dirty="0" err="1" smtClean="0"/>
              <a:t>sxx</a:t>
            </a:r>
            <a:r>
              <a:rPr lang="cs-CZ" sz="1400" dirty="0" smtClean="0"/>
              <a:t>, </a:t>
            </a:r>
            <a:r>
              <a:rPr lang="cs-CZ" sz="1400" dirty="0" err="1" smtClean="0"/>
              <a:t>syy</a:t>
            </a:r>
            <a:r>
              <a:rPr lang="cs-CZ" sz="1400" dirty="0" smtClean="0"/>
              <a:t>, </a:t>
            </a:r>
            <a:r>
              <a:rPr lang="cs-CZ" sz="1400" dirty="0" err="1" smtClean="0"/>
              <a:t>sxy</a:t>
            </a:r>
            <a:r>
              <a:rPr lang="cs-CZ" sz="1400" dirty="0" smtClean="0"/>
              <a:t> (hyperbolické MW)</a:t>
            </a:r>
            <a:endParaRPr lang="cs-CZ" sz="1400" dirty="0"/>
          </a:p>
        </p:txBody>
      </p:sp>
      <p:sp>
        <p:nvSpPr>
          <p:cNvPr id="19" name="Vývojový diagram: postup 18"/>
          <p:cNvSpPr/>
          <p:nvPr/>
        </p:nvSpPr>
        <p:spPr>
          <a:xfrm>
            <a:off x="2880309" y="3315539"/>
            <a:ext cx="3959257" cy="470780"/>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err="1" smtClean="0">
                <a:solidFill>
                  <a:schemeClr val="tx1"/>
                </a:solidFill>
              </a:rPr>
              <a:t>Poisson</a:t>
            </a:r>
            <a:r>
              <a:rPr lang="cs-CZ" sz="1400" dirty="0" smtClean="0">
                <a:solidFill>
                  <a:schemeClr val="tx1"/>
                </a:solidFill>
              </a:rPr>
              <a:t> </a:t>
            </a:r>
            <a:r>
              <a:rPr lang="en-US" sz="1400" dirty="0" smtClean="0">
                <a:solidFill>
                  <a:schemeClr val="tx1"/>
                </a:solidFill>
              </a:rPr>
              <a:t>equation for</a:t>
            </a:r>
            <a:r>
              <a:rPr lang="cs-CZ" sz="1400" dirty="0" smtClean="0">
                <a:solidFill>
                  <a:schemeClr val="tx1"/>
                </a:solidFill>
              </a:rPr>
              <a:t> </a:t>
            </a:r>
            <a:r>
              <a:rPr lang="cs-CZ" sz="1400" dirty="0" smtClean="0">
                <a:solidFill>
                  <a:schemeClr val="tx1"/>
                </a:solidFill>
                <a:sym typeface="Symbol" panose="05050102010706020507" pitchFamily="18" charset="2"/>
              </a:rPr>
              <a:t></a:t>
            </a:r>
            <a:endParaRPr lang="cs-CZ" sz="1400" dirty="0">
              <a:solidFill>
                <a:schemeClr val="tx1"/>
              </a:solidFill>
            </a:endParaRPr>
          </a:p>
        </p:txBody>
      </p:sp>
      <p:sp>
        <p:nvSpPr>
          <p:cNvPr id="21" name="Vývojový diagram: postup 20"/>
          <p:cNvSpPr/>
          <p:nvPr/>
        </p:nvSpPr>
        <p:spPr>
          <a:xfrm>
            <a:off x="2874007" y="4484619"/>
            <a:ext cx="3959257" cy="470780"/>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err="1">
                <a:solidFill>
                  <a:schemeClr val="tx1"/>
                </a:solidFill>
              </a:rPr>
              <a:t>Poisson</a:t>
            </a:r>
            <a:r>
              <a:rPr lang="cs-CZ" sz="1400" dirty="0">
                <a:solidFill>
                  <a:schemeClr val="tx1"/>
                </a:solidFill>
              </a:rPr>
              <a:t> </a:t>
            </a:r>
            <a:r>
              <a:rPr lang="en-US" sz="1400" dirty="0">
                <a:solidFill>
                  <a:schemeClr val="tx1"/>
                </a:solidFill>
              </a:rPr>
              <a:t>equation for</a:t>
            </a:r>
            <a:r>
              <a:rPr lang="cs-CZ" sz="1400" dirty="0">
                <a:solidFill>
                  <a:schemeClr val="tx1"/>
                </a:solidFill>
              </a:rPr>
              <a:t> </a:t>
            </a:r>
            <a:r>
              <a:rPr lang="cs-CZ" sz="1400" dirty="0" smtClean="0">
                <a:solidFill>
                  <a:schemeClr val="tx1"/>
                </a:solidFill>
                <a:sym typeface="Symbol" panose="05050102010706020507" pitchFamily="18" charset="2"/>
              </a:rPr>
              <a:t></a:t>
            </a:r>
            <a:endParaRPr lang="cs-CZ" sz="1400" dirty="0">
              <a:solidFill>
                <a:schemeClr val="tx1"/>
              </a:solidFill>
            </a:endParaRPr>
          </a:p>
        </p:txBody>
      </p:sp>
      <p:sp>
        <p:nvSpPr>
          <p:cNvPr id="22" name="Vývojový diagram: postup 21"/>
          <p:cNvSpPr/>
          <p:nvPr/>
        </p:nvSpPr>
        <p:spPr>
          <a:xfrm>
            <a:off x="2886607" y="5640000"/>
            <a:ext cx="3959257" cy="4707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err="1" smtClean="0">
                <a:solidFill>
                  <a:schemeClr val="bg1"/>
                </a:solidFill>
              </a:rPr>
              <a:t>Poisson</a:t>
            </a:r>
            <a:r>
              <a:rPr lang="cs-CZ" sz="1400" dirty="0" smtClean="0">
                <a:solidFill>
                  <a:schemeClr val="bg1"/>
                </a:solidFill>
              </a:rPr>
              <a:t> </a:t>
            </a:r>
            <a:r>
              <a:rPr lang="en-US" sz="1400" dirty="0" smtClean="0">
                <a:solidFill>
                  <a:schemeClr val="bg1"/>
                </a:solidFill>
              </a:rPr>
              <a:t>equation for</a:t>
            </a:r>
            <a:r>
              <a:rPr lang="cs-CZ" sz="1400" dirty="0" smtClean="0">
                <a:solidFill>
                  <a:schemeClr val="bg1"/>
                </a:solidFill>
              </a:rPr>
              <a:t> </a:t>
            </a:r>
            <a:r>
              <a:rPr lang="en-US" sz="1400" dirty="0" smtClean="0">
                <a:solidFill>
                  <a:schemeClr val="bg1"/>
                </a:solidFill>
              </a:rPr>
              <a:t>pressure</a:t>
            </a:r>
            <a:r>
              <a:rPr lang="cs-CZ" sz="1400" dirty="0" smtClean="0">
                <a:solidFill>
                  <a:schemeClr val="bg1"/>
                </a:solidFill>
                <a:sym typeface="Symbol" panose="05050102010706020507" pitchFamily="18" charset="2"/>
              </a:rPr>
              <a:t> </a:t>
            </a:r>
            <a:r>
              <a:rPr lang="cs-CZ" sz="1400" dirty="0" smtClean="0">
                <a:sym typeface="Symbol" panose="05050102010706020507" pitchFamily="18" charset="2"/>
              </a:rPr>
              <a:t>p</a:t>
            </a:r>
            <a:endParaRPr lang="cs-CZ" sz="1400" dirty="0"/>
          </a:p>
        </p:txBody>
      </p:sp>
      <p:sp>
        <p:nvSpPr>
          <p:cNvPr id="23" name="Vývojový diagram: postup 22"/>
          <p:cNvSpPr/>
          <p:nvPr/>
        </p:nvSpPr>
        <p:spPr>
          <a:xfrm>
            <a:off x="2874008" y="3884862"/>
            <a:ext cx="3959257" cy="470780"/>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Nodal velocities and viscosity. BC for </a:t>
            </a:r>
            <a:r>
              <a:rPr lang="en-US" sz="1400" dirty="0" smtClean="0">
                <a:solidFill>
                  <a:schemeClr val="tx1"/>
                </a:solidFill>
                <a:sym typeface="Symbol"/>
              </a:rPr>
              <a:t></a:t>
            </a:r>
            <a:endParaRPr lang="cs-CZ" sz="1400" dirty="0">
              <a:solidFill>
                <a:schemeClr val="tx1"/>
              </a:solidFill>
            </a:endParaRPr>
          </a:p>
        </p:txBody>
      </p:sp>
      <p:sp>
        <p:nvSpPr>
          <p:cNvPr id="8" name="Oválný bublinový popisek 7"/>
          <p:cNvSpPr/>
          <p:nvPr/>
        </p:nvSpPr>
        <p:spPr>
          <a:xfrm>
            <a:off x="7125419" y="1518928"/>
            <a:ext cx="4891177" cy="2032001"/>
          </a:xfrm>
          <a:prstGeom prst="wedgeEllipseCallout">
            <a:avLst>
              <a:gd name="adj1" fmla="val -54872"/>
              <a:gd name="adj2" fmla="val 50938"/>
            </a:avLst>
          </a:prstGeom>
          <a:solidFill>
            <a:schemeClr val="bg1">
              <a:lumMod val="95000"/>
            </a:schemeClr>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When you skip these three sections (iterative refinement of the </a:t>
            </a:r>
            <a:r>
              <a:rPr lang="en-US" dirty="0" smtClean="0">
                <a:solidFill>
                  <a:schemeClr val="tx1"/>
                </a:solidFill>
              </a:rPr>
              <a:t>stream </a:t>
            </a:r>
            <a:r>
              <a:rPr lang="en-US" dirty="0">
                <a:solidFill>
                  <a:schemeClr val="tx1"/>
                </a:solidFill>
              </a:rPr>
              <a:t>function and vorticity) will </a:t>
            </a:r>
            <a:r>
              <a:rPr lang="en-US" dirty="0" smtClean="0">
                <a:solidFill>
                  <a:schemeClr val="tx1"/>
                </a:solidFill>
              </a:rPr>
              <a:t>result </a:t>
            </a:r>
            <a:r>
              <a:rPr lang="en-US" dirty="0" err="1" smtClean="0">
                <a:solidFill>
                  <a:schemeClr val="tx1"/>
                </a:solidFill>
              </a:rPr>
              <a:t>Pavlovec</a:t>
            </a:r>
            <a:r>
              <a:rPr lang="en-US" dirty="0" smtClean="0">
                <a:solidFill>
                  <a:schemeClr val="tx1"/>
                </a:solidFill>
              </a:rPr>
              <a:t> </a:t>
            </a:r>
            <a:r>
              <a:rPr lang="en-US" dirty="0">
                <a:solidFill>
                  <a:schemeClr val="tx1"/>
                </a:solidFill>
              </a:rPr>
              <a:t>approximation of the solution, but for a smooth Gaussian </a:t>
            </a:r>
            <a:r>
              <a:rPr lang="en-US" dirty="0" smtClean="0">
                <a:solidFill>
                  <a:schemeClr val="tx1"/>
                </a:solidFill>
              </a:rPr>
              <a:t>gap profile</a:t>
            </a:r>
            <a:r>
              <a:rPr lang="en-US" dirty="0" smtClean="0"/>
              <a:t>.</a:t>
            </a:r>
            <a:endParaRPr lang="en-US" dirty="0"/>
          </a:p>
        </p:txBody>
      </p:sp>
    </p:spTree>
    <p:extLst>
      <p:ext uri="{BB962C8B-B14F-4D97-AF65-F5344CB8AC3E}">
        <p14:creationId xmlns:p14="http://schemas.microsoft.com/office/powerpoint/2010/main" val="37438201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a:t>
            </a:r>
            <a:r>
              <a:rPr lang="en-US" sz="2400" b="1" dirty="0" smtClean="0">
                <a:sym typeface="Symbol" pitchFamily="18" charset="2"/>
              </a:rPr>
              <a:t>Constitutive equation </a:t>
            </a:r>
            <a:r>
              <a:rPr lang="cs-CZ" sz="2400" b="1" dirty="0" err="1" smtClean="0">
                <a:sym typeface="Symbol" pitchFamily="18" charset="2"/>
              </a:rPr>
              <a:t>White</a:t>
            </a:r>
            <a:r>
              <a:rPr lang="cs-CZ" sz="2400" b="1" dirty="0" smtClean="0">
                <a:sym typeface="Symbol" pitchFamily="18" charset="2"/>
              </a:rPr>
              <a:t> </a:t>
            </a:r>
            <a:r>
              <a:rPr lang="cs-CZ" sz="2400" b="1" dirty="0" err="1" smtClean="0">
                <a:sym typeface="Symbol" pitchFamily="18" charset="2"/>
              </a:rPr>
              <a:t>Metzner</a:t>
            </a:r>
            <a:r>
              <a:rPr lang="cs-CZ" sz="2400" b="1" dirty="0" smtClean="0">
                <a:sym typeface="Symbol" pitchFamily="18" charset="2"/>
              </a:rPr>
              <a:t>. </a:t>
            </a:r>
            <a:endParaRPr lang="cs-CZ" sz="2400" b="1" dirty="0">
              <a:sym typeface="Symbol" pitchFamily="18" charset="2"/>
            </a:endParaRPr>
          </a:p>
        </p:txBody>
      </p:sp>
      <mc:AlternateContent xmlns:mc="http://schemas.openxmlformats.org/markup-compatibility/2006" xmlns:a14="http://schemas.microsoft.com/office/drawing/2010/main">
        <mc:Choice Requires="a14">
          <p:sp>
            <p:nvSpPr>
              <p:cNvPr id="5" name="TextovéPole 4"/>
              <p:cNvSpPr txBox="1"/>
              <p:nvPr/>
            </p:nvSpPr>
            <p:spPr>
              <a:xfrm>
                <a:off x="388088" y="1525772"/>
                <a:ext cx="10443308" cy="7693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en-US" b="0" i="1" smtClean="0">
                              <a:latin typeface="Cambria Math"/>
                            </a:rPr>
                            <m:t>𝑥𝑥</m:t>
                          </m:r>
                        </m:sub>
                      </m:sSub>
                      <m:d>
                        <m:dPr>
                          <m:ctrlPr>
                            <a:rPr lang="en-US" b="0" i="1" smtClean="0">
                              <a:latin typeface="Cambria Math" panose="02040503050406030204" pitchFamily="18" charset="0"/>
                            </a:rPr>
                          </m:ctrlPr>
                        </m:dPr>
                        <m:e>
                          <m:r>
                            <a:rPr lang="en-US" b="0" i="1" smtClean="0">
                              <a:latin typeface="Cambria Math"/>
                            </a:rPr>
                            <m:t>1−</m:t>
                          </m:r>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ea typeface="Cambria Math"/>
                                </a:rPr>
                                <m:t>𝜇</m:t>
                              </m:r>
                            </m:num>
                            <m:den>
                              <m:r>
                                <a:rPr lang="en-US" b="0" i="1" smtClean="0">
                                  <a:latin typeface="Cambria Math"/>
                                </a:rPr>
                                <m:t>𝐺</m:t>
                              </m:r>
                            </m:den>
                          </m:f>
                          <m:f>
                            <m:fPr>
                              <m:ctrlPr>
                                <a:rPr lang="en-US" b="0" i="1" smtClean="0">
                                  <a:latin typeface="Cambria Math" panose="02040503050406030204" pitchFamily="18" charset="0"/>
                                </a:rPr>
                              </m:ctrlPr>
                            </m:fPr>
                            <m:num>
                              <m:r>
                                <a:rPr lang="en-US" b="0" i="1" smtClean="0">
                                  <a:latin typeface="Cambria Math"/>
                                </a:rPr>
                                <m:t>𝜕</m:t>
                              </m:r>
                              <m:r>
                                <a:rPr lang="en-US" b="0" i="1" smtClean="0">
                                  <a:latin typeface="Cambria Math"/>
                                </a:rPr>
                                <m:t>𝑢</m:t>
                              </m:r>
                            </m:num>
                            <m:den>
                              <m:r>
                                <a:rPr lang="en-US" b="0" i="1" smtClean="0">
                                  <a:latin typeface="Cambria Math"/>
                                </a:rPr>
                                <m:t>𝜕</m:t>
                              </m:r>
                              <m:r>
                                <a:rPr lang="en-US" b="0" i="1" smtClean="0">
                                  <a:latin typeface="Cambria Math"/>
                                </a:rPr>
                                <m:t>𝑥</m:t>
                              </m:r>
                            </m:den>
                          </m:f>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ea typeface="Cambria Math"/>
                            </a:rPr>
                            <m:t>𝜇</m:t>
                          </m:r>
                        </m:num>
                        <m:den>
                          <m:r>
                            <a:rPr lang="en-US" b="0" i="1" smtClean="0">
                              <a:latin typeface="Cambria Math"/>
                            </a:rPr>
                            <m:t>𝐺</m:t>
                          </m:r>
                        </m:den>
                      </m:f>
                      <m:d>
                        <m:dPr>
                          <m:ctrlPr>
                            <a:rPr lang="en-US" b="0" i="1" smtClean="0">
                              <a:latin typeface="Cambria Math" panose="02040503050406030204" pitchFamily="18" charset="0"/>
                            </a:rPr>
                          </m:ctrlPr>
                        </m:dPr>
                        <m:e>
                          <m:r>
                            <a:rPr lang="en-US" b="0" i="1" smtClean="0">
                              <a:latin typeface="Cambria Math"/>
                            </a:rPr>
                            <m:t>𝑢</m:t>
                          </m:r>
                          <m:f>
                            <m:fPr>
                              <m:ctrlPr>
                                <a:rPr lang="en-US" b="0" i="1" smtClean="0">
                                  <a:latin typeface="Cambria Math" panose="02040503050406030204" pitchFamily="18" charset="0"/>
                                </a:rPr>
                              </m:ctrlPr>
                            </m:fPr>
                            <m:num>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𝑥𝑥</m:t>
                                  </m:r>
                                </m:sub>
                              </m:sSub>
                            </m:num>
                            <m:den>
                              <m:r>
                                <a:rPr lang="en-US" b="0" i="1" smtClean="0">
                                  <a:latin typeface="Cambria Math"/>
                                </a:rPr>
                                <m:t>𝜕</m:t>
                              </m:r>
                              <m:r>
                                <a:rPr lang="en-US" b="0" i="1" smtClean="0">
                                  <a:latin typeface="Cambria Math"/>
                                </a:rPr>
                                <m:t>𝑥</m:t>
                              </m:r>
                            </m:den>
                          </m:f>
                          <m:r>
                            <a:rPr lang="en-US" b="0" i="1" smtClean="0">
                              <a:latin typeface="Cambria Math"/>
                            </a:rPr>
                            <m:t>+</m:t>
                          </m:r>
                          <m:r>
                            <a:rPr lang="en-US" b="0" i="1" smtClean="0">
                              <a:latin typeface="Cambria Math"/>
                            </a:rPr>
                            <m:t>𝑣</m:t>
                          </m:r>
                          <m:f>
                            <m:fPr>
                              <m:ctrlPr>
                                <a:rPr lang="en-US" i="1">
                                  <a:latin typeface="Cambria Math" panose="02040503050406030204" pitchFamily="18" charset="0"/>
                                </a:rPr>
                              </m:ctrlPr>
                            </m:fPr>
                            <m:num>
                              <m:r>
                                <a:rPr lang="en-US" i="1">
                                  <a:latin typeface="Cambria Math"/>
                                </a:rPr>
                                <m:t>𝜕</m:t>
                              </m:r>
                              <m:sSub>
                                <m:sSubPr>
                                  <m:ctrlPr>
                                    <a:rPr lang="en-US" i="1">
                                      <a:latin typeface="Cambria Math" panose="02040503050406030204" pitchFamily="18" charset="0"/>
                                    </a:rPr>
                                  </m:ctrlPr>
                                </m:sSubPr>
                                <m:e>
                                  <m:r>
                                    <a:rPr lang="en-US" i="1">
                                      <a:latin typeface="Cambria Math"/>
                                    </a:rPr>
                                    <m:t>𝑠</m:t>
                                  </m:r>
                                </m:e>
                                <m:sub>
                                  <m:r>
                                    <a:rPr lang="en-US" i="1">
                                      <a:latin typeface="Cambria Math"/>
                                    </a:rPr>
                                    <m:t>𝑥𝑥</m:t>
                                  </m:r>
                                </m:sub>
                              </m:sSub>
                            </m:num>
                            <m:den>
                              <m:r>
                                <a:rPr lang="en-US" i="1">
                                  <a:latin typeface="Cambria Math"/>
                                </a:rPr>
                                <m:t>𝜕</m:t>
                              </m:r>
                              <m:r>
                                <a:rPr lang="en-US" b="0" i="1" smtClean="0">
                                  <a:latin typeface="Cambria Math"/>
                                </a:rPr>
                                <m:t>𝑦</m:t>
                              </m:r>
                            </m:den>
                          </m:f>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ea typeface="Cambria Math"/>
                            </a:rPr>
                            <m:t>𝜇</m:t>
                          </m:r>
                        </m:num>
                        <m:den>
                          <m:r>
                            <a:rPr lang="en-US" b="0" i="1" smtClean="0">
                              <a:latin typeface="Cambria Math"/>
                            </a:rPr>
                            <m:t>𝐺</m:t>
                          </m:r>
                        </m:den>
                      </m:f>
                      <m:f>
                        <m:fPr>
                          <m:ctrlPr>
                            <a:rPr lang="en-US" b="0" i="1" smtClean="0">
                              <a:latin typeface="Cambria Math" panose="02040503050406030204" pitchFamily="18" charset="0"/>
                            </a:rPr>
                          </m:ctrlPr>
                        </m:fPr>
                        <m:num>
                          <m:r>
                            <a:rPr lang="en-US" b="0" i="1" smtClean="0">
                              <a:latin typeface="Cambria Math"/>
                            </a:rPr>
                            <m:t>𝜕</m:t>
                          </m:r>
                          <m:r>
                            <a:rPr lang="en-US" b="0" i="1" smtClean="0">
                              <a:latin typeface="Cambria Math"/>
                            </a:rPr>
                            <m:t>𝑢</m:t>
                          </m:r>
                        </m:num>
                        <m:den>
                          <m:r>
                            <a:rPr lang="en-US" b="0" i="1" smtClean="0">
                              <a:latin typeface="Cambria Math"/>
                            </a:rPr>
                            <m:t>𝜕</m:t>
                          </m:r>
                          <m:r>
                            <a:rPr lang="en-US" b="0" i="1" smtClean="0">
                              <a:latin typeface="Cambria Math"/>
                            </a:rPr>
                            <m:t>𝑦</m:t>
                          </m:r>
                        </m:den>
                      </m:f>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𝑥𝑦</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sSup>
                            <m:sSupPr>
                              <m:ctrlPr>
                                <a:rPr lang="en-US" b="0" i="1" smtClean="0">
                                  <a:latin typeface="Cambria Math" panose="02040503050406030204" pitchFamily="18" charset="0"/>
                                </a:rPr>
                              </m:ctrlPr>
                            </m:sSupPr>
                            <m:e>
                              <m:r>
                                <a:rPr lang="en-US" b="0" i="1" smtClean="0">
                                  <a:latin typeface="Cambria Math"/>
                                  <a:ea typeface="Cambria Math"/>
                                </a:rPr>
                                <m:t>𝜇</m:t>
                              </m:r>
                            </m:e>
                            <m:sup>
                              <m:r>
                                <a:rPr lang="en-US" b="0" i="1" smtClean="0">
                                  <a:latin typeface="Cambria Math"/>
                                </a:rPr>
                                <m:t>2</m:t>
                              </m:r>
                            </m:sup>
                          </m:sSup>
                        </m:num>
                        <m:den>
                          <m:r>
                            <a:rPr lang="en-US" b="0" i="1" smtClean="0">
                              <a:latin typeface="Cambria Math"/>
                            </a:rPr>
                            <m:t>𝐺</m:t>
                          </m:r>
                        </m:den>
                      </m:f>
                      <m:r>
                        <a:rPr lang="en-US" b="0" i="1" smtClean="0">
                          <a:latin typeface="Cambria Math"/>
                        </a:rPr>
                        <m:t>(</m:t>
                      </m:r>
                      <m:r>
                        <a:rPr lang="en-US" b="0" i="1" smtClean="0">
                          <a:latin typeface="Cambria Math"/>
                        </a:rPr>
                        <m:t>𝑢</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ea typeface="Cambria Math"/>
                                </a:rPr>
                                <m:t>𝜕</m:t>
                              </m:r>
                            </m:e>
                            <m:sup>
                              <m:r>
                                <a:rPr lang="en-US" b="0" i="1" smtClean="0">
                                  <a:latin typeface="Cambria Math"/>
                                </a:rPr>
                                <m:t>2</m:t>
                              </m:r>
                            </m:sup>
                          </m:sSup>
                          <m:r>
                            <a:rPr lang="en-US" b="0" i="1" smtClean="0">
                              <a:latin typeface="Cambria Math"/>
                            </a:rPr>
                            <m:t>𝑢</m:t>
                          </m:r>
                        </m:num>
                        <m:den>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𝑥</m:t>
                              </m:r>
                            </m:e>
                            <m:sup>
                              <m:r>
                                <a:rPr lang="en-US" b="0" i="1" smtClean="0">
                                  <a:latin typeface="Cambria Math"/>
                                  <a:ea typeface="Cambria Math"/>
                                </a:rPr>
                                <m:t>2</m:t>
                              </m:r>
                            </m:sup>
                          </m:sSup>
                        </m:den>
                      </m:f>
                      <m:r>
                        <a:rPr lang="en-US" b="0" i="1" smtClean="0">
                          <a:latin typeface="Cambria Math"/>
                        </a:rPr>
                        <m:t>−</m:t>
                      </m:r>
                      <m:r>
                        <a:rPr lang="en-US" b="0" i="1" smtClean="0">
                          <a:latin typeface="Cambria Math"/>
                        </a:rPr>
                        <m:t>𝑣</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a:ea typeface="Cambria Math"/>
                                </a:rPr>
                                <m:t>𝜕</m:t>
                              </m:r>
                            </m:e>
                            <m:sup>
                              <m:r>
                                <a:rPr lang="en-US" i="1">
                                  <a:latin typeface="Cambria Math"/>
                                </a:rPr>
                                <m:t>2</m:t>
                              </m:r>
                            </m:sup>
                          </m:sSup>
                          <m:r>
                            <a:rPr lang="en-US" b="0" i="1" smtClean="0">
                              <a:latin typeface="Cambria Math"/>
                            </a:rPr>
                            <m:t>𝑣</m:t>
                          </m:r>
                        </m:num>
                        <m:den>
                          <m:r>
                            <a:rPr lang="en-US" i="1">
                              <a:latin typeface="Cambria Math"/>
                              <a:ea typeface="Cambria Math"/>
                            </a:rPr>
                            <m:t>𝜕</m:t>
                          </m:r>
                          <m:sSup>
                            <m:sSupPr>
                              <m:ctrlPr>
                                <a:rPr lang="en-US" i="1">
                                  <a:latin typeface="Cambria Math" panose="02040503050406030204" pitchFamily="18" charset="0"/>
                                  <a:ea typeface="Cambria Math"/>
                                </a:rPr>
                              </m:ctrlPr>
                            </m:sSupPr>
                            <m:e>
                              <m:r>
                                <a:rPr lang="en-US" b="0" i="1" smtClean="0">
                                  <a:latin typeface="Cambria Math"/>
                                  <a:ea typeface="Cambria Math"/>
                                </a:rPr>
                                <m:t>𝑦</m:t>
                              </m:r>
                            </m:e>
                            <m:sup>
                              <m:r>
                                <a:rPr lang="en-US" i="1">
                                  <a:latin typeface="Cambria Math"/>
                                  <a:ea typeface="Cambria Math"/>
                                </a:rPr>
                                <m:t>2</m:t>
                              </m:r>
                            </m:sup>
                          </m:sSup>
                        </m:den>
                      </m:f>
                      <m:r>
                        <a:rPr lang="en-US" b="0" i="1" smtClean="0">
                          <a:latin typeface="Cambria Math"/>
                          <a:ea typeface="Cambria Math"/>
                        </a:rPr>
                        <m:t>−2</m:t>
                      </m:r>
                      <m:sSup>
                        <m:sSupPr>
                          <m:ctrlPr>
                            <a:rPr lang="en-US" b="0" i="1" smtClean="0">
                              <a:latin typeface="Cambria Math" panose="02040503050406030204" pitchFamily="18" charset="0"/>
                              <a:ea typeface="Cambria Math"/>
                            </a:rPr>
                          </m:ctrlPr>
                        </m:sSupPr>
                        <m:e>
                          <m:d>
                            <m:dPr>
                              <m:ctrlPr>
                                <a:rPr lang="en-US" b="0" i="1" smtClean="0">
                                  <a:latin typeface="Cambria Math" panose="02040503050406030204" pitchFamily="18" charset="0"/>
                                  <a:ea typeface="Cambria Math"/>
                                </a:rPr>
                              </m:ctrlPr>
                            </m:dPr>
                            <m:e>
                              <m:f>
                                <m:fPr>
                                  <m:ctrlPr>
                                    <a:rPr lang="en-US" i="1">
                                      <a:latin typeface="Cambria Math" panose="02040503050406030204" pitchFamily="18" charset="0"/>
                                    </a:rPr>
                                  </m:ctrlPr>
                                </m:fPr>
                                <m:num>
                                  <m:r>
                                    <a:rPr lang="en-US" i="1">
                                      <a:latin typeface="Cambria Math"/>
                                    </a:rPr>
                                    <m:t>𝜕</m:t>
                                  </m:r>
                                  <m:r>
                                    <a:rPr lang="en-US" i="1">
                                      <a:latin typeface="Cambria Math"/>
                                    </a:rPr>
                                    <m:t>𝑢</m:t>
                                  </m:r>
                                </m:num>
                                <m:den>
                                  <m:r>
                                    <a:rPr lang="en-US" i="1">
                                      <a:latin typeface="Cambria Math"/>
                                    </a:rPr>
                                    <m:t>𝜕</m:t>
                                  </m:r>
                                  <m:r>
                                    <a:rPr lang="en-US" i="1">
                                      <a:latin typeface="Cambria Math"/>
                                    </a:rPr>
                                    <m:t>𝑥</m:t>
                                  </m:r>
                                </m:den>
                              </m:f>
                            </m:e>
                          </m:d>
                        </m:e>
                        <m:sup>
                          <m:r>
                            <a:rPr lang="en-US" b="0" i="1" smtClean="0">
                              <a:latin typeface="Cambria Math"/>
                              <a:ea typeface="Cambria Math"/>
                            </a:rPr>
                            <m:t>2</m:t>
                          </m:r>
                        </m:sup>
                      </m:sSup>
                      <m:r>
                        <a:rPr lang="en-US" b="0" i="1" smtClean="0">
                          <a:latin typeface="Cambria Math"/>
                          <a:ea typeface="Cambria Math"/>
                        </a:rPr>
                        <m:t>−</m:t>
                      </m:r>
                      <m:sSup>
                        <m:sSupPr>
                          <m:ctrlPr>
                            <a:rPr lang="en-US" i="1">
                              <a:latin typeface="Cambria Math" panose="02040503050406030204" pitchFamily="18" charset="0"/>
                              <a:ea typeface="Cambria Math"/>
                            </a:rPr>
                          </m:ctrlPr>
                        </m:sSupPr>
                        <m:e>
                          <m:d>
                            <m:dPr>
                              <m:ctrlPr>
                                <a:rPr lang="en-US" i="1">
                                  <a:latin typeface="Cambria Math" panose="02040503050406030204" pitchFamily="18" charset="0"/>
                                  <a:ea typeface="Cambria Math"/>
                                </a:rPr>
                              </m:ctrlPr>
                            </m:dPr>
                            <m:e>
                              <m:f>
                                <m:fPr>
                                  <m:ctrlPr>
                                    <a:rPr lang="en-US" i="1">
                                      <a:latin typeface="Cambria Math" panose="02040503050406030204" pitchFamily="18" charset="0"/>
                                    </a:rPr>
                                  </m:ctrlPr>
                                </m:fPr>
                                <m:num>
                                  <m:r>
                                    <a:rPr lang="en-US" i="1">
                                      <a:latin typeface="Cambria Math"/>
                                    </a:rPr>
                                    <m:t>𝜕</m:t>
                                  </m:r>
                                  <m:r>
                                    <a:rPr lang="en-US" i="1">
                                      <a:latin typeface="Cambria Math"/>
                                    </a:rPr>
                                    <m:t>𝑢</m:t>
                                  </m:r>
                                </m:num>
                                <m:den>
                                  <m:r>
                                    <a:rPr lang="en-US" i="1">
                                      <a:latin typeface="Cambria Math"/>
                                    </a:rPr>
                                    <m:t>𝜕</m:t>
                                  </m:r>
                                  <m:r>
                                    <a:rPr lang="en-US" b="0" i="1" smtClean="0">
                                      <a:latin typeface="Cambria Math"/>
                                    </a:rPr>
                                    <m:t>𝑦</m:t>
                                  </m:r>
                                </m:den>
                              </m:f>
                            </m:e>
                          </m:d>
                        </m:e>
                        <m:sup>
                          <m:r>
                            <a:rPr lang="en-US" i="1">
                              <a:latin typeface="Cambria Math"/>
                              <a:ea typeface="Cambria Math"/>
                            </a:rPr>
                            <m:t>2</m:t>
                          </m:r>
                        </m:sup>
                      </m:sSup>
                      <m:r>
                        <a:rPr lang="en-US" b="0" i="1" smtClean="0">
                          <a:latin typeface="Cambria Math"/>
                          <a:ea typeface="Cambria Math"/>
                        </a:rPr>
                        <m:t>−</m:t>
                      </m:r>
                      <m:f>
                        <m:fPr>
                          <m:ctrlPr>
                            <a:rPr lang="en-US" i="1">
                              <a:latin typeface="Cambria Math" panose="02040503050406030204" pitchFamily="18" charset="0"/>
                            </a:rPr>
                          </m:ctrlPr>
                        </m:fPr>
                        <m:num>
                          <m:r>
                            <a:rPr lang="en-US" i="1">
                              <a:latin typeface="Cambria Math"/>
                            </a:rPr>
                            <m:t>𝜕</m:t>
                          </m:r>
                          <m:r>
                            <a:rPr lang="en-US" i="1">
                              <a:latin typeface="Cambria Math"/>
                            </a:rPr>
                            <m:t>𝑢</m:t>
                          </m:r>
                        </m:num>
                        <m:den>
                          <m:r>
                            <a:rPr lang="en-US" i="1">
                              <a:latin typeface="Cambria Math"/>
                            </a:rPr>
                            <m:t>𝜕</m:t>
                          </m:r>
                          <m:r>
                            <a:rPr lang="en-US" i="1">
                              <a:latin typeface="Cambria Math"/>
                            </a:rPr>
                            <m:t>𝑦</m:t>
                          </m:r>
                        </m:den>
                      </m:f>
                      <m:f>
                        <m:fPr>
                          <m:ctrlPr>
                            <a:rPr lang="en-US" i="1">
                              <a:latin typeface="Cambria Math" panose="02040503050406030204" pitchFamily="18" charset="0"/>
                            </a:rPr>
                          </m:ctrlPr>
                        </m:fPr>
                        <m:num>
                          <m:r>
                            <a:rPr lang="en-US" i="1">
                              <a:latin typeface="Cambria Math"/>
                            </a:rPr>
                            <m:t>𝜕</m:t>
                          </m:r>
                          <m:r>
                            <a:rPr lang="en-US" b="0" i="1" smtClean="0">
                              <a:latin typeface="Cambria Math"/>
                            </a:rPr>
                            <m:t>𝑣</m:t>
                          </m:r>
                        </m:num>
                        <m:den>
                          <m:r>
                            <a:rPr lang="en-US" i="1">
                              <a:latin typeface="Cambria Math"/>
                            </a:rPr>
                            <m:t>𝜕</m:t>
                          </m:r>
                          <m:r>
                            <a:rPr lang="en-US" b="0" i="1" smtClean="0">
                              <a:latin typeface="Cambria Math"/>
                            </a:rPr>
                            <m:t>𝑥</m:t>
                          </m:r>
                        </m:den>
                      </m:f>
                      <m:r>
                        <a:rPr lang="en-US" b="0" i="1" smtClean="0">
                          <a:latin typeface="Cambria Math"/>
                        </a:rPr>
                        <m:t>)</m:t>
                      </m:r>
                    </m:oMath>
                  </m:oMathPara>
                </a14:m>
                <a:endParaRPr lang="cs-CZ" dirty="0"/>
              </a:p>
            </p:txBody>
          </p:sp>
        </mc:Choice>
        <mc:Fallback xmlns="">
          <p:sp>
            <p:nvSpPr>
              <p:cNvPr id="5" name="TextovéPole 4"/>
              <p:cNvSpPr txBox="1">
                <a:spLocks noRot="1" noChangeAspect="1" noMove="1" noResize="1" noEditPoints="1" noAdjustHandles="1" noChangeArrowheads="1" noChangeShapeType="1" noTextEdit="1"/>
              </p:cNvSpPr>
              <p:nvPr/>
            </p:nvSpPr>
            <p:spPr>
              <a:xfrm>
                <a:off x="388088" y="1525772"/>
                <a:ext cx="10443308" cy="769378"/>
              </a:xfrm>
              <a:prstGeom prst="rect">
                <a:avLst/>
              </a:prstGeom>
              <a:blipFill rotWithShape="1">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0" name="TextovéPole 19"/>
              <p:cNvSpPr txBox="1"/>
              <p:nvPr/>
            </p:nvSpPr>
            <p:spPr>
              <a:xfrm>
                <a:off x="298672" y="2685996"/>
                <a:ext cx="10622139" cy="7693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en-US" b="0" i="1" smtClean="0">
                              <a:latin typeface="Cambria Math"/>
                            </a:rPr>
                            <m:t>𝑦𝑦</m:t>
                          </m:r>
                        </m:sub>
                      </m:sSub>
                      <m:d>
                        <m:dPr>
                          <m:ctrlPr>
                            <a:rPr lang="en-US" b="0" i="1" smtClean="0">
                              <a:latin typeface="Cambria Math" panose="02040503050406030204" pitchFamily="18" charset="0"/>
                            </a:rPr>
                          </m:ctrlPr>
                        </m:dPr>
                        <m:e>
                          <m:r>
                            <a:rPr lang="en-US" b="0" i="1" smtClean="0">
                              <a:latin typeface="Cambria Math"/>
                            </a:rPr>
                            <m:t>1+</m:t>
                          </m:r>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ea typeface="Cambria Math"/>
                                </a:rPr>
                                <m:t>𝜇</m:t>
                              </m:r>
                            </m:num>
                            <m:den>
                              <m:r>
                                <a:rPr lang="en-US" b="0" i="1" smtClean="0">
                                  <a:latin typeface="Cambria Math"/>
                                </a:rPr>
                                <m:t>𝐺</m:t>
                              </m:r>
                            </m:den>
                          </m:f>
                          <m:f>
                            <m:fPr>
                              <m:ctrlPr>
                                <a:rPr lang="en-US" b="0" i="1" smtClean="0">
                                  <a:latin typeface="Cambria Math" panose="02040503050406030204" pitchFamily="18" charset="0"/>
                                </a:rPr>
                              </m:ctrlPr>
                            </m:fPr>
                            <m:num>
                              <m:r>
                                <a:rPr lang="en-US" b="0" i="1" smtClean="0">
                                  <a:latin typeface="Cambria Math"/>
                                </a:rPr>
                                <m:t>𝜕</m:t>
                              </m:r>
                              <m:r>
                                <a:rPr lang="en-US" b="0" i="1" smtClean="0">
                                  <a:latin typeface="Cambria Math"/>
                                </a:rPr>
                                <m:t>𝑢</m:t>
                              </m:r>
                            </m:num>
                            <m:den>
                              <m:r>
                                <a:rPr lang="en-US" b="0" i="1" smtClean="0">
                                  <a:latin typeface="Cambria Math"/>
                                </a:rPr>
                                <m:t>𝜕</m:t>
                              </m:r>
                              <m:r>
                                <a:rPr lang="en-US" b="0" i="1" smtClean="0">
                                  <a:latin typeface="Cambria Math"/>
                                </a:rPr>
                                <m:t>𝑥</m:t>
                              </m:r>
                            </m:den>
                          </m:f>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ea typeface="Cambria Math"/>
                            </a:rPr>
                            <m:t>𝜇</m:t>
                          </m:r>
                        </m:num>
                        <m:den>
                          <m:r>
                            <a:rPr lang="en-US" b="0" i="1" smtClean="0">
                              <a:latin typeface="Cambria Math"/>
                            </a:rPr>
                            <m:t>𝐺</m:t>
                          </m:r>
                        </m:den>
                      </m:f>
                      <m:d>
                        <m:dPr>
                          <m:ctrlPr>
                            <a:rPr lang="en-US" b="0" i="1" smtClean="0">
                              <a:latin typeface="Cambria Math" panose="02040503050406030204" pitchFamily="18" charset="0"/>
                            </a:rPr>
                          </m:ctrlPr>
                        </m:dPr>
                        <m:e>
                          <m:r>
                            <a:rPr lang="en-US" b="0" i="1" smtClean="0">
                              <a:latin typeface="Cambria Math"/>
                            </a:rPr>
                            <m:t>𝑢</m:t>
                          </m:r>
                          <m:f>
                            <m:fPr>
                              <m:ctrlPr>
                                <a:rPr lang="en-US" b="0" i="1" smtClean="0">
                                  <a:latin typeface="Cambria Math" panose="02040503050406030204" pitchFamily="18" charset="0"/>
                                </a:rPr>
                              </m:ctrlPr>
                            </m:fPr>
                            <m:num>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𝑦𝑦</m:t>
                                  </m:r>
                                </m:sub>
                              </m:sSub>
                            </m:num>
                            <m:den>
                              <m:r>
                                <a:rPr lang="en-US" b="0" i="1" smtClean="0">
                                  <a:latin typeface="Cambria Math"/>
                                </a:rPr>
                                <m:t>𝜕</m:t>
                              </m:r>
                              <m:r>
                                <a:rPr lang="en-US" b="0" i="1" smtClean="0">
                                  <a:latin typeface="Cambria Math"/>
                                </a:rPr>
                                <m:t>𝑥</m:t>
                              </m:r>
                            </m:den>
                          </m:f>
                          <m:r>
                            <a:rPr lang="en-US" b="0" i="1" smtClean="0">
                              <a:latin typeface="Cambria Math"/>
                            </a:rPr>
                            <m:t>+</m:t>
                          </m:r>
                          <m:r>
                            <a:rPr lang="en-US" b="0" i="1" smtClean="0">
                              <a:latin typeface="Cambria Math"/>
                            </a:rPr>
                            <m:t>𝑣</m:t>
                          </m:r>
                          <m:f>
                            <m:fPr>
                              <m:ctrlPr>
                                <a:rPr lang="en-US" i="1">
                                  <a:latin typeface="Cambria Math" panose="02040503050406030204" pitchFamily="18" charset="0"/>
                                </a:rPr>
                              </m:ctrlPr>
                            </m:fPr>
                            <m:num>
                              <m:r>
                                <a:rPr lang="en-US" i="1">
                                  <a:latin typeface="Cambria Math"/>
                                </a:rPr>
                                <m:t>𝜕</m:t>
                              </m:r>
                              <m:sSub>
                                <m:sSubPr>
                                  <m:ctrlPr>
                                    <a:rPr lang="en-US" i="1">
                                      <a:latin typeface="Cambria Math" panose="02040503050406030204" pitchFamily="18" charset="0"/>
                                    </a:rPr>
                                  </m:ctrlPr>
                                </m:sSubPr>
                                <m:e>
                                  <m:r>
                                    <a:rPr lang="en-US" i="1">
                                      <a:latin typeface="Cambria Math"/>
                                    </a:rPr>
                                    <m:t>𝑠</m:t>
                                  </m:r>
                                </m:e>
                                <m:sub>
                                  <m:r>
                                    <a:rPr lang="en-US" b="0" i="1" smtClean="0">
                                      <a:latin typeface="Cambria Math"/>
                                    </a:rPr>
                                    <m:t>𝑦𝑦</m:t>
                                  </m:r>
                                </m:sub>
                              </m:sSub>
                            </m:num>
                            <m:den>
                              <m:r>
                                <a:rPr lang="en-US" i="1">
                                  <a:latin typeface="Cambria Math"/>
                                </a:rPr>
                                <m:t>𝜕</m:t>
                              </m:r>
                              <m:r>
                                <a:rPr lang="en-US" b="0" i="1" smtClean="0">
                                  <a:latin typeface="Cambria Math"/>
                                </a:rPr>
                                <m:t>𝑦</m:t>
                              </m:r>
                            </m:den>
                          </m:f>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ea typeface="Cambria Math"/>
                            </a:rPr>
                            <m:t>𝜇</m:t>
                          </m:r>
                        </m:num>
                        <m:den>
                          <m:r>
                            <a:rPr lang="en-US" b="0" i="1" smtClean="0">
                              <a:latin typeface="Cambria Math"/>
                            </a:rPr>
                            <m:t>𝐺</m:t>
                          </m:r>
                        </m:den>
                      </m:f>
                      <m:f>
                        <m:fPr>
                          <m:ctrlPr>
                            <a:rPr lang="en-US" b="0" i="1" smtClean="0">
                              <a:latin typeface="Cambria Math" panose="02040503050406030204" pitchFamily="18" charset="0"/>
                            </a:rPr>
                          </m:ctrlPr>
                        </m:fPr>
                        <m:num>
                          <m:r>
                            <a:rPr lang="en-US" b="0" i="1" smtClean="0">
                              <a:latin typeface="Cambria Math"/>
                            </a:rPr>
                            <m:t>𝜕</m:t>
                          </m:r>
                          <m:r>
                            <a:rPr lang="en-US" b="0" i="1" smtClean="0">
                              <a:latin typeface="Cambria Math"/>
                            </a:rPr>
                            <m:t>𝑣</m:t>
                          </m:r>
                        </m:num>
                        <m:den>
                          <m:r>
                            <a:rPr lang="en-US" b="0" i="1" smtClean="0">
                              <a:latin typeface="Cambria Math"/>
                            </a:rPr>
                            <m:t>𝜕</m:t>
                          </m:r>
                          <m:r>
                            <a:rPr lang="en-US" b="0" i="1" smtClean="0">
                              <a:latin typeface="Cambria Math"/>
                            </a:rPr>
                            <m:t>𝑥</m:t>
                          </m:r>
                        </m:den>
                      </m:f>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𝑥𝑦</m:t>
                          </m:r>
                        </m:sub>
                      </m:sSub>
                      <m:r>
                        <a:rPr lang="cs-CZ"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sSup>
                            <m:sSupPr>
                              <m:ctrlPr>
                                <a:rPr lang="en-US" b="0" i="1" smtClean="0">
                                  <a:latin typeface="Cambria Math" panose="02040503050406030204" pitchFamily="18" charset="0"/>
                                </a:rPr>
                              </m:ctrlPr>
                            </m:sSupPr>
                            <m:e>
                              <m:r>
                                <a:rPr lang="en-US" b="0" i="1" smtClean="0">
                                  <a:latin typeface="Cambria Math"/>
                                  <a:ea typeface="Cambria Math"/>
                                </a:rPr>
                                <m:t>𝜇</m:t>
                              </m:r>
                            </m:e>
                            <m:sup>
                              <m:r>
                                <a:rPr lang="en-US" b="0" i="1" smtClean="0">
                                  <a:latin typeface="Cambria Math"/>
                                </a:rPr>
                                <m:t>2</m:t>
                              </m:r>
                            </m:sup>
                          </m:sSup>
                        </m:num>
                        <m:den>
                          <m:r>
                            <a:rPr lang="en-US" b="0" i="1" smtClean="0">
                              <a:latin typeface="Cambria Math"/>
                            </a:rPr>
                            <m:t>𝐺</m:t>
                          </m:r>
                        </m:den>
                      </m:f>
                      <m:r>
                        <a:rPr lang="en-US" b="0" i="1" smtClean="0">
                          <a:latin typeface="Cambria Math"/>
                        </a:rPr>
                        <m:t>(</m:t>
                      </m:r>
                      <m:r>
                        <a:rPr lang="en-US" b="0" i="1" smtClean="0">
                          <a:latin typeface="Cambria Math"/>
                        </a:rPr>
                        <m:t>𝑢</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ea typeface="Cambria Math"/>
                                </a:rPr>
                                <m:t>𝜕</m:t>
                              </m:r>
                            </m:e>
                            <m:sup>
                              <m:r>
                                <a:rPr lang="en-US" b="0" i="1" smtClean="0">
                                  <a:latin typeface="Cambria Math"/>
                                </a:rPr>
                                <m:t>2</m:t>
                              </m:r>
                            </m:sup>
                          </m:sSup>
                          <m:r>
                            <a:rPr lang="en-US" b="0" i="1" smtClean="0">
                              <a:latin typeface="Cambria Math"/>
                            </a:rPr>
                            <m:t>𝑢</m:t>
                          </m:r>
                        </m:num>
                        <m:den>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𝑥</m:t>
                              </m:r>
                            </m:e>
                            <m:sup>
                              <m:r>
                                <a:rPr lang="en-US" b="0" i="1" smtClean="0">
                                  <a:latin typeface="Cambria Math"/>
                                  <a:ea typeface="Cambria Math"/>
                                </a:rPr>
                                <m:t>2</m:t>
                              </m:r>
                            </m:sup>
                          </m:sSup>
                        </m:den>
                      </m:f>
                      <m:r>
                        <a:rPr lang="en-US" b="0" i="1" smtClean="0">
                          <a:latin typeface="Cambria Math"/>
                        </a:rPr>
                        <m:t>−</m:t>
                      </m:r>
                      <m:r>
                        <a:rPr lang="en-US" b="0" i="1" smtClean="0">
                          <a:latin typeface="Cambria Math"/>
                        </a:rPr>
                        <m:t>𝑣</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a:ea typeface="Cambria Math"/>
                                </a:rPr>
                                <m:t>𝜕</m:t>
                              </m:r>
                            </m:e>
                            <m:sup>
                              <m:r>
                                <a:rPr lang="en-US" i="1">
                                  <a:latin typeface="Cambria Math"/>
                                </a:rPr>
                                <m:t>2</m:t>
                              </m:r>
                            </m:sup>
                          </m:sSup>
                          <m:r>
                            <a:rPr lang="en-US" b="0" i="1" smtClean="0">
                              <a:latin typeface="Cambria Math"/>
                            </a:rPr>
                            <m:t>𝑣</m:t>
                          </m:r>
                        </m:num>
                        <m:den>
                          <m:r>
                            <a:rPr lang="en-US" i="1">
                              <a:latin typeface="Cambria Math"/>
                              <a:ea typeface="Cambria Math"/>
                            </a:rPr>
                            <m:t>𝜕</m:t>
                          </m:r>
                          <m:sSup>
                            <m:sSupPr>
                              <m:ctrlPr>
                                <a:rPr lang="en-US" i="1">
                                  <a:latin typeface="Cambria Math" panose="02040503050406030204" pitchFamily="18" charset="0"/>
                                  <a:ea typeface="Cambria Math"/>
                                </a:rPr>
                              </m:ctrlPr>
                            </m:sSupPr>
                            <m:e>
                              <m:r>
                                <a:rPr lang="en-US" b="0" i="1" smtClean="0">
                                  <a:latin typeface="Cambria Math"/>
                                  <a:ea typeface="Cambria Math"/>
                                </a:rPr>
                                <m:t>𝑦</m:t>
                              </m:r>
                            </m:e>
                            <m:sup>
                              <m:r>
                                <a:rPr lang="en-US" i="1">
                                  <a:latin typeface="Cambria Math"/>
                                  <a:ea typeface="Cambria Math"/>
                                </a:rPr>
                                <m:t>2</m:t>
                              </m:r>
                            </m:sup>
                          </m:sSup>
                        </m:den>
                      </m:f>
                      <m:r>
                        <a:rPr lang="en-US" b="0" i="1" smtClean="0">
                          <a:latin typeface="Cambria Math"/>
                          <a:ea typeface="Cambria Math"/>
                        </a:rPr>
                        <m:t>+2</m:t>
                      </m:r>
                      <m:sSup>
                        <m:sSupPr>
                          <m:ctrlPr>
                            <a:rPr lang="en-US" b="0" i="1" smtClean="0">
                              <a:latin typeface="Cambria Math" panose="02040503050406030204" pitchFamily="18" charset="0"/>
                              <a:ea typeface="Cambria Math"/>
                            </a:rPr>
                          </m:ctrlPr>
                        </m:sSupPr>
                        <m:e>
                          <m:d>
                            <m:dPr>
                              <m:ctrlPr>
                                <a:rPr lang="en-US" b="0" i="1" smtClean="0">
                                  <a:latin typeface="Cambria Math" panose="02040503050406030204" pitchFamily="18" charset="0"/>
                                  <a:ea typeface="Cambria Math"/>
                                </a:rPr>
                              </m:ctrlPr>
                            </m:dPr>
                            <m:e>
                              <m:f>
                                <m:fPr>
                                  <m:ctrlPr>
                                    <a:rPr lang="en-US" i="1">
                                      <a:latin typeface="Cambria Math" panose="02040503050406030204" pitchFamily="18" charset="0"/>
                                    </a:rPr>
                                  </m:ctrlPr>
                                </m:fPr>
                                <m:num>
                                  <m:r>
                                    <a:rPr lang="en-US" i="1">
                                      <a:latin typeface="Cambria Math"/>
                                    </a:rPr>
                                    <m:t>𝜕</m:t>
                                  </m:r>
                                  <m:r>
                                    <a:rPr lang="en-US" b="0" i="1" smtClean="0">
                                      <a:latin typeface="Cambria Math"/>
                                    </a:rPr>
                                    <m:t>𝑣</m:t>
                                  </m:r>
                                </m:num>
                                <m:den>
                                  <m:r>
                                    <a:rPr lang="en-US" i="1">
                                      <a:latin typeface="Cambria Math"/>
                                    </a:rPr>
                                    <m:t>𝜕</m:t>
                                  </m:r>
                                  <m:r>
                                    <a:rPr lang="en-US" b="0" i="1" smtClean="0">
                                      <a:latin typeface="Cambria Math"/>
                                    </a:rPr>
                                    <m:t>𝑦</m:t>
                                  </m:r>
                                </m:den>
                              </m:f>
                            </m:e>
                          </m:d>
                        </m:e>
                        <m:sup>
                          <m:r>
                            <a:rPr lang="en-US" b="0" i="1" smtClean="0">
                              <a:latin typeface="Cambria Math"/>
                              <a:ea typeface="Cambria Math"/>
                            </a:rPr>
                            <m:t>2</m:t>
                          </m:r>
                        </m:sup>
                      </m:sSup>
                      <m:r>
                        <a:rPr lang="en-US" b="0" i="1" smtClean="0">
                          <a:latin typeface="Cambria Math"/>
                          <a:ea typeface="Cambria Math"/>
                        </a:rPr>
                        <m:t>+</m:t>
                      </m:r>
                      <m:sSup>
                        <m:sSupPr>
                          <m:ctrlPr>
                            <a:rPr lang="en-US" i="1">
                              <a:latin typeface="Cambria Math" panose="02040503050406030204" pitchFamily="18" charset="0"/>
                              <a:ea typeface="Cambria Math"/>
                            </a:rPr>
                          </m:ctrlPr>
                        </m:sSupPr>
                        <m:e>
                          <m:d>
                            <m:dPr>
                              <m:ctrlPr>
                                <a:rPr lang="en-US" i="1">
                                  <a:latin typeface="Cambria Math" panose="02040503050406030204" pitchFamily="18" charset="0"/>
                                  <a:ea typeface="Cambria Math"/>
                                </a:rPr>
                              </m:ctrlPr>
                            </m:dPr>
                            <m:e>
                              <m:f>
                                <m:fPr>
                                  <m:ctrlPr>
                                    <a:rPr lang="en-US" i="1">
                                      <a:latin typeface="Cambria Math" panose="02040503050406030204" pitchFamily="18" charset="0"/>
                                    </a:rPr>
                                  </m:ctrlPr>
                                </m:fPr>
                                <m:num>
                                  <m:r>
                                    <a:rPr lang="en-US" i="1">
                                      <a:latin typeface="Cambria Math"/>
                                    </a:rPr>
                                    <m:t>𝜕</m:t>
                                  </m:r>
                                  <m:r>
                                    <a:rPr lang="en-US" b="0" i="1" smtClean="0">
                                      <a:latin typeface="Cambria Math"/>
                                    </a:rPr>
                                    <m:t>𝑣</m:t>
                                  </m:r>
                                </m:num>
                                <m:den>
                                  <m:r>
                                    <a:rPr lang="en-US" i="1">
                                      <a:latin typeface="Cambria Math"/>
                                    </a:rPr>
                                    <m:t>𝜕</m:t>
                                  </m:r>
                                  <m:r>
                                    <a:rPr lang="en-US" b="0" i="1" smtClean="0">
                                      <a:latin typeface="Cambria Math"/>
                                    </a:rPr>
                                    <m:t>𝑥</m:t>
                                  </m:r>
                                </m:den>
                              </m:f>
                            </m:e>
                          </m:d>
                        </m:e>
                        <m:sup>
                          <m:r>
                            <a:rPr lang="en-US" i="1">
                              <a:latin typeface="Cambria Math"/>
                              <a:ea typeface="Cambria Math"/>
                            </a:rPr>
                            <m:t>2</m:t>
                          </m:r>
                        </m:sup>
                      </m:sSup>
                      <m:r>
                        <a:rPr lang="en-US" b="0" i="1" smtClean="0">
                          <a:latin typeface="Cambria Math"/>
                          <a:ea typeface="Cambria Math"/>
                        </a:rPr>
                        <m:t>+</m:t>
                      </m:r>
                      <m:f>
                        <m:fPr>
                          <m:ctrlPr>
                            <a:rPr lang="en-US" i="1">
                              <a:latin typeface="Cambria Math" panose="02040503050406030204" pitchFamily="18" charset="0"/>
                            </a:rPr>
                          </m:ctrlPr>
                        </m:fPr>
                        <m:num>
                          <m:r>
                            <a:rPr lang="en-US" i="1">
                              <a:latin typeface="Cambria Math"/>
                            </a:rPr>
                            <m:t>𝜕</m:t>
                          </m:r>
                          <m:r>
                            <a:rPr lang="en-US" i="1">
                              <a:latin typeface="Cambria Math"/>
                            </a:rPr>
                            <m:t>𝑢</m:t>
                          </m:r>
                        </m:num>
                        <m:den>
                          <m:r>
                            <a:rPr lang="en-US" i="1">
                              <a:latin typeface="Cambria Math"/>
                            </a:rPr>
                            <m:t>𝜕</m:t>
                          </m:r>
                          <m:r>
                            <a:rPr lang="en-US" i="1">
                              <a:latin typeface="Cambria Math"/>
                            </a:rPr>
                            <m:t>𝑦</m:t>
                          </m:r>
                        </m:den>
                      </m:f>
                      <m:f>
                        <m:fPr>
                          <m:ctrlPr>
                            <a:rPr lang="en-US" i="1">
                              <a:latin typeface="Cambria Math" panose="02040503050406030204" pitchFamily="18" charset="0"/>
                            </a:rPr>
                          </m:ctrlPr>
                        </m:fPr>
                        <m:num>
                          <m:r>
                            <a:rPr lang="en-US" i="1">
                              <a:latin typeface="Cambria Math"/>
                            </a:rPr>
                            <m:t>𝜕</m:t>
                          </m:r>
                          <m:r>
                            <a:rPr lang="en-US" b="0" i="1" smtClean="0">
                              <a:latin typeface="Cambria Math"/>
                            </a:rPr>
                            <m:t>𝑣</m:t>
                          </m:r>
                        </m:num>
                        <m:den>
                          <m:r>
                            <a:rPr lang="en-US" i="1">
                              <a:latin typeface="Cambria Math"/>
                            </a:rPr>
                            <m:t>𝜕</m:t>
                          </m:r>
                          <m:r>
                            <a:rPr lang="en-US" b="0" i="1" smtClean="0">
                              <a:latin typeface="Cambria Math"/>
                            </a:rPr>
                            <m:t>𝑥</m:t>
                          </m:r>
                        </m:den>
                      </m:f>
                      <m:r>
                        <a:rPr lang="en-US" b="0" i="1" smtClean="0">
                          <a:latin typeface="Cambria Math"/>
                        </a:rPr>
                        <m:t>)</m:t>
                      </m:r>
                    </m:oMath>
                  </m:oMathPara>
                </a14:m>
                <a:endParaRPr lang="cs-CZ" dirty="0"/>
              </a:p>
            </p:txBody>
          </p:sp>
        </mc:Choice>
        <mc:Fallback xmlns="">
          <p:sp>
            <p:nvSpPr>
              <p:cNvPr id="20" name="TextovéPole 19"/>
              <p:cNvSpPr txBox="1">
                <a:spLocks noRot="1" noChangeAspect="1" noMove="1" noResize="1" noEditPoints="1" noAdjustHandles="1" noChangeArrowheads="1" noChangeShapeType="1" noTextEdit="1"/>
              </p:cNvSpPr>
              <p:nvPr/>
            </p:nvSpPr>
            <p:spPr>
              <a:xfrm>
                <a:off x="298672" y="2685996"/>
                <a:ext cx="10622139" cy="769378"/>
              </a:xfrm>
              <a:prstGeom prst="rect">
                <a:avLst/>
              </a:prstGeom>
              <a:blipFill rotWithShape="1">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6" name="TextovéPole 5"/>
              <p:cNvSpPr txBox="1"/>
              <p:nvPr/>
            </p:nvSpPr>
            <p:spPr>
              <a:xfrm>
                <a:off x="388088" y="3977734"/>
                <a:ext cx="11223008" cy="7203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cs-CZ" b="0" i="1" smtClean="0">
                              <a:latin typeface="Cambria Math"/>
                            </a:rPr>
                            <m:t>𝑥</m:t>
                          </m:r>
                          <m:r>
                            <a:rPr lang="en-US" b="0" i="1" smtClean="0">
                              <a:latin typeface="Cambria Math"/>
                            </a:rPr>
                            <m:t>𝑦</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ea typeface="Cambria Math"/>
                            </a:rPr>
                            <m:t>𝜇</m:t>
                          </m:r>
                        </m:num>
                        <m:den>
                          <m:r>
                            <a:rPr lang="en-US" b="0" i="1" smtClean="0">
                              <a:latin typeface="Cambria Math"/>
                            </a:rPr>
                            <m:t>𝐺</m:t>
                          </m:r>
                        </m:den>
                      </m:f>
                      <m:d>
                        <m:dPr>
                          <m:ctrlPr>
                            <a:rPr lang="en-US" b="0" i="1" smtClean="0">
                              <a:latin typeface="Cambria Math" panose="02040503050406030204" pitchFamily="18" charset="0"/>
                            </a:rPr>
                          </m:ctrlPr>
                        </m:dPr>
                        <m:e>
                          <m:r>
                            <a:rPr lang="en-US" b="0" i="1" smtClean="0">
                              <a:latin typeface="Cambria Math"/>
                            </a:rPr>
                            <m:t>𝑢</m:t>
                          </m:r>
                          <m:f>
                            <m:fPr>
                              <m:ctrlPr>
                                <a:rPr lang="en-US" b="0" i="1" smtClean="0">
                                  <a:latin typeface="Cambria Math" panose="02040503050406030204" pitchFamily="18" charset="0"/>
                                </a:rPr>
                              </m:ctrlPr>
                            </m:fPr>
                            <m:num>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𝑥𝑦</m:t>
                                  </m:r>
                                </m:sub>
                              </m:sSub>
                            </m:num>
                            <m:den>
                              <m:r>
                                <a:rPr lang="en-US" b="0" i="1" smtClean="0">
                                  <a:latin typeface="Cambria Math"/>
                                </a:rPr>
                                <m:t>𝜕</m:t>
                              </m:r>
                              <m:r>
                                <a:rPr lang="en-US" b="0" i="1" smtClean="0">
                                  <a:latin typeface="Cambria Math"/>
                                </a:rPr>
                                <m:t>𝑥</m:t>
                              </m:r>
                            </m:den>
                          </m:f>
                          <m:r>
                            <a:rPr lang="en-US" b="0" i="1" smtClean="0">
                              <a:latin typeface="Cambria Math"/>
                            </a:rPr>
                            <m:t>+</m:t>
                          </m:r>
                          <m:r>
                            <a:rPr lang="en-US" b="0" i="1" smtClean="0">
                              <a:latin typeface="Cambria Math"/>
                            </a:rPr>
                            <m:t>𝑣</m:t>
                          </m:r>
                          <m:f>
                            <m:fPr>
                              <m:ctrlPr>
                                <a:rPr lang="en-US" i="1">
                                  <a:latin typeface="Cambria Math" panose="02040503050406030204" pitchFamily="18" charset="0"/>
                                </a:rPr>
                              </m:ctrlPr>
                            </m:fPr>
                            <m:num>
                              <m:r>
                                <a:rPr lang="en-US" i="1">
                                  <a:latin typeface="Cambria Math"/>
                                </a:rPr>
                                <m:t>𝜕</m:t>
                              </m:r>
                              <m:sSub>
                                <m:sSubPr>
                                  <m:ctrlPr>
                                    <a:rPr lang="en-US" i="1">
                                      <a:latin typeface="Cambria Math" panose="02040503050406030204" pitchFamily="18" charset="0"/>
                                    </a:rPr>
                                  </m:ctrlPr>
                                </m:sSubPr>
                                <m:e>
                                  <m:r>
                                    <a:rPr lang="en-US" i="1">
                                      <a:latin typeface="Cambria Math"/>
                                    </a:rPr>
                                    <m:t>𝑠</m:t>
                                  </m:r>
                                </m:e>
                                <m:sub>
                                  <m:r>
                                    <a:rPr lang="en-US" b="0" i="1" smtClean="0">
                                      <a:latin typeface="Cambria Math"/>
                                    </a:rPr>
                                    <m:t>𝑥𝑦</m:t>
                                  </m:r>
                                </m:sub>
                              </m:sSub>
                            </m:num>
                            <m:den>
                              <m:r>
                                <a:rPr lang="en-US" i="1">
                                  <a:latin typeface="Cambria Math"/>
                                </a:rPr>
                                <m:t>𝜕</m:t>
                              </m:r>
                              <m:r>
                                <a:rPr lang="en-US" b="0" i="1" smtClean="0">
                                  <a:latin typeface="Cambria Math"/>
                                </a:rPr>
                                <m:t>𝑦</m:t>
                              </m:r>
                            </m:den>
                          </m:f>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ea typeface="Cambria Math"/>
                            </a:rPr>
                            <m:t>𝜇</m:t>
                          </m:r>
                        </m:num>
                        <m:den>
                          <m:r>
                            <a:rPr lang="en-US" b="0" i="1" smtClean="0">
                              <a:latin typeface="Cambria Math"/>
                            </a:rPr>
                            <m:t>𝐺</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m:t>
                              </m:r>
                              <m:r>
                                <a:rPr lang="en-US" b="0" i="1" smtClean="0">
                                  <a:latin typeface="Cambria Math"/>
                                </a:rPr>
                                <m:t>𝑣</m:t>
                              </m:r>
                            </m:num>
                            <m:den>
                              <m:r>
                                <a:rPr lang="en-US" b="0" i="1" smtClean="0">
                                  <a:latin typeface="Cambria Math"/>
                                </a:rPr>
                                <m:t>𝜕</m:t>
                              </m:r>
                              <m:r>
                                <a:rPr lang="en-US" b="0" i="1" smtClean="0">
                                  <a:latin typeface="Cambria Math"/>
                                </a:rPr>
                                <m:t>𝑥</m:t>
                              </m:r>
                            </m:den>
                          </m:f>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𝑥𝑥</m:t>
                              </m:r>
                            </m:sub>
                          </m:sSub>
                          <m:r>
                            <a:rPr lang="en-US" b="0" i="1" smtClean="0">
                              <a:latin typeface="Cambria Math"/>
                            </a:rPr>
                            <m:t>+</m:t>
                          </m:r>
                          <m:f>
                            <m:fPr>
                              <m:ctrlPr>
                                <a:rPr lang="en-US" i="1">
                                  <a:latin typeface="Cambria Math" panose="02040503050406030204" pitchFamily="18" charset="0"/>
                                </a:rPr>
                              </m:ctrlPr>
                            </m:fPr>
                            <m:num>
                              <m:r>
                                <a:rPr lang="en-US" i="1">
                                  <a:latin typeface="Cambria Math"/>
                                </a:rPr>
                                <m:t>𝜕</m:t>
                              </m:r>
                              <m:r>
                                <a:rPr lang="en-US" b="0" i="1" smtClean="0">
                                  <a:latin typeface="Cambria Math"/>
                                </a:rPr>
                                <m:t>𝑢</m:t>
                              </m:r>
                            </m:num>
                            <m:den>
                              <m:r>
                                <a:rPr lang="en-US" i="1">
                                  <a:latin typeface="Cambria Math"/>
                                </a:rPr>
                                <m:t>𝜕</m:t>
                              </m:r>
                              <m:r>
                                <a:rPr lang="en-US" b="0" i="1" smtClean="0">
                                  <a:latin typeface="Cambria Math"/>
                                </a:rPr>
                                <m:t>𝑦</m:t>
                              </m:r>
                            </m:den>
                          </m:f>
                          <m:sSub>
                            <m:sSubPr>
                              <m:ctrlPr>
                                <a:rPr lang="en-US" i="1">
                                  <a:latin typeface="Cambria Math" panose="02040503050406030204" pitchFamily="18" charset="0"/>
                                </a:rPr>
                              </m:ctrlPr>
                            </m:sSubPr>
                            <m:e>
                              <m:r>
                                <a:rPr lang="en-US" i="1">
                                  <a:latin typeface="Cambria Math"/>
                                </a:rPr>
                                <m:t>𝑠</m:t>
                              </m:r>
                            </m:e>
                            <m:sub>
                              <m:r>
                                <a:rPr lang="en-US" b="0" i="1" smtClean="0">
                                  <a:latin typeface="Cambria Math"/>
                                </a:rPr>
                                <m:t>𝑦𝑦</m:t>
                              </m:r>
                            </m:sub>
                          </m:sSub>
                        </m:e>
                      </m:d>
                      <m:r>
                        <a:rPr lang="en-US" b="0" i="1" smtClean="0">
                          <a:latin typeface="Cambria Math"/>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ea typeface="Cambria Math"/>
                                </a:rPr>
                                <m:t>𝜇</m:t>
                              </m:r>
                            </m:e>
                            <m:sup>
                              <m:r>
                                <a:rPr lang="en-US" b="0" i="1" smtClean="0">
                                  <a:latin typeface="Cambria Math"/>
                                </a:rPr>
                                <m:t>2</m:t>
                              </m:r>
                            </m:sup>
                          </m:sSup>
                        </m:num>
                        <m:den>
                          <m:r>
                            <a:rPr lang="en-US" b="0" i="1" smtClean="0">
                              <a:latin typeface="Cambria Math"/>
                            </a:rPr>
                            <m:t>𝐺</m:t>
                          </m:r>
                        </m:den>
                      </m:f>
                      <m:r>
                        <a:rPr lang="en-US" b="0" i="1" smtClean="0">
                          <a:latin typeface="Cambria Math"/>
                        </a:rPr>
                        <m:t>(</m:t>
                      </m:r>
                      <m:r>
                        <a:rPr lang="en-US" b="0" i="1" smtClean="0">
                          <a:latin typeface="Cambria Math"/>
                        </a:rPr>
                        <m:t>𝑢</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ea typeface="Cambria Math"/>
                                    </a:rPr>
                                    <m:t>𝜕</m:t>
                                  </m:r>
                                </m:e>
                                <m:sup>
                                  <m:r>
                                    <a:rPr lang="en-US" b="0" i="1" smtClean="0">
                                      <a:latin typeface="Cambria Math"/>
                                    </a:rPr>
                                    <m:t>2</m:t>
                                  </m:r>
                                </m:sup>
                              </m:sSup>
                              <m:r>
                                <a:rPr lang="en-US" b="0" i="1" smtClean="0">
                                  <a:latin typeface="Cambria Math"/>
                                </a:rPr>
                                <m:t>𝑣</m:t>
                              </m:r>
                            </m:num>
                            <m:den>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𝑥</m:t>
                                  </m:r>
                                </m:e>
                                <m:sup>
                                  <m:r>
                                    <a:rPr lang="en-US" b="0" i="1" smtClean="0">
                                      <a:latin typeface="Cambria Math"/>
                                      <a:ea typeface="Cambria Math"/>
                                    </a:rPr>
                                    <m:t>2</m:t>
                                  </m:r>
                                </m:sup>
                              </m:sSup>
                            </m:den>
                          </m:f>
                          <m:r>
                            <a:rPr lang="en-US" b="0" i="1" smtClean="0">
                              <a:latin typeface="Cambria Math"/>
                              <a:ea typeface="Cambria Math"/>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a:ea typeface="Cambria Math"/>
                                    </a:rPr>
                                    <m:t>𝜕</m:t>
                                  </m:r>
                                </m:e>
                                <m:sup>
                                  <m:r>
                                    <a:rPr lang="en-US" i="1">
                                      <a:latin typeface="Cambria Math"/>
                                    </a:rPr>
                                    <m:t>2</m:t>
                                  </m:r>
                                </m:sup>
                              </m:sSup>
                              <m:r>
                                <a:rPr lang="en-US" i="1">
                                  <a:latin typeface="Cambria Math"/>
                                </a:rPr>
                                <m:t>𝑣</m:t>
                              </m:r>
                            </m:num>
                            <m:den>
                              <m:r>
                                <a:rPr lang="en-US" i="1">
                                  <a:latin typeface="Cambria Math"/>
                                  <a:ea typeface="Cambria Math"/>
                                </a:rPr>
                                <m:t>𝜕</m:t>
                              </m:r>
                              <m:sSup>
                                <m:sSupPr>
                                  <m:ctrlPr>
                                    <a:rPr lang="en-US" i="1">
                                      <a:latin typeface="Cambria Math" panose="02040503050406030204" pitchFamily="18" charset="0"/>
                                      <a:ea typeface="Cambria Math"/>
                                    </a:rPr>
                                  </m:ctrlPr>
                                </m:sSupPr>
                                <m:e>
                                  <m:r>
                                    <a:rPr lang="en-US" b="0" i="1" smtClean="0">
                                      <a:latin typeface="Cambria Math"/>
                                      <a:ea typeface="Cambria Math"/>
                                    </a:rPr>
                                    <m:t>𝑦</m:t>
                                  </m:r>
                                </m:e>
                                <m:sup>
                                  <m:r>
                                    <a:rPr lang="en-US" i="1">
                                      <a:latin typeface="Cambria Math"/>
                                      <a:ea typeface="Cambria Math"/>
                                    </a:rPr>
                                    <m:t>2</m:t>
                                  </m:r>
                                </m:sup>
                              </m:sSup>
                            </m:den>
                          </m:f>
                        </m:e>
                      </m:d>
                      <m:r>
                        <a:rPr lang="en-US" b="0" i="1" smtClean="0">
                          <a:latin typeface="Cambria Math"/>
                          <a:ea typeface="Cambria Math"/>
                        </a:rPr>
                        <m:t>+</m:t>
                      </m:r>
                      <m:r>
                        <a:rPr lang="en-US" b="0" i="1" smtClean="0">
                          <a:latin typeface="Cambria Math"/>
                        </a:rPr>
                        <m:t>𝑣</m:t>
                      </m:r>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a:ea typeface="Cambria Math"/>
                                    </a:rPr>
                                    <m:t>𝜕</m:t>
                                  </m:r>
                                </m:e>
                                <m:sup>
                                  <m:r>
                                    <a:rPr lang="en-US" i="1">
                                      <a:latin typeface="Cambria Math"/>
                                    </a:rPr>
                                    <m:t>2</m:t>
                                  </m:r>
                                </m:sup>
                              </m:sSup>
                              <m:r>
                                <a:rPr lang="en-US" b="0" i="1" smtClean="0">
                                  <a:latin typeface="Cambria Math"/>
                                </a:rPr>
                                <m:t>𝑢</m:t>
                              </m:r>
                            </m:num>
                            <m:den>
                              <m:r>
                                <a:rPr lang="en-US" i="1">
                                  <a:latin typeface="Cambria Math"/>
                                  <a:ea typeface="Cambria Math"/>
                                </a:rPr>
                                <m:t>𝜕</m:t>
                              </m:r>
                              <m:sSup>
                                <m:sSupPr>
                                  <m:ctrlPr>
                                    <a:rPr lang="en-US" i="1">
                                      <a:latin typeface="Cambria Math" panose="02040503050406030204" pitchFamily="18" charset="0"/>
                                      <a:ea typeface="Cambria Math"/>
                                    </a:rPr>
                                  </m:ctrlPr>
                                </m:sSupPr>
                                <m:e>
                                  <m:r>
                                    <a:rPr lang="en-US" b="0" i="1" smtClean="0">
                                      <a:latin typeface="Cambria Math"/>
                                      <a:ea typeface="Cambria Math"/>
                                    </a:rPr>
                                    <m:t>𝑦</m:t>
                                  </m:r>
                                </m:e>
                                <m:sup>
                                  <m:r>
                                    <a:rPr lang="en-US" i="1">
                                      <a:latin typeface="Cambria Math"/>
                                      <a:ea typeface="Cambria Math"/>
                                    </a:rPr>
                                    <m:t>2</m:t>
                                  </m:r>
                                </m:sup>
                              </m:sSup>
                            </m:den>
                          </m:f>
                          <m:r>
                            <a:rPr lang="en-US" b="0" i="1" smtClean="0">
                              <a:latin typeface="Cambria Math"/>
                              <a:ea typeface="Cambria Math"/>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a:ea typeface="Cambria Math"/>
                                    </a:rPr>
                                    <m:t>𝜕</m:t>
                                  </m:r>
                                </m:e>
                                <m:sup>
                                  <m:r>
                                    <a:rPr lang="en-US" i="1">
                                      <a:latin typeface="Cambria Math"/>
                                    </a:rPr>
                                    <m:t>2</m:t>
                                  </m:r>
                                </m:sup>
                              </m:sSup>
                              <m:r>
                                <a:rPr lang="en-US" i="1">
                                  <a:latin typeface="Cambria Math"/>
                                </a:rPr>
                                <m:t>𝑢</m:t>
                              </m:r>
                            </m:num>
                            <m:den>
                              <m:r>
                                <a:rPr lang="en-US" i="1">
                                  <a:latin typeface="Cambria Math"/>
                                  <a:ea typeface="Cambria Math"/>
                                </a:rPr>
                                <m:t>𝜕</m:t>
                              </m:r>
                              <m:sSup>
                                <m:sSupPr>
                                  <m:ctrlPr>
                                    <a:rPr lang="en-US" i="1">
                                      <a:latin typeface="Cambria Math" panose="02040503050406030204" pitchFamily="18" charset="0"/>
                                      <a:ea typeface="Cambria Math"/>
                                    </a:rPr>
                                  </m:ctrlPr>
                                </m:sSupPr>
                                <m:e>
                                  <m:r>
                                    <a:rPr lang="en-US" b="0" i="1" smtClean="0">
                                      <a:latin typeface="Cambria Math"/>
                                      <a:ea typeface="Cambria Math"/>
                                    </a:rPr>
                                    <m:t>𝑥</m:t>
                                  </m:r>
                                </m:e>
                                <m:sup>
                                  <m:r>
                                    <a:rPr lang="en-US" i="1">
                                      <a:latin typeface="Cambria Math"/>
                                      <a:ea typeface="Cambria Math"/>
                                    </a:rPr>
                                    <m:t>2</m:t>
                                  </m:r>
                                </m:sup>
                              </m:sSup>
                            </m:den>
                          </m:f>
                        </m:e>
                      </m:d>
                      <m:r>
                        <a:rPr lang="en-US" b="0" i="1" smtClean="0">
                          <a:latin typeface="Cambria Math"/>
                          <a:ea typeface="Cambria Math"/>
                        </a:rPr>
                        <m:t>−2</m:t>
                      </m:r>
                      <m:f>
                        <m:fPr>
                          <m:ctrlPr>
                            <a:rPr lang="en-US" i="1">
                              <a:latin typeface="Cambria Math" panose="02040503050406030204" pitchFamily="18" charset="0"/>
                            </a:rPr>
                          </m:ctrlPr>
                        </m:fPr>
                        <m:num>
                          <m:r>
                            <a:rPr lang="en-US" i="1">
                              <a:latin typeface="Cambria Math"/>
                            </a:rPr>
                            <m:t>𝜕</m:t>
                          </m:r>
                          <m:r>
                            <a:rPr lang="en-US" i="1">
                              <a:latin typeface="Cambria Math"/>
                            </a:rPr>
                            <m:t>𝑢</m:t>
                          </m:r>
                        </m:num>
                        <m:den>
                          <m:r>
                            <a:rPr lang="en-US" i="1">
                              <a:latin typeface="Cambria Math"/>
                            </a:rPr>
                            <m:t>𝜕</m:t>
                          </m:r>
                          <m:r>
                            <a:rPr lang="en-US" b="0" i="1" smtClean="0">
                              <a:latin typeface="Cambria Math"/>
                            </a:rPr>
                            <m:t>𝑥</m:t>
                          </m:r>
                        </m:den>
                      </m:f>
                      <m:f>
                        <m:fPr>
                          <m:ctrlPr>
                            <a:rPr lang="en-US" i="1">
                              <a:latin typeface="Cambria Math" panose="02040503050406030204" pitchFamily="18" charset="0"/>
                            </a:rPr>
                          </m:ctrlPr>
                        </m:fPr>
                        <m:num>
                          <m:r>
                            <a:rPr lang="en-US" i="1">
                              <a:latin typeface="Cambria Math"/>
                            </a:rPr>
                            <m:t>𝜕</m:t>
                          </m:r>
                          <m:r>
                            <a:rPr lang="en-US" b="0" i="1" smtClean="0">
                              <a:latin typeface="Cambria Math"/>
                            </a:rPr>
                            <m:t>𝑣</m:t>
                          </m:r>
                        </m:num>
                        <m:den>
                          <m:r>
                            <a:rPr lang="en-US" i="1">
                              <a:latin typeface="Cambria Math"/>
                            </a:rPr>
                            <m:t>𝜕</m:t>
                          </m:r>
                          <m:r>
                            <a:rPr lang="en-US" b="0" i="1" smtClean="0">
                              <a:latin typeface="Cambria Math"/>
                            </a:rPr>
                            <m:t>𝑥</m:t>
                          </m:r>
                        </m:den>
                      </m:f>
                      <m:r>
                        <a:rPr lang="en-US" i="1">
                          <a:latin typeface="Cambria Math"/>
                          <a:ea typeface="Cambria Math"/>
                        </a:rPr>
                        <m:t>−2</m:t>
                      </m:r>
                      <m:f>
                        <m:fPr>
                          <m:ctrlPr>
                            <a:rPr lang="en-US" i="1">
                              <a:latin typeface="Cambria Math" panose="02040503050406030204" pitchFamily="18" charset="0"/>
                            </a:rPr>
                          </m:ctrlPr>
                        </m:fPr>
                        <m:num>
                          <m:r>
                            <a:rPr lang="en-US" i="1">
                              <a:latin typeface="Cambria Math"/>
                            </a:rPr>
                            <m:t>𝜕</m:t>
                          </m:r>
                          <m:r>
                            <a:rPr lang="en-US" i="1">
                              <a:latin typeface="Cambria Math"/>
                            </a:rPr>
                            <m:t>𝑢</m:t>
                          </m:r>
                        </m:num>
                        <m:den>
                          <m:r>
                            <a:rPr lang="en-US" i="1">
                              <a:latin typeface="Cambria Math"/>
                            </a:rPr>
                            <m:t>𝜕</m:t>
                          </m:r>
                          <m:r>
                            <a:rPr lang="en-US" b="0" i="1" smtClean="0">
                              <a:latin typeface="Cambria Math"/>
                            </a:rPr>
                            <m:t>𝑦</m:t>
                          </m:r>
                        </m:den>
                      </m:f>
                      <m:f>
                        <m:fPr>
                          <m:ctrlPr>
                            <a:rPr lang="en-US" i="1">
                              <a:latin typeface="Cambria Math" panose="02040503050406030204" pitchFamily="18" charset="0"/>
                            </a:rPr>
                          </m:ctrlPr>
                        </m:fPr>
                        <m:num>
                          <m:r>
                            <a:rPr lang="en-US" i="1">
                              <a:latin typeface="Cambria Math"/>
                            </a:rPr>
                            <m:t>𝜕</m:t>
                          </m:r>
                          <m:r>
                            <a:rPr lang="en-US" i="1">
                              <a:latin typeface="Cambria Math"/>
                            </a:rPr>
                            <m:t>𝑣</m:t>
                          </m:r>
                        </m:num>
                        <m:den>
                          <m:r>
                            <a:rPr lang="en-US" i="1">
                              <a:latin typeface="Cambria Math"/>
                            </a:rPr>
                            <m:t>𝜕</m:t>
                          </m:r>
                          <m:r>
                            <a:rPr lang="en-US" b="0" i="1" smtClean="0">
                              <a:latin typeface="Cambria Math"/>
                            </a:rPr>
                            <m:t>𝑦</m:t>
                          </m:r>
                        </m:den>
                      </m:f>
                      <m:r>
                        <a:rPr lang="en-US" b="0" i="1" smtClean="0">
                          <a:latin typeface="Cambria Math"/>
                        </a:rPr>
                        <m:t>)</m:t>
                      </m:r>
                    </m:oMath>
                  </m:oMathPara>
                </a14:m>
                <a:endParaRPr lang="cs-CZ"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388088" y="3977734"/>
                <a:ext cx="11223008" cy="720325"/>
              </a:xfrm>
              <a:prstGeom prst="rect">
                <a:avLst/>
              </a:prstGeom>
              <a:blipFill rotWithShape="1">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 name="TextovéPole 1"/>
              <p:cNvSpPr txBox="1"/>
              <p:nvPr/>
            </p:nvSpPr>
            <p:spPr>
              <a:xfrm>
                <a:off x="10123098" y="5237216"/>
                <a:ext cx="1936941" cy="5740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f>
                        <m:fPr>
                          <m:ctrlPr>
                            <a:rPr lang="en-US" i="1">
                              <a:latin typeface="Cambria Math" panose="02040503050406030204" pitchFamily="18" charset="0"/>
                            </a:rPr>
                          </m:ctrlPr>
                        </m:fPr>
                        <m:num>
                          <m:r>
                            <a:rPr lang="en-US" i="1">
                              <a:latin typeface="Cambria Math"/>
                            </a:rPr>
                            <m:t>𝜕</m:t>
                          </m:r>
                          <m:r>
                            <a:rPr lang="en-US" i="1">
                              <a:latin typeface="Cambria Math"/>
                            </a:rPr>
                            <m:t>𝑣</m:t>
                          </m:r>
                        </m:num>
                        <m:den>
                          <m:r>
                            <a:rPr lang="en-US" i="1">
                              <a:latin typeface="Cambria Math"/>
                            </a:rPr>
                            <m:t>𝜕</m:t>
                          </m:r>
                          <m:r>
                            <a:rPr lang="en-US" i="1">
                              <a:latin typeface="Cambria Math"/>
                            </a:rPr>
                            <m:t>𝑦</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a:rPr>
                            <m:t>𝜕</m:t>
                          </m:r>
                          <m:r>
                            <a:rPr lang="en-US" i="1">
                              <a:latin typeface="Cambria Math"/>
                            </a:rPr>
                            <m:t>𝑣</m:t>
                          </m:r>
                        </m:num>
                        <m:den>
                          <m:r>
                            <a:rPr lang="en-US" i="1">
                              <a:latin typeface="Cambria Math"/>
                            </a:rPr>
                            <m:t>𝜕</m:t>
                          </m:r>
                          <m:r>
                            <a:rPr lang="en-US" b="0" i="1" smtClean="0">
                              <a:latin typeface="Cambria Math" panose="02040503050406030204" pitchFamily="18" charset="0"/>
                            </a:rPr>
                            <m:t>𝑥</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a:rPr>
                            <m:t>𝜕</m:t>
                          </m:r>
                          <m:r>
                            <a:rPr lang="en-US" b="0" i="1" smtClean="0">
                              <a:latin typeface="Cambria Math" panose="02040503050406030204" pitchFamily="18" charset="0"/>
                            </a:rPr>
                            <m:t>𝑢</m:t>
                          </m:r>
                        </m:num>
                        <m:den>
                          <m:r>
                            <a:rPr lang="en-US" i="1">
                              <a:latin typeface="Cambria Math"/>
                            </a:rPr>
                            <m:t>𝜕</m:t>
                          </m:r>
                          <m:r>
                            <a:rPr lang="en-US" i="1">
                              <a:latin typeface="Cambria Math"/>
                            </a:rPr>
                            <m:t>𝑦</m:t>
                          </m:r>
                        </m:den>
                      </m:f>
                      <m:r>
                        <a:rPr lang="en-US" b="0" i="1" smtClean="0">
                          <a:latin typeface="Cambria Math" panose="02040503050406030204" pitchFamily="18" charset="0"/>
                        </a:rPr>
                        <m:t>)</m:t>
                      </m:r>
                    </m:oMath>
                  </m:oMathPara>
                </a14:m>
                <a:endParaRPr lang="en-US" dirty="0"/>
              </a:p>
            </p:txBody>
          </p:sp>
        </mc:Choice>
        <mc:Fallback xmlns="">
          <p:sp>
            <p:nvSpPr>
              <p:cNvPr id="2" name="TextovéPole 1"/>
              <p:cNvSpPr txBox="1">
                <a:spLocks noRot="1" noChangeAspect="1" noMove="1" noResize="1" noEditPoints="1" noAdjustHandles="1" noChangeArrowheads="1" noChangeShapeType="1" noTextEdit="1"/>
              </p:cNvSpPr>
              <p:nvPr/>
            </p:nvSpPr>
            <p:spPr>
              <a:xfrm>
                <a:off x="10123098" y="5237216"/>
                <a:ext cx="1936941" cy="574003"/>
              </a:xfrm>
              <a:prstGeom prst="rect">
                <a:avLst/>
              </a:prstGeom>
              <a:blipFill rotWithShape="0">
                <a:blip r:embed="rId5"/>
                <a:stretch>
                  <a:fillRect/>
                </a:stretch>
              </a:blipFill>
            </p:spPr>
            <p:txBody>
              <a:bodyPr/>
              <a:lstStyle/>
              <a:p>
                <a:r>
                  <a:rPr lang="en-US">
                    <a:noFill/>
                  </a:rPr>
                  <a:t> </a:t>
                </a:r>
              </a:p>
            </p:txBody>
          </p:sp>
        </mc:Fallback>
      </mc:AlternateContent>
      <p:sp>
        <p:nvSpPr>
          <p:cNvPr id="3" name="Šipka dolů 2"/>
          <p:cNvSpPr/>
          <p:nvPr/>
        </p:nvSpPr>
        <p:spPr>
          <a:xfrm>
            <a:off x="10123098" y="4804913"/>
            <a:ext cx="239813" cy="4323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Přímá spojnice 6"/>
          <p:cNvCxnSpPr/>
          <p:nvPr/>
        </p:nvCxnSpPr>
        <p:spPr>
          <a:xfrm>
            <a:off x="9661585" y="4804913"/>
            <a:ext cx="158726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Zástupný symbol pro číslo snímku 3"/>
          <p:cNvSpPr>
            <a:spLocks noGrp="1"/>
          </p:cNvSpPr>
          <p:nvPr>
            <p:ph type="sldNum" sz="quarter" idx="12"/>
          </p:nvPr>
        </p:nvSpPr>
        <p:spPr/>
        <p:txBody>
          <a:bodyPr/>
          <a:lstStyle/>
          <a:p>
            <a:pPr>
              <a:defRPr/>
            </a:pPr>
            <a:fld id="{B5B76BE2-068B-4195-97D5-A58FFC9B4249}" type="slidenum">
              <a:rPr lang="en-US" smtClean="0"/>
              <a:pPr>
                <a:defRPr/>
              </a:pPr>
              <a:t>47</a:t>
            </a:fld>
            <a:endParaRPr lang="en-US"/>
          </a:p>
        </p:txBody>
      </p:sp>
      <p:sp>
        <p:nvSpPr>
          <p:cNvPr id="11" name="TextovéPole 10"/>
          <p:cNvSpPr txBox="1"/>
          <p:nvPr/>
        </p:nvSpPr>
        <p:spPr>
          <a:xfrm>
            <a:off x="10391174" y="52090"/>
            <a:ext cx="1712753" cy="307777"/>
          </a:xfrm>
          <a:prstGeom prst="rect">
            <a:avLst/>
          </a:prstGeom>
          <a:solidFill>
            <a:schemeClr val="bg1"/>
          </a:solidFill>
          <a:ln w="38100">
            <a:solidFill>
              <a:srgbClr val="FF0000"/>
            </a:solidFill>
          </a:ln>
        </p:spPr>
        <p:txBody>
          <a:bodyPr wrap="square" rtlCol="0">
            <a:spAutoFit/>
          </a:bodyPr>
          <a:lstStyle/>
          <a:p>
            <a:r>
              <a:rPr lang="cs-CZ" sz="1400" dirty="0" smtClean="0"/>
              <a:t>Kontroloval: </a:t>
            </a:r>
            <a:r>
              <a:rPr lang="cs-CZ" sz="1400" dirty="0" err="1" smtClean="0"/>
              <a:t>xxxxxx</a:t>
            </a:r>
            <a:endParaRPr lang="cs-CZ" sz="1400" dirty="0"/>
          </a:p>
        </p:txBody>
      </p:sp>
    </p:spTree>
    <p:extLst>
      <p:ext uri="{BB962C8B-B14F-4D97-AF65-F5344CB8AC3E}">
        <p14:creationId xmlns:p14="http://schemas.microsoft.com/office/powerpoint/2010/main" val="25992838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a:t>
            </a:r>
            <a:r>
              <a:rPr lang="en-US" sz="2400" b="1" dirty="0">
                <a:sym typeface="Symbol" pitchFamily="18" charset="2"/>
              </a:rPr>
              <a:t>Constitutive equation </a:t>
            </a:r>
            <a:r>
              <a:rPr lang="cs-CZ" sz="2400" b="1" dirty="0" err="1">
                <a:sym typeface="Symbol" pitchFamily="18" charset="2"/>
              </a:rPr>
              <a:t>White</a:t>
            </a:r>
            <a:r>
              <a:rPr lang="cs-CZ" sz="2400" b="1" dirty="0">
                <a:sym typeface="Symbol" pitchFamily="18" charset="2"/>
              </a:rPr>
              <a:t> </a:t>
            </a:r>
            <a:r>
              <a:rPr lang="cs-CZ" sz="2400" b="1" dirty="0" err="1">
                <a:sym typeface="Symbol" pitchFamily="18" charset="2"/>
              </a:rPr>
              <a:t>Metzner</a:t>
            </a:r>
            <a:r>
              <a:rPr lang="cs-CZ" sz="2400" b="1" dirty="0">
                <a:sym typeface="Symbol" pitchFamily="18" charset="2"/>
              </a:rPr>
              <a:t>. </a:t>
            </a:r>
            <a:r>
              <a:rPr lang="cs-CZ" sz="2400" b="1" dirty="0" smtClean="0">
                <a:sym typeface="Symbol" pitchFamily="18" charset="2"/>
              </a:rPr>
              <a:t> </a:t>
            </a:r>
            <a:r>
              <a:rPr lang="en-US" sz="2400" b="1" dirty="0" smtClean="0">
                <a:sym typeface="Symbol" pitchFamily="18" charset="2"/>
              </a:rPr>
              <a:t>Boundary conditions (BC) at wall</a:t>
            </a:r>
            <a:r>
              <a:rPr lang="cs-CZ" sz="2400" b="1" dirty="0" smtClean="0">
                <a:sym typeface="Symbol" pitchFamily="18" charset="2"/>
              </a:rPr>
              <a:t>. </a:t>
            </a:r>
            <a:endParaRPr lang="cs-CZ" sz="2400" b="1" dirty="0">
              <a:sym typeface="Symbol" pitchFamily="18" charset="2"/>
            </a:endParaRPr>
          </a:p>
        </p:txBody>
      </p:sp>
      <mc:AlternateContent xmlns:mc="http://schemas.openxmlformats.org/markup-compatibility/2006" xmlns:a14="http://schemas.microsoft.com/office/drawing/2010/main">
        <mc:Choice Requires="a14">
          <p:sp>
            <p:nvSpPr>
              <p:cNvPr id="5" name="TextovéPole 4"/>
              <p:cNvSpPr txBox="1"/>
              <p:nvPr/>
            </p:nvSpPr>
            <p:spPr>
              <a:xfrm>
                <a:off x="280463" y="1074361"/>
                <a:ext cx="6705938" cy="7693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en-US" b="0" i="1" smtClean="0">
                              <a:latin typeface="Cambria Math"/>
                            </a:rPr>
                            <m:t>𝑥𝑥</m:t>
                          </m:r>
                        </m:sub>
                      </m:sSub>
                      <m:d>
                        <m:dPr>
                          <m:ctrlPr>
                            <a:rPr lang="en-US" b="0" i="1" smtClean="0">
                              <a:latin typeface="Cambria Math" panose="02040503050406030204" pitchFamily="18" charset="0"/>
                            </a:rPr>
                          </m:ctrlPr>
                        </m:dPr>
                        <m:e>
                          <m:r>
                            <a:rPr lang="en-US" b="0" i="1" smtClean="0">
                              <a:latin typeface="Cambria Math"/>
                            </a:rPr>
                            <m:t>1−</m:t>
                          </m:r>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ea typeface="Cambria Math"/>
                                </a:rPr>
                                <m:t>𝜇</m:t>
                              </m:r>
                            </m:num>
                            <m:den>
                              <m:r>
                                <a:rPr lang="en-US" b="0" i="1" smtClean="0">
                                  <a:latin typeface="Cambria Math"/>
                                </a:rPr>
                                <m:t>𝐺</m:t>
                              </m:r>
                            </m:den>
                          </m:f>
                          <m:f>
                            <m:fPr>
                              <m:ctrlPr>
                                <a:rPr lang="en-US" b="0" i="1" smtClean="0">
                                  <a:latin typeface="Cambria Math" panose="02040503050406030204" pitchFamily="18" charset="0"/>
                                </a:rPr>
                              </m:ctrlPr>
                            </m:fPr>
                            <m:num>
                              <m:r>
                                <a:rPr lang="en-US" b="0" i="1" smtClean="0">
                                  <a:latin typeface="Cambria Math"/>
                                </a:rPr>
                                <m:t>𝜕</m:t>
                              </m:r>
                              <m:r>
                                <a:rPr lang="en-US" b="0" i="1" smtClean="0">
                                  <a:latin typeface="Cambria Math"/>
                                </a:rPr>
                                <m:t>𝑢</m:t>
                              </m:r>
                            </m:num>
                            <m:den>
                              <m:r>
                                <a:rPr lang="en-US" b="0" i="1" smtClean="0">
                                  <a:latin typeface="Cambria Math"/>
                                </a:rPr>
                                <m:t>𝜕</m:t>
                              </m:r>
                              <m:r>
                                <a:rPr lang="en-US" b="0" i="1" smtClean="0">
                                  <a:latin typeface="Cambria Math"/>
                                </a:rPr>
                                <m:t>𝑥</m:t>
                              </m:r>
                            </m:den>
                          </m:f>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ea typeface="Cambria Math"/>
                            </a:rPr>
                            <m:t>𝜇</m:t>
                          </m:r>
                        </m:num>
                        <m:den>
                          <m:r>
                            <a:rPr lang="en-US" b="0" i="1" smtClean="0">
                              <a:latin typeface="Cambria Math"/>
                            </a:rPr>
                            <m:t>𝐺</m:t>
                          </m:r>
                        </m:den>
                      </m:f>
                      <m:f>
                        <m:fPr>
                          <m:ctrlPr>
                            <a:rPr lang="en-US" b="0" i="1" smtClean="0">
                              <a:latin typeface="Cambria Math" panose="02040503050406030204" pitchFamily="18" charset="0"/>
                            </a:rPr>
                          </m:ctrlPr>
                        </m:fPr>
                        <m:num>
                          <m:r>
                            <a:rPr lang="en-US" b="0" i="1" smtClean="0">
                              <a:latin typeface="Cambria Math"/>
                            </a:rPr>
                            <m:t>𝜕</m:t>
                          </m:r>
                          <m:r>
                            <a:rPr lang="en-US" b="0" i="1" smtClean="0">
                              <a:latin typeface="Cambria Math"/>
                            </a:rPr>
                            <m:t>𝑢</m:t>
                          </m:r>
                        </m:num>
                        <m:den>
                          <m:r>
                            <a:rPr lang="en-US" b="0" i="1" smtClean="0">
                              <a:latin typeface="Cambria Math"/>
                            </a:rPr>
                            <m:t>𝜕</m:t>
                          </m:r>
                          <m:r>
                            <a:rPr lang="en-US" b="0" i="1" smtClean="0">
                              <a:latin typeface="Cambria Math"/>
                            </a:rPr>
                            <m:t>𝑦</m:t>
                          </m:r>
                        </m:den>
                      </m:f>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𝑥𝑦</m:t>
                          </m:r>
                        </m:sub>
                      </m:sSub>
                      <m:r>
                        <a:rPr lang="cs-CZ"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a:rPr>
                            <m:t>2</m:t>
                          </m:r>
                          <m:sSup>
                            <m:sSupPr>
                              <m:ctrlPr>
                                <a:rPr lang="en-US" b="0" i="1" smtClean="0">
                                  <a:latin typeface="Cambria Math" panose="02040503050406030204" pitchFamily="18" charset="0"/>
                                </a:rPr>
                              </m:ctrlPr>
                            </m:sSupPr>
                            <m:e>
                              <m:r>
                                <a:rPr lang="en-US" b="0" i="1" smtClean="0">
                                  <a:latin typeface="Cambria Math"/>
                                  <a:ea typeface="Cambria Math"/>
                                </a:rPr>
                                <m:t>𝜇</m:t>
                              </m:r>
                            </m:e>
                            <m:sup>
                              <m:r>
                                <a:rPr lang="en-US" b="0" i="1" smtClean="0">
                                  <a:latin typeface="Cambria Math"/>
                                </a:rPr>
                                <m:t>2</m:t>
                              </m:r>
                            </m:sup>
                          </m:sSup>
                        </m:num>
                        <m:den>
                          <m:r>
                            <a:rPr lang="en-US" b="0" i="1" smtClean="0">
                              <a:latin typeface="Cambria Math"/>
                            </a:rPr>
                            <m:t>𝐺</m:t>
                          </m:r>
                        </m:den>
                      </m:f>
                      <m:r>
                        <a:rPr lang="en-US" b="0" i="1" smtClean="0">
                          <a:latin typeface="Cambria Math"/>
                        </a:rPr>
                        <m:t>(</m:t>
                      </m:r>
                      <m:r>
                        <a:rPr lang="en-US" b="0" i="1" smtClean="0">
                          <a:latin typeface="Cambria Math"/>
                          <a:ea typeface="Cambria Math"/>
                        </a:rPr>
                        <m:t>2</m:t>
                      </m:r>
                      <m:sSup>
                        <m:sSupPr>
                          <m:ctrlPr>
                            <a:rPr lang="en-US" b="0" i="1" smtClean="0">
                              <a:latin typeface="Cambria Math" panose="02040503050406030204" pitchFamily="18" charset="0"/>
                              <a:ea typeface="Cambria Math"/>
                            </a:rPr>
                          </m:ctrlPr>
                        </m:sSupPr>
                        <m:e>
                          <m:d>
                            <m:dPr>
                              <m:ctrlPr>
                                <a:rPr lang="en-US" b="0" i="1" smtClean="0">
                                  <a:latin typeface="Cambria Math" panose="02040503050406030204" pitchFamily="18" charset="0"/>
                                  <a:ea typeface="Cambria Math"/>
                                </a:rPr>
                              </m:ctrlPr>
                            </m:dPr>
                            <m:e>
                              <m:f>
                                <m:fPr>
                                  <m:ctrlPr>
                                    <a:rPr lang="en-US" i="1">
                                      <a:latin typeface="Cambria Math" panose="02040503050406030204" pitchFamily="18" charset="0"/>
                                    </a:rPr>
                                  </m:ctrlPr>
                                </m:fPr>
                                <m:num>
                                  <m:r>
                                    <a:rPr lang="en-US" i="1">
                                      <a:latin typeface="Cambria Math"/>
                                    </a:rPr>
                                    <m:t>𝜕</m:t>
                                  </m:r>
                                  <m:r>
                                    <a:rPr lang="en-US" i="1">
                                      <a:latin typeface="Cambria Math"/>
                                    </a:rPr>
                                    <m:t>𝑢</m:t>
                                  </m:r>
                                </m:num>
                                <m:den>
                                  <m:r>
                                    <a:rPr lang="en-US" i="1">
                                      <a:latin typeface="Cambria Math"/>
                                    </a:rPr>
                                    <m:t>𝜕</m:t>
                                  </m:r>
                                  <m:r>
                                    <a:rPr lang="en-US" i="1">
                                      <a:latin typeface="Cambria Math"/>
                                    </a:rPr>
                                    <m:t>𝑥</m:t>
                                  </m:r>
                                </m:den>
                              </m:f>
                            </m:e>
                          </m:d>
                        </m:e>
                        <m:sup>
                          <m:r>
                            <a:rPr lang="en-US" b="0" i="1" smtClean="0">
                              <a:latin typeface="Cambria Math"/>
                              <a:ea typeface="Cambria Math"/>
                            </a:rPr>
                            <m:t>2</m:t>
                          </m:r>
                        </m:sup>
                      </m:sSup>
                      <m:r>
                        <a:rPr lang="cs-CZ" b="0" i="1" smtClean="0">
                          <a:latin typeface="Cambria Math" panose="02040503050406030204" pitchFamily="18" charset="0"/>
                          <a:ea typeface="Cambria Math"/>
                        </a:rPr>
                        <m:t>+</m:t>
                      </m:r>
                      <m:sSup>
                        <m:sSupPr>
                          <m:ctrlPr>
                            <a:rPr lang="en-US" i="1">
                              <a:latin typeface="Cambria Math" panose="02040503050406030204" pitchFamily="18" charset="0"/>
                              <a:ea typeface="Cambria Math"/>
                            </a:rPr>
                          </m:ctrlPr>
                        </m:sSupPr>
                        <m:e>
                          <m:d>
                            <m:dPr>
                              <m:ctrlPr>
                                <a:rPr lang="en-US" i="1">
                                  <a:latin typeface="Cambria Math" panose="02040503050406030204" pitchFamily="18" charset="0"/>
                                  <a:ea typeface="Cambria Math"/>
                                </a:rPr>
                              </m:ctrlPr>
                            </m:dPr>
                            <m:e>
                              <m:f>
                                <m:fPr>
                                  <m:ctrlPr>
                                    <a:rPr lang="en-US" i="1">
                                      <a:latin typeface="Cambria Math" panose="02040503050406030204" pitchFamily="18" charset="0"/>
                                    </a:rPr>
                                  </m:ctrlPr>
                                </m:fPr>
                                <m:num>
                                  <m:r>
                                    <a:rPr lang="en-US" i="1">
                                      <a:latin typeface="Cambria Math"/>
                                    </a:rPr>
                                    <m:t>𝜕</m:t>
                                  </m:r>
                                  <m:r>
                                    <a:rPr lang="en-US" i="1">
                                      <a:latin typeface="Cambria Math"/>
                                    </a:rPr>
                                    <m:t>𝑢</m:t>
                                  </m:r>
                                </m:num>
                                <m:den>
                                  <m:r>
                                    <a:rPr lang="en-US" i="1">
                                      <a:latin typeface="Cambria Math"/>
                                    </a:rPr>
                                    <m:t>𝜕</m:t>
                                  </m:r>
                                  <m:r>
                                    <a:rPr lang="en-US" b="0" i="1" smtClean="0">
                                      <a:latin typeface="Cambria Math"/>
                                    </a:rPr>
                                    <m:t>𝑦</m:t>
                                  </m:r>
                                </m:den>
                              </m:f>
                            </m:e>
                          </m:d>
                        </m:e>
                        <m:sup>
                          <m:r>
                            <a:rPr lang="en-US" i="1">
                              <a:latin typeface="Cambria Math"/>
                              <a:ea typeface="Cambria Math"/>
                            </a:rPr>
                            <m:t>2</m:t>
                          </m:r>
                        </m:sup>
                      </m:sSup>
                      <m:r>
                        <a:rPr lang="cs-CZ" b="0" i="1" smtClean="0">
                          <a:latin typeface="Cambria Math" panose="02040503050406030204" pitchFamily="18" charset="0"/>
                          <a:ea typeface="Cambria Math"/>
                        </a:rPr>
                        <m:t>+</m:t>
                      </m:r>
                      <m:f>
                        <m:fPr>
                          <m:ctrlPr>
                            <a:rPr lang="en-US" i="1">
                              <a:latin typeface="Cambria Math" panose="02040503050406030204" pitchFamily="18" charset="0"/>
                            </a:rPr>
                          </m:ctrlPr>
                        </m:fPr>
                        <m:num>
                          <m:r>
                            <a:rPr lang="en-US" i="1">
                              <a:latin typeface="Cambria Math"/>
                            </a:rPr>
                            <m:t>𝜕</m:t>
                          </m:r>
                          <m:r>
                            <a:rPr lang="en-US" i="1">
                              <a:latin typeface="Cambria Math"/>
                            </a:rPr>
                            <m:t>𝑢</m:t>
                          </m:r>
                        </m:num>
                        <m:den>
                          <m:r>
                            <a:rPr lang="en-US" i="1">
                              <a:latin typeface="Cambria Math"/>
                            </a:rPr>
                            <m:t>𝜕</m:t>
                          </m:r>
                          <m:r>
                            <a:rPr lang="en-US" i="1">
                              <a:latin typeface="Cambria Math"/>
                            </a:rPr>
                            <m:t>𝑦</m:t>
                          </m:r>
                        </m:den>
                      </m:f>
                      <m:f>
                        <m:fPr>
                          <m:ctrlPr>
                            <a:rPr lang="en-US" i="1">
                              <a:latin typeface="Cambria Math" panose="02040503050406030204" pitchFamily="18" charset="0"/>
                            </a:rPr>
                          </m:ctrlPr>
                        </m:fPr>
                        <m:num>
                          <m:r>
                            <a:rPr lang="en-US" i="1">
                              <a:latin typeface="Cambria Math"/>
                            </a:rPr>
                            <m:t>𝜕</m:t>
                          </m:r>
                          <m:r>
                            <a:rPr lang="en-US" b="0" i="1" smtClean="0">
                              <a:latin typeface="Cambria Math"/>
                            </a:rPr>
                            <m:t>𝑣</m:t>
                          </m:r>
                        </m:num>
                        <m:den>
                          <m:r>
                            <a:rPr lang="en-US" i="1">
                              <a:latin typeface="Cambria Math"/>
                            </a:rPr>
                            <m:t>𝜕</m:t>
                          </m:r>
                          <m:r>
                            <a:rPr lang="en-US" b="0" i="1" smtClean="0">
                              <a:latin typeface="Cambria Math"/>
                            </a:rPr>
                            <m:t>𝑥</m:t>
                          </m:r>
                        </m:den>
                      </m:f>
                      <m:r>
                        <a:rPr lang="en-US" b="0" i="1" smtClean="0">
                          <a:latin typeface="Cambria Math"/>
                        </a:rPr>
                        <m:t>)</m:t>
                      </m:r>
                    </m:oMath>
                  </m:oMathPara>
                </a14:m>
                <a:endParaRPr lang="cs-CZ" dirty="0"/>
              </a:p>
            </p:txBody>
          </p:sp>
        </mc:Choice>
        <mc:Fallback xmlns="">
          <p:sp>
            <p:nvSpPr>
              <p:cNvPr id="5" name="TextovéPole 4"/>
              <p:cNvSpPr txBox="1">
                <a:spLocks noRot="1" noChangeAspect="1" noMove="1" noResize="1" noEditPoints="1" noAdjustHandles="1" noChangeArrowheads="1" noChangeShapeType="1" noTextEdit="1"/>
              </p:cNvSpPr>
              <p:nvPr/>
            </p:nvSpPr>
            <p:spPr>
              <a:xfrm>
                <a:off x="280463" y="1074361"/>
                <a:ext cx="6705938" cy="769378"/>
              </a:xfrm>
              <a:prstGeom prst="rect">
                <a:avLst/>
              </a:prstGeom>
              <a:blipFill rotWithShape="1">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0" name="TextovéPole 19"/>
              <p:cNvSpPr txBox="1"/>
              <p:nvPr/>
            </p:nvSpPr>
            <p:spPr>
              <a:xfrm>
                <a:off x="388088" y="1908196"/>
                <a:ext cx="6490688" cy="7693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en-US" b="0" i="1" smtClean="0">
                              <a:latin typeface="Cambria Math"/>
                            </a:rPr>
                            <m:t>𝑦𝑦</m:t>
                          </m:r>
                        </m:sub>
                      </m:sSub>
                      <m:d>
                        <m:dPr>
                          <m:ctrlPr>
                            <a:rPr lang="en-US" b="0" i="1" smtClean="0">
                              <a:latin typeface="Cambria Math" panose="02040503050406030204" pitchFamily="18" charset="0"/>
                            </a:rPr>
                          </m:ctrlPr>
                        </m:dPr>
                        <m:e>
                          <m:r>
                            <a:rPr lang="en-US" b="0" i="1" smtClean="0">
                              <a:latin typeface="Cambria Math"/>
                            </a:rPr>
                            <m:t>1+</m:t>
                          </m:r>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ea typeface="Cambria Math"/>
                                </a:rPr>
                                <m:t>𝜇</m:t>
                              </m:r>
                            </m:num>
                            <m:den>
                              <m:r>
                                <a:rPr lang="en-US" b="0" i="1" smtClean="0">
                                  <a:latin typeface="Cambria Math"/>
                                </a:rPr>
                                <m:t>𝐺</m:t>
                              </m:r>
                            </m:den>
                          </m:f>
                          <m:f>
                            <m:fPr>
                              <m:ctrlPr>
                                <a:rPr lang="en-US" b="0" i="1" smtClean="0">
                                  <a:latin typeface="Cambria Math" panose="02040503050406030204" pitchFamily="18" charset="0"/>
                                </a:rPr>
                              </m:ctrlPr>
                            </m:fPr>
                            <m:num>
                              <m:r>
                                <a:rPr lang="en-US" b="0" i="1" smtClean="0">
                                  <a:latin typeface="Cambria Math"/>
                                </a:rPr>
                                <m:t>𝜕</m:t>
                              </m:r>
                              <m:r>
                                <a:rPr lang="en-US" b="0" i="1" smtClean="0">
                                  <a:latin typeface="Cambria Math"/>
                                </a:rPr>
                                <m:t>𝑢</m:t>
                              </m:r>
                            </m:num>
                            <m:den>
                              <m:r>
                                <a:rPr lang="en-US" b="0" i="1" smtClean="0">
                                  <a:latin typeface="Cambria Math"/>
                                </a:rPr>
                                <m:t>𝜕</m:t>
                              </m:r>
                              <m:r>
                                <a:rPr lang="en-US" b="0" i="1" smtClean="0">
                                  <a:latin typeface="Cambria Math"/>
                                </a:rPr>
                                <m:t>𝑥</m:t>
                              </m:r>
                            </m:den>
                          </m:f>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ea typeface="Cambria Math"/>
                            </a:rPr>
                            <m:t>𝜇</m:t>
                          </m:r>
                        </m:num>
                        <m:den>
                          <m:r>
                            <a:rPr lang="en-US" b="0" i="1" smtClean="0">
                              <a:latin typeface="Cambria Math"/>
                            </a:rPr>
                            <m:t>𝐺</m:t>
                          </m:r>
                        </m:den>
                      </m:f>
                      <m:f>
                        <m:fPr>
                          <m:ctrlPr>
                            <a:rPr lang="en-US" b="0" i="1" smtClean="0">
                              <a:latin typeface="Cambria Math" panose="02040503050406030204" pitchFamily="18" charset="0"/>
                            </a:rPr>
                          </m:ctrlPr>
                        </m:fPr>
                        <m:num>
                          <m:r>
                            <a:rPr lang="en-US" b="0" i="1" smtClean="0">
                              <a:latin typeface="Cambria Math"/>
                            </a:rPr>
                            <m:t>𝜕</m:t>
                          </m:r>
                          <m:r>
                            <a:rPr lang="en-US" b="0" i="1" smtClean="0">
                              <a:latin typeface="Cambria Math"/>
                            </a:rPr>
                            <m:t>𝑣</m:t>
                          </m:r>
                        </m:num>
                        <m:den>
                          <m:r>
                            <a:rPr lang="en-US" b="0" i="1" smtClean="0">
                              <a:latin typeface="Cambria Math"/>
                            </a:rPr>
                            <m:t>𝜕</m:t>
                          </m:r>
                          <m:r>
                            <a:rPr lang="en-US" b="0" i="1" smtClean="0">
                              <a:latin typeface="Cambria Math"/>
                            </a:rPr>
                            <m:t>𝑥</m:t>
                          </m:r>
                        </m:den>
                      </m:f>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𝑥𝑦</m:t>
                          </m:r>
                        </m:sub>
                      </m:sSub>
                      <m:r>
                        <a:rPr lang="cs-CZ"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sSup>
                            <m:sSupPr>
                              <m:ctrlPr>
                                <a:rPr lang="en-US" b="0" i="1" smtClean="0">
                                  <a:latin typeface="Cambria Math" panose="02040503050406030204" pitchFamily="18" charset="0"/>
                                </a:rPr>
                              </m:ctrlPr>
                            </m:sSupPr>
                            <m:e>
                              <m:r>
                                <a:rPr lang="en-US" b="0" i="1" smtClean="0">
                                  <a:latin typeface="Cambria Math"/>
                                  <a:ea typeface="Cambria Math"/>
                                </a:rPr>
                                <m:t>𝜇</m:t>
                              </m:r>
                            </m:e>
                            <m:sup>
                              <m:r>
                                <a:rPr lang="en-US" b="0" i="1" smtClean="0">
                                  <a:latin typeface="Cambria Math"/>
                                </a:rPr>
                                <m:t>2</m:t>
                              </m:r>
                            </m:sup>
                          </m:sSup>
                        </m:num>
                        <m:den>
                          <m:r>
                            <a:rPr lang="en-US" b="0" i="1" smtClean="0">
                              <a:latin typeface="Cambria Math"/>
                            </a:rPr>
                            <m:t>𝐺</m:t>
                          </m:r>
                        </m:den>
                      </m:f>
                      <m:r>
                        <a:rPr lang="en-US" b="0" i="1" smtClean="0">
                          <a:latin typeface="Cambria Math"/>
                        </a:rPr>
                        <m:t>(</m:t>
                      </m:r>
                      <m:r>
                        <a:rPr lang="en-US" b="0" i="1" smtClean="0">
                          <a:latin typeface="Cambria Math"/>
                          <a:ea typeface="Cambria Math"/>
                        </a:rPr>
                        <m:t>2</m:t>
                      </m:r>
                      <m:sSup>
                        <m:sSupPr>
                          <m:ctrlPr>
                            <a:rPr lang="en-US" b="0" i="1" smtClean="0">
                              <a:latin typeface="Cambria Math" panose="02040503050406030204" pitchFamily="18" charset="0"/>
                              <a:ea typeface="Cambria Math"/>
                            </a:rPr>
                          </m:ctrlPr>
                        </m:sSupPr>
                        <m:e>
                          <m:d>
                            <m:dPr>
                              <m:ctrlPr>
                                <a:rPr lang="en-US" b="0" i="1" smtClean="0">
                                  <a:latin typeface="Cambria Math" panose="02040503050406030204" pitchFamily="18" charset="0"/>
                                  <a:ea typeface="Cambria Math"/>
                                </a:rPr>
                              </m:ctrlPr>
                            </m:dPr>
                            <m:e>
                              <m:f>
                                <m:fPr>
                                  <m:ctrlPr>
                                    <a:rPr lang="en-US" i="1">
                                      <a:latin typeface="Cambria Math" panose="02040503050406030204" pitchFamily="18" charset="0"/>
                                    </a:rPr>
                                  </m:ctrlPr>
                                </m:fPr>
                                <m:num>
                                  <m:r>
                                    <a:rPr lang="en-US" i="1">
                                      <a:latin typeface="Cambria Math"/>
                                    </a:rPr>
                                    <m:t>𝜕</m:t>
                                  </m:r>
                                  <m:r>
                                    <a:rPr lang="en-US" b="0" i="1" smtClean="0">
                                      <a:latin typeface="Cambria Math"/>
                                    </a:rPr>
                                    <m:t>𝑣</m:t>
                                  </m:r>
                                </m:num>
                                <m:den>
                                  <m:r>
                                    <a:rPr lang="en-US" i="1">
                                      <a:latin typeface="Cambria Math"/>
                                    </a:rPr>
                                    <m:t>𝜕</m:t>
                                  </m:r>
                                  <m:r>
                                    <a:rPr lang="en-US" b="0" i="1" smtClean="0">
                                      <a:latin typeface="Cambria Math"/>
                                    </a:rPr>
                                    <m:t>𝑦</m:t>
                                  </m:r>
                                </m:den>
                              </m:f>
                            </m:e>
                          </m:d>
                        </m:e>
                        <m:sup>
                          <m:r>
                            <a:rPr lang="en-US" b="0" i="1" smtClean="0">
                              <a:latin typeface="Cambria Math"/>
                              <a:ea typeface="Cambria Math"/>
                            </a:rPr>
                            <m:t>2</m:t>
                          </m:r>
                        </m:sup>
                      </m:sSup>
                      <m:r>
                        <a:rPr lang="en-US" b="0" i="1" smtClean="0">
                          <a:latin typeface="Cambria Math"/>
                          <a:ea typeface="Cambria Math"/>
                        </a:rPr>
                        <m:t>+</m:t>
                      </m:r>
                      <m:sSup>
                        <m:sSupPr>
                          <m:ctrlPr>
                            <a:rPr lang="en-US" i="1">
                              <a:latin typeface="Cambria Math" panose="02040503050406030204" pitchFamily="18" charset="0"/>
                              <a:ea typeface="Cambria Math"/>
                            </a:rPr>
                          </m:ctrlPr>
                        </m:sSupPr>
                        <m:e>
                          <m:d>
                            <m:dPr>
                              <m:ctrlPr>
                                <a:rPr lang="en-US" i="1">
                                  <a:latin typeface="Cambria Math" panose="02040503050406030204" pitchFamily="18" charset="0"/>
                                  <a:ea typeface="Cambria Math"/>
                                </a:rPr>
                              </m:ctrlPr>
                            </m:dPr>
                            <m:e>
                              <m:f>
                                <m:fPr>
                                  <m:ctrlPr>
                                    <a:rPr lang="en-US" i="1">
                                      <a:latin typeface="Cambria Math" panose="02040503050406030204" pitchFamily="18" charset="0"/>
                                    </a:rPr>
                                  </m:ctrlPr>
                                </m:fPr>
                                <m:num>
                                  <m:r>
                                    <a:rPr lang="en-US" i="1">
                                      <a:latin typeface="Cambria Math"/>
                                    </a:rPr>
                                    <m:t>𝜕</m:t>
                                  </m:r>
                                  <m:r>
                                    <a:rPr lang="en-US" b="0" i="1" smtClean="0">
                                      <a:latin typeface="Cambria Math"/>
                                    </a:rPr>
                                    <m:t>𝑣</m:t>
                                  </m:r>
                                </m:num>
                                <m:den>
                                  <m:r>
                                    <a:rPr lang="en-US" i="1">
                                      <a:latin typeface="Cambria Math"/>
                                    </a:rPr>
                                    <m:t>𝜕</m:t>
                                  </m:r>
                                  <m:r>
                                    <a:rPr lang="en-US" b="0" i="1" smtClean="0">
                                      <a:latin typeface="Cambria Math"/>
                                    </a:rPr>
                                    <m:t>𝑥</m:t>
                                  </m:r>
                                </m:den>
                              </m:f>
                            </m:e>
                          </m:d>
                        </m:e>
                        <m:sup>
                          <m:r>
                            <a:rPr lang="en-US" i="1">
                              <a:latin typeface="Cambria Math"/>
                              <a:ea typeface="Cambria Math"/>
                            </a:rPr>
                            <m:t>2</m:t>
                          </m:r>
                        </m:sup>
                      </m:sSup>
                      <m:r>
                        <a:rPr lang="en-US" b="0" i="1" smtClean="0">
                          <a:latin typeface="Cambria Math"/>
                          <a:ea typeface="Cambria Math"/>
                        </a:rPr>
                        <m:t>+</m:t>
                      </m:r>
                      <m:f>
                        <m:fPr>
                          <m:ctrlPr>
                            <a:rPr lang="en-US" i="1">
                              <a:latin typeface="Cambria Math" panose="02040503050406030204" pitchFamily="18" charset="0"/>
                            </a:rPr>
                          </m:ctrlPr>
                        </m:fPr>
                        <m:num>
                          <m:r>
                            <a:rPr lang="en-US" i="1">
                              <a:latin typeface="Cambria Math"/>
                            </a:rPr>
                            <m:t>𝜕</m:t>
                          </m:r>
                          <m:r>
                            <a:rPr lang="en-US" i="1">
                              <a:latin typeface="Cambria Math"/>
                            </a:rPr>
                            <m:t>𝑢</m:t>
                          </m:r>
                        </m:num>
                        <m:den>
                          <m:r>
                            <a:rPr lang="en-US" i="1">
                              <a:latin typeface="Cambria Math"/>
                            </a:rPr>
                            <m:t>𝜕</m:t>
                          </m:r>
                          <m:r>
                            <a:rPr lang="en-US" i="1">
                              <a:latin typeface="Cambria Math"/>
                            </a:rPr>
                            <m:t>𝑦</m:t>
                          </m:r>
                        </m:den>
                      </m:f>
                      <m:f>
                        <m:fPr>
                          <m:ctrlPr>
                            <a:rPr lang="en-US" i="1">
                              <a:latin typeface="Cambria Math" panose="02040503050406030204" pitchFamily="18" charset="0"/>
                            </a:rPr>
                          </m:ctrlPr>
                        </m:fPr>
                        <m:num>
                          <m:r>
                            <a:rPr lang="en-US" i="1">
                              <a:latin typeface="Cambria Math"/>
                            </a:rPr>
                            <m:t>𝜕</m:t>
                          </m:r>
                          <m:r>
                            <a:rPr lang="en-US" b="0" i="1" smtClean="0">
                              <a:latin typeface="Cambria Math"/>
                            </a:rPr>
                            <m:t>𝑣</m:t>
                          </m:r>
                        </m:num>
                        <m:den>
                          <m:r>
                            <a:rPr lang="en-US" i="1">
                              <a:latin typeface="Cambria Math"/>
                            </a:rPr>
                            <m:t>𝜕</m:t>
                          </m:r>
                          <m:r>
                            <a:rPr lang="en-US" b="0" i="1" smtClean="0">
                              <a:latin typeface="Cambria Math"/>
                            </a:rPr>
                            <m:t>𝑥</m:t>
                          </m:r>
                        </m:den>
                      </m:f>
                      <m:r>
                        <a:rPr lang="en-US" b="0" i="1" smtClean="0">
                          <a:latin typeface="Cambria Math"/>
                        </a:rPr>
                        <m:t>)</m:t>
                      </m:r>
                    </m:oMath>
                  </m:oMathPara>
                </a14:m>
                <a:endParaRPr lang="cs-CZ" dirty="0"/>
              </a:p>
            </p:txBody>
          </p:sp>
        </mc:Choice>
        <mc:Fallback xmlns="">
          <p:sp>
            <p:nvSpPr>
              <p:cNvPr id="20" name="TextovéPole 19"/>
              <p:cNvSpPr txBox="1">
                <a:spLocks noRot="1" noChangeAspect="1" noMove="1" noResize="1" noEditPoints="1" noAdjustHandles="1" noChangeArrowheads="1" noChangeShapeType="1" noTextEdit="1"/>
              </p:cNvSpPr>
              <p:nvPr/>
            </p:nvSpPr>
            <p:spPr>
              <a:xfrm>
                <a:off x="388088" y="1908196"/>
                <a:ext cx="6490688" cy="769378"/>
              </a:xfrm>
              <a:prstGeom prst="rect">
                <a:avLst/>
              </a:prstGeom>
              <a:blipFill rotWithShape="1">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6" name="TextovéPole 5"/>
              <p:cNvSpPr txBox="1"/>
              <p:nvPr/>
            </p:nvSpPr>
            <p:spPr>
              <a:xfrm>
                <a:off x="388088" y="2802416"/>
                <a:ext cx="4826193" cy="7203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cs-CZ" b="0" i="1" smtClean="0">
                              <a:latin typeface="Cambria Math"/>
                            </a:rPr>
                            <m:t>𝑥</m:t>
                          </m:r>
                          <m:r>
                            <a:rPr lang="en-US" b="0" i="1" smtClean="0">
                              <a:latin typeface="Cambria Math"/>
                            </a:rPr>
                            <m:t>𝑦</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ea typeface="Cambria Math"/>
                            </a:rPr>
                            <m:t>𝜇</m:t>
                          </m:r>
                        </m:num>
                        <m:den>
                          <m:r>
                            <a:rPr lang="en-US" b="0" i="1" smtClean="0">
                              <a:latin typeface="Cambria Math"/>
                            </a:rPr>
                            <m:t>𝐺</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m:t>
                              </m:r>
                              <m:r>
                                <a:rPr lang="en-US" b="0" i="1" smtClean="0">
                                  <a:latin typeface="Cambria Math"/>
                                </a:rPr>
                                <m:t>𝑣</m:t>
                              </m:r>
                            </m:num>
                            <m:den>
                              <m:r>
                                <a:rPr lang="en-US" b="0" i="1" smtClean="0">
                                  <a:latin typeface="Cambria Math"/>
                                </a:rPr>
                                <m:t>𝜕</m:t>
                              </m:r>
                              <m:r>
                                <a:rPr lang="en-US" b="0" i="1" smtClean="0">
                                  <a:latin typeface="Cambria Math"/>
                                </a:rPr>
                                <m:t>𝑥</m:t>
                              </m:r>
                            </m:den>
                          </m:f>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𝑥𝑥</m:t>
                              </m:r>
                            </m:sub>
                          </m:sSub>
                          <m:r>
                            <a:rPr lang="en-US" b="0" i="1" smtClean="0">
                              <a:latin typeface="Cambria Math"/>
                            </a:rPr>
                            <m:t>+</m:t>
                          </m:r>
                          <m:f>
                            <m:fPr>
                              <m:ctrlPr>
                                <a:rPr lang="en-US" i="1">
                                  <a:latin typeface="Cambria Math" panose="02040503050406030204" pitchFamily="18" charset="0"/>
                                </a:rPr>
                              </m:ctrlPr>
                            </m:fPr>
                            <m:num>
                              <m:r>
                                <a:rPr lang="en-US" i="1">
                                  <a:latin typeface="Cambria Math"/>
                                </a:rPr>
                                <m:t>𝜕</m:t>
                              </m:r>
                              <m:r>
                                <a:rPr lang="en-US" b="0" i="1" smtClean="0">
                                  <a:latin typeface="Cambria Math"/>
                                </a:rPr>
                                <m:t>𝑢</m:t>
                              </m:r>
                            </m:num>
                            <m:den>
                              <m:r>
                                <a:rPr lang="en-US" i="1">
                                  <a:latin typeface="Cambria Math"/>
                                </a:rPr>
                                <m:t>𝜕</m:t>
                              </m:r>
                              <m:r>
                                <a:rPr lang="en-US" b="0" i="1" smtClean="0">
                                  <a:latin typeface="Cambria Math"/>
                                </a:rPr>
                                <m:t>𝑦</m:t>
                              </m:r>
                            </m:den>
                          </m:f>
                          <m:sSub>
                            <m:sSubPr>
                              <m:ctrlPr>
                                <a:rPr lang="en-US" i="1">
                                  <a:latin typeface="Cambria Math" panose="02040503050406030204" pitchFamily="18" charset="0"/>
                                </a:rPr>
                              </m:ctrlPr>
                            </m:sSubPr>
                            <m:e>
                              <m:r>
                                <a:rPr lang="en-US" i="1">
                                  <a:latin typeface="Cambria Math"/>
                                </a:rPr>
                                <m:t>𝑠</m:t>
                              </m:r>
                            </m:e>
                            <m:sub>
                              <m:r>
                                <a:rPr lang="en-US" b="0" i="1" smtClean="0">
                                  <a:latin typeface="Cambria Math"/>
                                </a:rPr>
                                <m:t>𝑦𝑦</m:t>
                              </m:r>
                            </m:sub>
                          </m:sSub>
                        </m:e>
                      </m:d>
                      <m:r>
                        <a:rPr lang="cs-CZ" b="0" i="1" smtClean="0">
                          <a:latin typeface="Cambria Math" panose="02040503050406030204" pitchFamily="18" charset="0"/>
                        </a:rPr>
                        <m:t>+</m:t>
                      </m:r>
                      <m:f>
                        <m:fPr>
                          <m:ctrlPr>
                            <a:rPr lang="en-US" b="0" i="1" smtClean="0">
                              <a:latin typeface="Cambria Math" panose="02040503050406030204" pitchFamily="18" charset="0"/>
                            </a:rPr>
                          </m:ctrlPr>
                        </m:fPr>
                        <m:num>
                          <m:r>
                            <a:rPr lang="cs-CZ"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a:ea typeface="Cambria Math"/>
                                </a:rPr>
                                <m:t>𝜇</m:t>
                              </m:r>
                            </m:e>
                            <m:sup>
                              <m:r>
                                <a:rPr lang="en-US" b="0" i="1" smtClean="0">
                                  <a:latin typeface="Cambria Math"/>
                                </a:rPr>
                                <m:t>2</m:t>
                              </m:r>
                            </m:sup>
                          </m:sSup>
                        </m:num>
                        <m:den>
                          <m:r>
                            <a:rPr lang="en-US" b="0" i="1" smtClean="0">
                              <a:latin typeface="Cambria Math"/>
                            </a:rPr>
                            <m:t>𝐺</m:t>
                          </m:r>
                        </m:den>
                      </m:f>
                      <m:f>
                        <m:fPr>
                          <m:ctrlPr>
                            <a:rPr lang="en-US" i="1">
                              <a:latin typeface="Cambria Math" panose="02040503050406030204" pitchFamily="18" charset="0"/>
                            </a:rPr>
                          </m:ctrlPr>
                        </m:fPr>
                        <m:num>
                          <m:r>
                            <a:rPr lang="en-US" i="1">
                              <a:latin typeface="Cambria Math"/>
                            </a:rPr>
                            <m:t>𝜕</m:t>
                          </m:r>
                          <m:r>
                            <a:rPr lang="en-US" i="1">
                              <a:latin typeface="Cambria Math"/>
                            </a:rPr>
                            <m:t>𝑢</m:t>
                          </m:r>
                        </m:num>
                        <m:den>
                          <m:r>
                            <a:rPr lang="en-US" i="1">
                              <a:latin typeface="Cambria Math"/>
                            </a:rPr>
                            <m:t>𝜕</m:t>
                          </m:r>
                          <m:r>
                            <a:rPr lang="en-US" i="1">
                              <a:latin typeface="Cambria Math"/>
                            </a:rPr>
                            <m:t>𝑥</m:t>
                          </m:r>
                        </m:den>
                      </m:f>
                      <m:r>
                        <a:rPr lang="en-US" b="0" i="1" smtClean="0">
                          <a:latin typeface="Cambria Math"/>
                        </a:rPr>
                        <m:t>(</m:t>
                      </m:r>
                      <m:f>
                        <m:fPr>
                          <m:ctrlPr>
                            <a:rPr lang="en-US" i="1">
                              <a:latin typeface="Cambria Math" panose="02040503050406030204" pitchFamily="18" charset="0"/>
                            </a:rPr>
                          </m:ctrlPr>
                        </m:fPr>
                        <m:num>
                          <m:r>
                            <a:rPr lang="en-US" i="1">
                              <a:latin typeface="Cambria Math"/>
                            </a:rPr>
                            <m:t>𝜕</m:t>
                          </m:r>
                          <m:r>
                            <a:rPr lang="en-US" b="0" i="1" smtClean="0">
                              <a:latin typeface="Cambria Math"/>
                            </a:rPr>
                            <m:t>𝑣</m:t>
                          </m:r>
                        </m:num>
                        <m:den>
                          <m:r>
                            <a:rPr lang="en-US" i="1">
                              <a:latin typeface="Cambria Math"/>
                            </a:rPr>
                            <m:t>𝜕</m:t>
                          </m:r>
                          <m:r>
                            <a:rPr lang="en-US" b="0" i="1" smtClean="0">
                              <a:latin typeface="Cambria Math"/>
                            </a:rPr>
                            <m:t>𝑥</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a:rPr>
                            <m:t>𝜕</m:t>
                          </m:r>
                          <m:r>
                            <a:rPr lang="en-US" i="1">
                              <a:latin typeface="Cambria Math"/>
                            </a:rPr>
                            <m:t>𝑢</m:t>
                          </m:r>
                        </m:num>
                        <m:den>
                          <m:r>
                            <a:rPr lang="en-US" i="1">
                              <a:latin typeface="Cambria Math"/>
                            </a:rPr>
                            <m:t>𝜕</m:t>
                          </m:r>
                          <m:r>
                            <a:rPr lang="en-US" b="0" i="1" smtClean="0">
                              <a:latin typeface="Cambria Math"/>
                            </a:rPr>
                            <m:t>𝑦</m:t>
                          </m:r>
                        </m:den>
                      </m:f>
                      <m:r>
                        <a:rPr lang="en-US" b="0" i="1" smtClean="0">
                          <a:latin typeface="Cambria Math"/>
                        </a:rPr>
                        <m:t>)</m:t>
                      </m:r>
                    </m:oMath>
                  </m:oMathPara>
                </a14:m>
                <a:endParaRPr lang="cs-CZ"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388088" y="2802416"/>
                <a:ext cx="4826193" cy="720325"/>
              </a:xfrm>
              <a:prstGeom prst="rect">
                <a:avLst/>
              </a:prstGeom>
              <a:blipFill rotWithShape="1">
                <a:blip r:embed="rId4"/>
                <a:stretch>
                  <a:fillRect/>
                </a:stretch>
              </a:blipFill>
            </p:spPr>
            <p:txBody>
              <a:bodyPr/>
              <a:lstStyle/>
              <a:p>
                <a:r>
                  <a:rPr lang="cs-CZ">
                    <a:noFill/>
                  </a:rPr>
                  <a:t> </a:t>
                </a:r>
              </a:p>
            </p:txBody>
          </p:sp>
        </mc:Fallback>
      </mc:AlternateContent>
      <p:sp>
        <p:nvSpPr>
          <p:cNvPr id="4" name="TextovéPole 3"/>
          <p:cNvSpPr txBox="1"/>
          <p:nvPr/>
        </p:nvSpPr>
        <p:spPr>
          <a:xfrm>
            <a:off x="280463" y="605977"/>
            <a:ext cx="3282246" cy="369332"/>
          </a:xfrm>
          <a:prstGeom prst="rect">
            <a:avLst/>
          </a:prstGeom>
          <a:noFill/>
        </p:spPr>
        <p:txBody>
          <a:bodyPr wrap="square" rtlCol="0">
            <a:spAutoFit/>
          </a:bodyPr>
          <a:lstStyle/>
          <a:p>
            <a:r>
              <a:rPr lang="en-US" dirty="0" smtClean="0"/>
              <a:t>For upper curved wall</a:t>
            </a:r>
            <a:endParaRPr lang="en-US" dirty="0"/>
          </a:p>
        </p:txBody>
      </p:sp>
      <mc:AlternateContent xmlns:mc="http://schemas.openxmlformats.org/markup-compatibility/2006" xmlns:a14="http://schemas.microsoft.com/office/drawing/2010/main">
        <mc:Choice Requires="a14">
          <p:sp>
            <p:nvSpPr>
              <p:cNvPr id="10" name="TextovéPole 9"/>
              <p:cNvSpPr txBox="1"/>
              <p:nvPr/>
            </p:nvSpPr>
            <p:spPr>
              <a:xfrm>
                <a:off x="388088" y="4311142"/>
                <a:ext cx="1906419" cy="7693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en-US" b="0" i="1" smtClean="0">
                              <a:latin typeface="Cambria Math"/>
                            </a:rPr>
                            <m:t>𝑥𝑥</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sSup>
                            <m:sSupPr>
                              <m:ctrlPr>
                                <a:rPr lang="en-US" b="0" i="1" smtClean="0">
                                  <a:latin typeface="Cambria Math" panose="02040503050406030204" pitchFamily="18" charset="0"/>
                                </a:rPr>
                              </m:ctrlPr>
                            </m:sSupPr>
                            <m:e>
                              <m:r>
                                <a:rPr lang="en-US" b="0" i="1" smtClean="0">
                                  <a:latin typeface="Cambria Math"/>
                                  <a:ea typeface="Cambria Math"/>
                                </a:rPr>
                                <m:t>𝜇</m:t>
                              </m:r>
                            </m:e>
                            <m:sup>
                              <m:r>
                                <a:rPr lang="en-US" b="0" i="1" smtClean="0">
                                  <a:latin typeface="Cambria Math"/>
                                </a:rPr>
                                <m:t>2</m:t>
                              </m:r>
                            </m:sup>
                          </m:sSup>
                        </m:num>
                        <m:den>
                          <m:r>
                            <a:rPr lang="en-US" b="0" i="1" smtClean="0">
                              <a:latin typeface="Cambria Math"/>
                            </a:rPr>
                            <m:t>𝐺</m:t>
                          </m:r>
                        </m:den>
                      </m:f>
                      <m:sSup>
                        <m:sSupPr>
                          <m:ctrlPr>
                            <a:rPr lang="en-US" i="1">
                              <a:latin typeface="Cambria Math" panose="02040503050406030204" pitchFamily="18" charset="0"/>
                              <a:ea typeface="Cambria Math"/>
                            </a:rPr>
                          </m:ctrlPr>
                        </m:sSupPr>
                        <m:e>
                          <m:d>
                            <m:dPr>
                              <m:ctrlPr>
                                <a:rPr lang="en-US" i="1">
                                  <a:latin typeface="Cambria Math" panose="02040503050406030204" pitchFamily="18" charset="0"/>
                                  <a:ea typeface="Cambria Math"/>
                                </a:rPr>
                              </m:ctrlPr>
                            </m:dPr>
                            <m:e>
                              <m:f>
                                <m:fPr>
                                  <m:ctrlPr>
                                    <a:rPr lang="en-US" i="1">
                                      <a:latin typeface="Cambria Math" panose="02040503050406030204" pitchFamily="18" charset="0"/>
                                    </a:rPr>
                                  </m:ctrlPr>
                                </m:fPr>
                                <m:num>
                                  <m:r>
                                    <a:rPr lang="en-US" i="1">
                                      <a:latin typeface="Cambria Math"/>
                                    </a:rPr>
                                    <m:t>𝜕</m:t>
                                  </m:r>
                                  <m:r>
                                    <a:rPr lang="en-US" i="1">
                                      <a:latin typeface="Cambria Math"/>
                                    </a:rPr>
                                    <m:t>𝑢</m:t>
                                  </m:r>
                                </m:num>
                                <m:den>
                                  <m:r>
                                    <a:rPr lang="en-US" i="1">
                                      <a:latin typeface="Cambria Math"/>
                                    </a:rPr>
                                    <m:t>𝜕</m:t>
                                  </m:r>
                                  <m:r>
                                    <a:rPr lang="en-US" b="0" i="1" smtClean="0">
                                      <a:latin typeface="Cambria Math"/>
                                    </a:rPr>
                                    <m:t>𝑦</m:t>
                                  </m:r>
                                </m:den>
                              </m:f>
                            </m:e>
                          </m:d>
                        </m:e>
                        <m:sup>
                          <m:r>
                            <a:rPr lang="en-US" i="1">
                              <a:latin typeface="Cambria Math"/>
                              <a:ea typeface="Cambria Math"/>
                            </a:rPr>
                            <m:t>2</m:t>
                          </m:r>
                        </m:sup>
                      </m:sSup>
                    </m:oMath>
                  </m:oMathPara>
                </a14:m>
                <a:endParaRPr lang="cs-CZ" dirty="0"/>
              </a:p>
            </p:txBody>
          </p:sp>
        </mc:Choice>
        <mc:Fallback xmlns="">
          <p:sp>
            <p:nvSpPr>
              <p:cNvPr id="10" name="TextovéPole 9"/>
              <p:cNvSpPr txBox="1">
                <a:spLocks noRot="1" noChangeAspect="1" noMove="1" noResize="1" noEditPoints="1" noAdjustHandles="1" noChangeArrowheads="1" noChangeShapeType="1" noTextEdit="1"/>
              </p:cNvSpPr>
              <p:nvPr/>
            </p:nvSpPr>
            <p:spPr>
              <a:xfrm>
                <a:off x="388088" y="4311142"/>
                <a:ext cx="1906419" cy="769378"/>
              </a:xfrm>
              <a:prstGeom prst="rect">
                <a:avLst/>
              </a:prstGeom>
              <a:blipFill rotWithShape="1">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1" name="TextovéPole 10"/>
              <p:cNvSpPr txBox="1"/>
              <p:nvPr/>
            </p:nvSpPr>
            <p:spPr>
              <a:xfrm>
                <a:off x="388088" y="5170767"/>
                <a:ext cx="1004121" cy="3912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en-US" b="0" i="1" smtClean="0">
                              <a:latin typeface="Cambria Math" panose="02040503050406030204" pitchFamily="18" charset="0"/>
                            </a:rPr>
                            <m:t>𝑦𝑦</m:t>
                          </m:r>
                        </m:sub>
                      </m:sSub>
                      <m:r>
                        <a:rPr lang="en-US" b="0" i="1" smtClean="0">
                          <a:latin typeface="Cambria Math"/>
                        </a:rPr>
                        <m:t>=</m:t>
                      </m:r>
                      <m:r>
                        <a:rPr lang="cs-CZ" b="0" i="1" smtClean="0">
                          <a:latin typeface="Cambria Math" panose="02040503050406030204" pitchFamily="18" charset="0"/>
                        </a:rPr>
                        <m:t>0</m:t>
                      </m:r>
                    </m:oMath>
                  </m:oMathPara>
                </a14:m>
                <a:endParaRPr lang="cs-CZ" dirty="0"/>
              </a:p>
            </p:txBody>
          </p:sp>
        </mc:Choice>
        <mc:Fallback xmlns="">
          <p:sp>
            <p:nvSpPr>
              <p:cNvPr id="11" name="TextovéPole 10"/>
              <p:cNvSpPr txBox="1">
                <a:spLocks noRot="1" noChangeAspect="1" noMove="1" noResize="1" noEditPoints="1" noAdjustHandles="1" noChangeArrowheads="1" noChangeShapeType="1" noTextEdit="1"/>
              </p:cNvSpPr>
              <p:nvPr/>
            </p:nvSpPr>
            <p:spPr>
              <a:xfrm>
                <a:off x="388088" y="5170767"/>
                <a:ext cx="1004121" cy="391261"/>
              </a:xfrm>
              <a:prstGeom prst="rect">
                <a:avLst/>
              </a:prstGeom>
              <a:blipFill rotWithShape="1">
                <a:blip r:embed="rId6"/>
                <a:stretch>
                  <a:fillRect b="-3125"/>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2" name="TextovéPole 11"/>
              <p:cNvSpPr txBox="1"/>
              <p:nvPr/>
            </p:nvSpPr>
            <p:spPr>
              <a:xfrm>
                <a:off x="392094" y="5891092"/>
                <a:ext cx="996107" cy="3912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cs-CZ" b="0" i="1" smtClean="0">
                              <a:latin typeface="Cambria Math"/>
                            </a:rPr>
                            <m:t>𝑥</m:t>
                          </m:r>
                          <m:r>
                            <a:rPr lang="en-US" b="0" i="1" smtClean="0">
                              <a:latin typeface="Cambria Math"/>
                            </a:rPr>
                            <m:t>𝑦</m:t>
                          </m:r>
                        </m:sub>
                      </m:sSub>
                      <m:r>
                        <a:rPr lang="en-US" b="0" i="1" smtClean="0">
                          <a:latin typeface="Cambria Math"/>
                        </a:rPr>
                        <m:t>=</m:t>
                      </m:r>
                      <m:r>
                        <a:rPr lang="cs-CZ" b="0" i="1" smtClean="0">
                          <a:latin typeface="Cambria Math" panose="02040503050406030204" pitchFamily="18" charset="0"/>
                        </a:rPr>
                        <m:t>0</m:t>
                      </m:r>
                    </m:oMath>
                  </m:oMathPara>
                </a14:m>
                <a:endParaRPr lang="cs-CZ" dirty="0"/>
              </a:p>
            </p:txBody>
          </p:sp>
        </mc:Choice>
        <mc:Fallback xmlns="">
          <p:sp>
            <p:nvSpPr>
              <p:cNvPr id="12" name="TextovéPole 11"/>
              <p:cNvSpPr txBox="1">
                <a:spLocks noRot="1" noChangeAspect="1" noMove="1" noResize="1" noEditPoints="1" noAdjustHandles="1" noChangeArrowheads="1" noChangeShapeType="1" noTextEdit="1"/>
              </p:cNvSpPr>
              <p:nvPr/>
            </p:nvSpPr>
            <p:spPr>
              <a:xfrm>
                <a:off x="392094" y="5891092"/>
                <a:ext cx="996107" cy="391261"/>
              </a:xfrm>
              <a:prstGeom prst="rect">
                <a:avLst/>
              </a:prstGeom>
              <a:blipFill rotWithShape="1">
                <a:blip r:embed="rId7"/>
                <a:stretch>
                  <a:fillRect b="-1538"/>
                </a:stretch>
              </a:blipFill>
            </p:spPr>
            <p:txBody>
              <a:bodyPr/>
              <a:lstStyle/>
              <a:p>
                <a:r>
                  <a:rPr lang="cs-CZ">
                    <a:noFill/>
                  </a:rPr>
                  <a:t> </a:t>
                </a:r>
              </a:p>
            </p:txBody>
          </p:sp>
        </mc:Fallback>
      </mc:AlternateContent>
      <p:sp>
        <p:nvSpPr>
          <p:cNvPr id="13" name="TextovéPole 12"/>
          <p:cNvSpPr txBox="1"/>
          <p:nvPr/>
        </p:nvSpPr>
        <p:spPr>
          <a:xfrm>
            <a:off x="280463" y="3976391"/>
            <a:ext cx="3282246" cy="369332"/>
          </a:xfrm>
          <a:prstGeom prst="rect">
            <a:avLst/>
          </a:prstGeom>
          <a:noFill/>
        </p:spPr>
        <p:txBody>
          <a:bodyPr wrap="square" rtlCol="0">
            <a:spAutoFit/>
          </a:bodyPr>
          <a:lstStyle/>
          <a:p>
            <a:r>
              <a:rPr lang="en-US" dirty="0" smtClean="0"/>
              <a:t>For bottom (planar) wall</a:t>
            </a:r>
            <a:endParaRPr lang="en-US" dirty="0"/>
          </a:p>
        </p:txBody>
      </p:sp>
      <p:sp>
        <p:nvSpPr>
          <p:cNvPr id="8" name="Oválný bublinový popisek 7"/>
          <p:cNvSpPr/>
          <p:nvPr/>
        </p:nvSpPr>
        <p:spPr>
          <a:xfrm>
            <a:off x="7369521" y="1568010"/>
            <a:ext cx="3878029" cy="724875"/>
          </a:xfrm>
          <a:prstGeom prst="wedgeEllipseCallout">
            <a:avLst>
              <a:gd name="adj1" fmla="val -35226"/>
              <a:gd name="adj2" fmla="val 113973"/>
            </a:avLst>
          </a:prstGeom>
          <a:solidFill>
            <a:srgbClr val="BEF8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System of 3 </a:t>
            </a:r>
            <a:r>
              <a:rPr lang="en-US" dirty="0">
                <a:solidFill>
                  <a:schemeClr val="tx1"/>
                </a:solidFill>
              </a:rPr>
              <a:t>linear algebraic equations for 3 unknowns</a:t>
            </a:r>
          </a:p>
        </p:txBody>
      </p:sp>
      <p:sp>
        <p:nvSpPr>
          <p:cNvPr id="15" name="Oválný bublinový popisek 14"/>
          <p:cNvSpPr/>
          <p:nvPr/>
        </p:nvSpPr>
        <p:spPr>
          <a:xfrm>
            <a:off x="2801184" y="4143078"/>
            <a:ext cx="3864634" cy="1000664"/>
          </a:xfrm>
          <a:prstGeom prst="wedgeEllipseCallout">
            <a:avLst>
              <a:gd name="adj1" fmla="val -73512"/>
              <a:gd name="adj2" fmla="val 70259"/>
            </a:avLst>
          </a:prstGeom>
          <a:solidFill>
            <a:srgbClr val="BEF8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wall with transducers is</a:t>
            </a:r>
            <a:r>
              <a:rPr lang="cs-CZ" dirty="0" smtClean="0">
                <a:solidFill>
                  <a:schemeClr val="tx1"/>
                </a:solidFill>
              </a:rPr>
              <a:t> </a:t>
            </a:r>
            <a:r>
              <a:rPr lang="cs-CZ" dirty="0" err="1" smtClean="0">
                <a:solidFill>
                  <a:schemeClr val="tx1"/>
                </a:solidFill>
              </a:rPr>
              <a:t>s</a:t>
            </a:r>
            <a:r>
              <a:rPr lang="cs-CZ" baseline="-25000" dirty="0" err="1" smtClean="0">
                <a:solidFill>
                  <a:schemeClr val="tx1"/>
                </a:solidFill>
              </a:rPr>
              <a:t>yy</a:t>
            </a:r>
            <a:r>
              <a:rPr lang="cs-CZ" dirty="0" smtClean="0">
                <a:solidFill>
                  <a:schemeClr val="tx1"/>
                </a:solidFill>
              </a:rPr>
              <a:t>=0 a</a:t>
            </a:r>
            <a:r>
              <a:rPr lang="en-US" dirty="0" err="1" smtClean="0">
                <a:solidFill>
                  <a:schemeClr val="tx1"/>
                </a:solidFill>
              </a:rPr>
              <a:t>nd</a:t>
            </a:r>
            <a:r>
              <a:rPr lang="cs-CZ" dirty="0" smtClean="0">
                <a:solidFill>
                  <a:schemeClr val="tx1"/>
                </a:solidFill>
              </a:rPr>
              <a:t> </a:t>
            </a:r>
            <a:r>
              <a:rPr lang="cs-CZ" dirty="0" smtClean="0">
                <a:solidFill>
                  <a:schemeClr val="tx1"/>
                </a:solidFill>
                <a:sym typeface="Symbol" panose="05050102010706020507" pitchFamily="18" charset="2"/>
              </a:rPr>
              <a:t></a:t>
            </a:r>
            <a:r>
              <a:rPr lang="cs-CZ" baseline="-25000" dirty="0" err="1" smtClean="0">
                <a:solidFill>
                  <a:schemeClr val="tx1"/>
                </a:solidFill>
                <a:sym typeface="Symbol" panose="05050102010706020507" pitchFamily="18" charset="2"/>
              </a:rPr>
              <a:t>yy</a:t>
            </a:r>
            <a:r>
              <a:rPr lang="cs-CZ" dirty="0">
                <a:solidFill>
                  <a:schemeClr val="tx1"/>
                </a:solidFill>
                <a:sym typeface="Symbol" panose="05050102010706020507" pitchFamily="18" charset="2"/>
              </a:rPr>
              <a:t> </a:t>
            </a:r>
            <a:r>
              <a:rPr lang="cs-CZ" dirty="0" smtClean="0">
                <a:solidFill>
                  <a:schemeClr val="tx1"/>
                </a:solidFill>
                <a:sym typeface="Symbol" panose="05050102010706020507" pitchFamily="18" charset="2"/>
              </a:rPr>
              <a:t>=0.</a:t>
            </a:r>
            <a:endParaRPr lang="en-US" dirty="0">
              <a:solidFill>
                <a:schemeClr val="tx1"/>
              </a:solidFill>
            </a:endParaRPr>
          </a:p>
        </p:txBody>
      </p:sp>
      <p:sp>
        <p:nvSpPr>
          <p:cNvPr id="9" name="TextovéPole 8"/>
          <p:cNvSpPr txBox="1"/>
          <p:nvPr/>
        </p:nvSpPr>
        <p:spPr>
          <a:xfrm>
            <a:off x="7228936" y="4619333"/>
            <a:ext cx="4856672" cy="923330"/>
          </a:xfrm>
          <a:prstGeom prst="rect">
            <a:avLst/>
          </a:prstGeom>
          <a:noFill/>
        </p:spPr>
        <p:txBody>
          <a:bodyPr wrap="square" rtlCol="0">
            <a:spAutoFit/>
          </a:bodyPr>
          <a:lstStyle/>
          <a:p>
            <a:r>
              <a:rPr lang="en-US" dirty="0"/>
              <a:t>It offers the possibility to integrate WM hyperbolic equations from left to right and bottom to top</a:t>
            </a:r>
          </a:p>
        </p:txBody>
      </p:sp>
      <p:sp>
        <p:nvSpPr>
          <p:cNvPr id="2" name="Zástupný symbol pro číslo snímku 1"/>
          <p:cNvSpPr>
            <a:spLocks noGrp="1"/>
          </p:cNvSpPr>
          <p:nvPr>
            <p:ph type="sldNum" sz="quarter" idx="12"/>
          </p:nvPr>
        </p:nvSpPr>
        <p:spPr/>
        <p:txBody>
          <a:bodyPr/>
          <a:lstStyle/>
          <a:p>
            <a:pPr>
              <a:defRPr/>
            </a:pPr>
            <a:fld id="{B5B76BE2-068B-4195-97D5-A58FFC9B4249}" type="slidenum">
              <a:rPr lang="en-US" smtClean="0"/>
              <a:pPr>
                <a:defRPr/>
              </a:pPr>
              <a:t>48</a:t>
            </a:fld>
            <a:endParaRPr lang="en-US"/>
          </a:p>
        </p:txBody>
      </p:sp>
      <p:sp>
        <p:nvSpPr>
          <p:cNvPr id="16" name="TextovéPole 15"/>
          <p:cNvSpPr txBox="1"/>
          <p:nvPr/>
        </p:nvSpPr>
        <p:spPr>
          <a:xfrm>
            <a:off x="10391174" y="52090"/>
            <a:ext cx="1712753" cy="307777"/>
          </a:xfrm>
          <a:prstGeom prst="rect">
            <a:avLst/>
          </a:prstGeom>
          <a:solidFill>
            <a:schemeClr val="bg1"/>
          </a:solidFill>
          <a:ln w="38100">
            <a:solidFill>
              <a:srgbClr val="FF0000"/>
            </a:solidFill>
          </a:ln>
        </p:spPr>
        <p:txBody>
          <a:bodyPr wrap="square" rtlCol="0">
            <a:spAutoFit/>
          </a:bodyPr>
          <a:lstStyle/>
          <a:p>
            <a:r>
              <a:rPr lang="cs-CZ" sz="1400" dirty="0" smtClean="0"/>
              <a:t>Kontroloval: </a:t>
            </a:r>
            <a:r>
              <a:rPr lang="cs-CZ" sz="1400" dirty="0" err="1" smtClean="0"/>
              <a:t>xxxxxx</a:t>
            </a:r>
            <a:endParaRPr lang="cs-CZ" sz="1400" dirty="0"/>
          </a:p>
        </p:txBody>
      </p:sp>
      <mc:AlternateContent xmlns:mc="http://schemas.openxmlformats.org/markup-compatibility/2006" xmlns:a14="http://schemas.microsoft.com/office/drawing/2010/main">
        <mc:Choice Requires="a14">
          <p:sp>
            <p:nvSpPr>
              <p:cNvPr id="3" name="TextovéPole 2"/>
              <p:cNvSpPr txBox="1"/>
              <p:nvPr/>
            </p:nvSpPr>
            <p:spPr>
              <a:xfrm>
                <a:off x="6611241" y="2675322"/>
                <a:ext cx="5580759" cy="14504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cs-CZ" sz="1200" i="1" smtClean="0">
                              <a:latin typeface="Cambria Math" panose="02040503050406030204" pitchFamily="18" charset="0"/>
                            </a:rPr>
                          </m:ctrlPr>
                        </m:dPr>
                        <m:e>
                          <m:m>
                            <m:mPr>
                              <m:mcs>
                                <m:mc>
                                  <m:mcPr>
                                    <m:count m:val="3"/>
                                    <m:mcJc m:val="center"/>
                                  </m:mcPr>
                                </m:mc>
                              </m:mcs>
                              <m:ctrlPr>
                                <a:rPr lang="cs-CZ" sz="1200" i="1" smtClean="0">
                                  <a:latin typeface="Cambria Math" panose="02040503050406030204" pitchFamily="18" charset="0"/>
                                </a:rPr>
                              </m:ctrlPr>
                            </m:mPr>
                            <m:mr>
                              <m:e>
                                <m:r>
                                  <a:rPr lang="en-US" sz="1200" i="1">
                                    <a:latin typeface="Cambria Math"/>
                                  </a:rPr>
                                  <m:t>1−</m:t>
                                </m:r>
                                <m:f>
                                  <m:fPr>
                                    <m:ctrlPr>
                                      <a:rPr lang="en-US" sz="1200" i="1">
                                        <a:latin typeface="Cambria Math" panose="02040503050406030204" pitchFamily="18" charset="0"/>
                                      </a:rPr>
                                    </m:ctrlPr>
                                  </m:fPr>
                                  <m:num>
                                    <m:r>
                                      <a:rPr lang="en-US" sz="1200" i="1">
                                        <a:latin typeface="Cambria Math"/>
                                      </a:rPr>
                                      <m:t>2</m:t>
                                    </m:r>
                                    <m:r>
                                      <a:rPr lang="en-US" sz="1200" i="1">
                                        <a:latin typeface="Cambria Math"/>
                                        <a:ea typeface="Cambria Math"/>
                                      </a:rPr>
                                      <m:t>𝜇</m:t>
                                    </m:r>
                                  </m:num>
                                  <m:den>
                                    <m:r>
                                      <a:rPr lang="en-US" sz="1200" i="1">
                                        <a:latin typeface="Cambria Math"/>
                                      </a:rPr>
                                      <m:t>𝐺</m:t>
                                    </m:r>
                                  </m:den>
                                </m:f>
                                <m:f>
                                  <m:fPr>
                                    <m:ctrlPr>
                                      <a:rPr lang="en-US" sz="1200" i="1">
                                        <a:latin typeface="Cambria Math" panose="02040503050406030204" pitchFamily="18" charset="0"/>
                                      </a:rPr>
                                    </m:ctrlPr>
                                  </m:fPr>
                                  <m:num>
                                    <m:r>
                                      <a:rPr lang="en-US" sz="1200" i="1">
                                        <a:latin typeface="Cambria Math"/>
                                      </a:rPr>
                                      <m:t>𝜕</m:t>
                                    </m:r>
                                    <m:r>
                                      <a:rPr lang="en-US" sz="1200" i="1">
                                        <a:latin typeface="Cambria Math"/>
                                      </a:rPr>
                                      <m:t>𝑢</m:t>
                                    </m:r>
                                  </m:num>
                                  <m:den>
                                    <m:r>
                                      <a:rPr lang="en-US" sz="1200" i="1">
                                        <a:latin typeface="Cambria Math"/>
                                      </a:rPr>
                                      <m:t>𝜕</m:t>
                                    </m:r>
                                    <m:r>
                                      <a:rPr lang="en-US" sz="1200" i="1">
                                        <a:latin typeface="Cambria Math"/>
                                      </a:rPr>
                                      <m:t>𝑥</m:t>
                                    </m:r>
                                  </m:den>
                                </m:f>
                              </m:e>
                              <m:e>
                                <m:r>
                                  <a:rPr lang="en-US" sz="1200" b="0" i="1" smtClean="0">
                                    <a:latin typeface="Cambria Math"/>
                                  </a:rPr>
                                  <m:t>0</m:t>
                                </m:r>
                              </m:e>
                              <m:e>
                                <m:r>
                                  <a:rPr lang="en-US" sz="1200" b="0" i="1" smtClean="0">
                                    <a:latin typeface="Cambria Math"/>
                                  </a:rPr>
                                  <m:t>−</m:t>
                                </m:r>
                                <m:f>
                                  <m:fPr>
                                    <m:ctrlPr>
                                      <a:rPr lang="en-US" sz="1200" i="1">
                                        <a:latin typeface="Cambria Math" panose="02040503050406030204" pitchFamily="18" charset="0"/>
                                      </a:rPr>
                                    </m:ctrlPr>
                                  </m:fPr>
                                  <m:num>
                                    <m:r>
                                      <a:rPr lang="en-US" sz="1200" i="1">
                                        <a:latin typeface="Cambria Math"/>
                                      </a:rPr>
                                      <m:t>2</m:t>
                                    </m:r>
                                    <m:r>
                                      <a:rPr lang="en-US" sz="1200" i="1">
                                        <a:latin typeface="Cambria Math"/>
                                        <a:ea typeface="Cambria Math"/>
                                      </a:rPr>
                                      <m:t>𝜇</m:t>
                                    </m:r>
                                  </m:num>
                                  <m:den>
                                    <m:r>
                                      <a:rPr lang="en-US" sz="1200" i="1">
                                        <a:latin typeface="Cambria Math"/>
                                      </a:rPr>
                                      <m:t>𝐺</m:t>
                                    </m:r>
                                  </m:den>
                                </m:f>
                                <m:f>
                                  <m:fPr>
                                    <m:ctrlPr>
                                      <a:rPr lang="en-US" sz="1200" i="1">
                                        <a:latin typeface="Cambria Math" panose="02040503050406030204" pitchFamily="18" charset="0"/>
                                      </a:rPr>
                                    </m:ctrlPr>
                                  </m:fPr>
                                  <m:num>
                                    <m:r>
                                      <a:rPr lang="en-US" sz="1200" i="1">
                                        <a:latin typeface="Cambria Math"/>
                                      </a:rPr>
                                      <m:t>𝜕</m:t>
                                    </m:r>
                                    <m:r>
                                      <a:rPr lang="en-US" sz="1200" i="1">
                                        <a:latin typeface="Cambria Math"/>
                                      </a:rPr>
                                      <m:t>𝑢</m:t>
                                    </m:r>
                                  </m:num>
                                  <m:den>
                                    <m:r>
                                      <a:rPr lang="en-US" sz="1200" i="1">
                                        <a:latin typeface="Cambria Math"/>
                                      </a:rPr>
                                      <m:t>𝜕</m:t>
                                    </m:r>
                                    <m:r>
                                      <a:rPr lang="en-US" sz="1200" i="1">
                                        <a:latin typeface="Cambria Math"/>
                                      </a:rPr>
                                      <m:t>𝑦</m:t>
                                    </m:r>
                                  </m:den>
                                </m:f>
                              </m:e>
                            </m:mr>
                            <m:mr>
                              <m:e>
                                <m:r>
                                  <a:rPr lang="en-US" sz="1200" b="0" i="1" smtClean="0">
                                    <a:latin typeface="Cambria Math"/>
                                  </a:rPr>
                                  <m:t>0</m:t>
                                </m:r>
                              </m:e>
                              <m:e>
                                <m:r>
                                  <a:rPr lang="en-US" sz="1200" i="1">
                                    <a:latin typeface="Cambria Math"/>
                                  </a:rPr>
                                  <m:t>1+</m:t>
                                </m:r>
                                <m:f>
                                  <m:fPr>
                                    <m:ctrlPr>
                                      <a:rPr lang="en-US" sz="1200" i="1">
                                        <a:latin typeface="Cambria Math" panose="02040503050406030204" pitchFamily="18" charset="0"/>
                                      </a:rPr>
                                    </m:ctrlPr>
                                  </m:fPr>
                                  <m:num>
                                    <m:r>
                                      <a:rPr lang="en-US" sz="1200" i="1">
                                        <a:latin typeface="Cambria Math"/>
                                      </a:rPr>
                                      <m:t>2</m:t>
                                    </m:r>
                                    <m:r>
                                      <a:rPr lang="en-US" sz="1200" i="1">
                                        <a:latin typeface="Cambria Math"/>
                                        <a:ea typeface="Cambria Math"/>
                                      </a:rPr>
                                      <m:t>𝜇</m:t>
                                    </m:r>
                                  </m:num>
                                  <m:den>
                                    <m:r>
                                      <a:rPr lang="en-US" sz="1200" i="1">
                                        <a:latin typeface="Cambria Math"/>
                                      </a:rPr>
                                      <m:t>𝐺</m:t>
                                    </m:r>
                                  </m:den>
                                </m:f>
                                <m:f>
                                  <m:fPr>
                                    <m:ctrlPr>
                                      <a:rPr lang="en-US" sz="1200" i="1">
                                        <a:latin typeface="Cambria Math" panose="02040503050406030204" pitchFamily="18" charset="0"/>
                                      </a:rPr>
                                    </m:ctrlPr>
                                  </m:fPr>
                                  <m:num>
                                    <m:r>
                                      <a:rPr lang="en-US" sz="1200" i="1">
                                        <a:latin typeface="Cambria Math"/>
                                      </a:rPr>
                                      <m:t>𝜕</m:t>
                                    </m:r>
                                    <m:r>
                                      <a:rPr lang="en-US" sz="1200" i="1">
                                        <a:latin typeface="Cambria Math"/>
                                      </a:rPr>
                                      <m:t>𝑢</m:t>
                                    </m:r>
                                  </m:num>
                                  <m:den>
                                    <m:r>
                                      <a:rPr lang="en-US" sz="1200" i="1">
                                        <a:latin typeface="Cambria Math"/>
                                      </a:rPr>
                                      <m:t>𝜕</m:t>
                                    </m:r>
                                    <m:r>
                                      <a:rPr lang="en-US" sz="1200" i="1">
                                        <a:latin typeface="Cambria Math"/>
                                      </a:rPr>
                                      <m:t>𝑥</m:t>
                                    </m:r>
                                  </m:den>
                                </m:f>
                              </m:e>
                              <m:e>
                                <m:r>
                                  <a:rPr lang="en-US" sz="1200" b="0" i="1" smtClean="0">
                                    <a:latin typeface="Cambria Math"/>
                                  </a:rPr>
                                  <m:t>−</m:t>
                                </m:r>
                                <m:f>
                                  <m:fPr>
                                    <m:ctrlPr>
                                      <a:rPr lang="en-US" sz="1200" i="1">
                                        <a:latin typeface="Cambria Math" panose="02040503050406030204" pitchFamily="18" charset="0"/>
                                      </a:rPr>
                                    </m:ctrlPr>
                                  </m:fPr>
                                  <m:num>
                                    <m:r>
                                      <a:rPr lang="en-US" sz="1200" i="1">
                                        <a:latin typeface="Cambria Math"/>
                                      </a:rPr>
                                      <m:t>2</m:t>
                                    </m:r>
                                    <m:r>
                                      <a:rPr lang="en-US" sz="1200" i="1">
                                        <a:latin typeface="Cambria Math"/>
                                        <a:ea typeface="Cambria Math"/>
                                      </a:rPr>
                                      <m:t>𝜇</m:t>
                                    </m:r>
                                  </m:num>
                                  <m:den>
                                    <m:r>
                                      <a:rPr lang="en-US" sz="1200" i="1">
                                        <a:latin typeface="Cambria Math"/>
                                      </a:rPr>
                                      <m:t>𝐺</m:t>
                                    </m:r>
                                  </m:den>
                                </m:f>
                                <m:f>
                                  <m:fPr>
                                    <m:ctrlPr>
                                      <a:rPr lang="en-US" sz="1200" i="1">
                                        <a:latin typeface="Cambria Math" panose="02040503050406030204" pitchFamily="18" charset="0"/>
                                      </a:rPr>
                                    </m:ctrlPr>
                                  </m:fPr>
                                  <m:num>
                                    <m:r>
                                      <a:rPr lang="en-US" sz="1200" i="1">
                                        <a:latin typeface="Cambria Math"/>
                                      </a:rPr>
                                      <m:t>𝜕</m:t>
                                    </m:r>
                                    <m:r>
                                      <a:rPr lang="en-US" sz="1200" i="1">
                                        <a:latin typeface="Cambria Math"/>
                                      </a:rPr>
                                      <m:t>𝑣</m:t>
                                    </m:r>
                                  </m:num>
                                  <m:den>
                                    <m:r>
                                      <a:rPr lang="en-US" sz="1200" i="1">
                                        <a:latin typeface="Cambria Math"/>
                                      </a:rPr>
                                      <m:t>𝜕</m:t>
                                    </m:r>
                                    <m:r>
                                      <a:rPr lang="en-US" sz="1200" i="1">
                                        <a:latin typeface="Cambria Math"/>
                                      </a:rPr>
                                      <m:t>𝑥</m:t>
                                    </m:r>
                                  </m:den>
                                </m:f>
                              </m:e>
                            </m:mr>
                            <m:mr>
                              <m:e>
                                <m:r>
                                  <a:rPr lang="en-US" sz="1200" b="0" i="1" smtClean="0">
                                    <a:latin typeface="Cambria Math"/>
                                  </a:rPr>
                                  <m:t>−</m:t>
                                </m:r>
                                <m:f>
                                  <m:fPr>
                                    <m:ctrlPr>
                                      <a:rPr lang="en-US" sz="1200" i="1">
                                        <a:latin typeface="Cambria Math" panose="02040503050406030204" pitchFamily="18" charset="0"/>
                                      </a:rPr>
                                    </m:ctrlPr>
                                  </m:fPr>
                                  <m:num>
                                    <m:r>
                                      <a:rPr lang="en-US" sz="1200" i="1">
                                        <a:latin typeface="Cambria Math"/>
                                        <a:ea typeface="Cambria Math"/>
                                      </a:rPr>
                                      <m:t>𝜇</m:t>
                                    </m:r>
                                  </m:num>
                                  <m:den>
                                    <m:r>
                                      <a:rPr lang="en-US" sz="1200" i="1">
                                        <a:latin typeface="Cambria Math"/>
                                      </a:rPr>
                                      <m:t>𝐺</m:t>
                                    </m:r>
                                  </m:den>
                                </m:f>
                                <m:f>
                                  <m:fPr>
                                    <m:ctrlPr>
                                      <a:rPr lang="en-US" sz="1200" i="1">
                                        <a:latin typeface="Cambria Math" panose="02040503050406030204" pitchFamily="18" charset="0"/>
                                      </a:rPr>
                                    </m:ctrlPr>
                                  </m:fPr>
                                  <m:num>
                                    <m:r>
                                      <a:rPr lang="en-US" sz="1200" i="1">
                                        <a:latin typeface="Cambria Math"/>
                                      </a:rPr>
                                      <m:t>𝜕</m:t>
                                    </m:r>
                                    <m:r>
                                      <a:rPr lang="en-US" sz="1200" i="1">
                                        <a:latin typeface="Cambria Math"/>
                                      </a:rPr>
                                      <m:t>𝑣</m:t>
                                    </m:r>
                                  </m:num>
                                  <m:den>
                                    <m:r>
                                      <a:rPr lang="en-US" sz="1200" i="1">
                                        <a:latin typeface="Cambria Math"/>
                                      </a:rPr>
                                      <m:t>𝜕</m:t>
                                    </m:r>
                                    <m:r>
                                      <a:rPr lang="en-US" sz="1200" i="1">
                                        <a:latin typeface="Cambria Math"/>
                                      </a:rPr>
                                      <m:t>𝑥</m:t>
                                    </m:r>
                                  </m:den>
                                </m:f>
                              </m:e>
                              <m:e>
                                <m:r>
                                  <a:rPr lang="en-US" sz="1200" i="1">
                                    <a:latin typeface="Cambria Math"/>
                                  </a:rPr>
                                  <m:t>−</m:t>
                                </m:r>
                                <m:f>
                                  <m:fPr>
                                    <m:ctrlPr>
                                      <a:rPr lang="en-US" sz="1200" i="1">
                                        <a:latin typeface="Cambria Math" panose="02040503050406030204" pitchFamily="18" charset="0"/>
                                      </a:rPr>
                                    </m:ctrlPr>
                                  </m:fPr>
                                  <m:num>
                                    <m:r>
                                      <a:rPr lang="en-US" sz="1200" i="1">
                                        <a:latin typeface="Cambria Math"/>
                                        <a:ea typeface="Cambria Math"/>
                                      </a:rPr>
                                      <m:t>𝜇</m:t>
                                    </m:r>
                                  </m:num>
                                  <m:den>
                                    <m:r>
                                      <a:rPr lang="en-US" sz="1200" i="1">
                                        <a:latin typeface="Cambria Math"/>
                                      </a:rPr>
                                      <m:t>𝐺</m:t>
                                    </m:r>
                                  </m:den>
                                </m:f>
                                <m:f>
                                  <m:fPr>
                                    <m:ctrlPr>
                                      <a:rPr lang="en-US" sz="1200" i="1">
                                        <a:latin typeface="Cambria Math" panose="02040503050406030204" pitchFamily="18" charset="0"/>
                                      </a:rPr>
                                    </m:ctrlPr>
                                  </m:fPr>
                                  <m:num>
                                    <m:r>
                                      <a:rPr lang="en-US" sz="1200" i="1">
                                        <a:latin typeface="Cambria Math"/>
                                      </a:rPr>
                                      <m:t>𝜕</m:t>
                                    </m:r>
                                    <m:r>
                                      <a:rPr lang="en-US" sz="1200" b="0" i="1" smtClean="0">
                                        <a:latin typeface="Cambria Math"/>
                                      </a:rPr>
                                      <m:t>𝑢</m:t>
                                    </m:r>
                                  </m:num>
                                  <m:den>
                                    <m:r>
                                      <a:rPr lang="en-US" sz="1200" i="1">
                                        <a:latin typeface="Cambria Math"/>
                                      </a:rPr>
                                      <m:t>𝜕</m:t>
                                    </m:r>
                                    <m:r>
                                      <a:rPr lang="en-US" sz="1200" b="0" i="1" smtClean="0">
                                        <a:latin typeface="Cambria Math"/>
                                      </a:rPr>
                                      <m:t>𝑦</m:t>
                                    </m:r>
                                  </m:den>
                                </m:f>
                              </m:e>
                              <m:e>
                                <m:r>
                                  <a:rPr lang="en-US" sz="1200" b="0" i="1" smtClean="0">
                                    <a:latin typeface="Cambria Math"/>
                                  </a:rPr>
                                  <m:t>1</m:t>
                                </m:r>
                              </m:e>
                            </m:mr>
                          </m:m>
                        </m:e>
                      </m:d>
                      <m:d>
                        <m:dPr>
                          <m:ctrlPr>
                            <a:rPr lang="cs-CZ" sz="1200" i="1" smtClean="0">
                              <a:latin typeface="Cambria Math" panose="02040503050406030204" pitchFamily="18" charset="0"/>
                            </a:rPr>
                          </m:ctrlPr>
                        </m:dPr>
                        <m:e>
                          <m:m>
                            <m:mPr>
                              <m:mcs>
                                <m:mc>
                                  <m:mcPr>
                                    <m:count m:val="1"/>
                                    <m:mcJc m:val="center"/>
                                  </m:mcPr>
                                </m:mc>
                              </m:mcs>
                              <m:ctrlPr>
                                <a:rPr lang="cs-CZ" sz="1200" i="1" smtClean="0">
                                  <a:latin typeface="Cambria Math" panose="02040503050406030204" pitchFamily="18" charset="0"/>
                                </a:rPr>
                              </m:ctrlPr>
                            </m:mPr>
                            <m:mr>
                              <m:e>
                                <m:sSub>
                                  <m:sSubPr>
                                    <m:ctrlPr>
                                      <a:rPr lang="cs-CZ" sz="1200" i="1">
                                        <a:latin typeface="Cambria Math" panose="02040503050406030204" pitchFamily="18" charset="0"/>
                                      </a:rPr>
                                    </m:ctrlPr>
                                  </m:sSubPr>
                                  <m:e>
                                    <m:r>
                                      <a:rPr lang="en-US" sz="1200" i="1">
                                        <a:latin typeface="Cambria Math"/>
                                      </a:rPr>
                                      <m:t>𝑠</m:t>
                                    </m:r>
                                  </m:e>
                                  <m:sub>
                                    <m:r>
                                      <a:rPr lang="en-US" sz="1200" i="1">
                                        <a:latin typeface="Cambria Math"/>
                                      </a:rPr>
                                      <m:t>𝑥𝑥</m:t>
                                    </m:r>
                                  </m:sub>
                                </m:sSub>
                              </m:e>
                            </m:mr>
                            <m:mr>
                              <m:e>
                                <m:sSub>
                                  <m:sSubPr>
                                    <m:ctrlPr>
                                      <a:rPr lang="cs-CZ" sz="1200" i="1">
                                        <a:latin typeface="Cambria Math" panose="02040503050406030204" pitchFamily="18" charset="0"/>
                                      </a:rPr>
                                    </m:ctrlPr>
                                  </m:sSubPr>
                                  <m:e>
                                    <m:r>
                                      <a:rPr lang="en-US" sz="1200" i="1">
                                        <a:latin typeface="Cambria Math"/>
                                      </a:rPr>
                                      <m:t>𝑠</m:t>
                                    </m:r>
                                  </m:e>
                                  <m:sub>
                                    <m:r>
                                      <a:rPr lang="en-US" sz="1200" i="1">
                                        <a:latin typeface="Cambria Math"/>
                                      </a:rPr>
                                      <m:t>𝑦𝑦</m:t>
                                    </m:r>
                                  </m:sub>
                                </m:sSub>
                              </m:e>
                            </m:mr>
                            <m:mr>
                              <m:e>
                                <m:sSub>
                                  <m:sSubPr>
                                    <m:ctrlPr>
                                      <a:rPr lang="cs-CZ" sz="1200" i="1">
                                        <a:latin typeface="Cambria Math" panose="02040503050406030204" pitchFamily="18" charset="0"/>
                                      </a:rPr>
                                    </m:ctrlPr>
                                  </m:sSubPr>
                                  <m:e>
                                    <m:r>
                                      <a:rPr lang="en-US" sz="1200" i="1">
                                        <a:latin typeface="Cambria Math"/>
                                      </a:rPr>
                                      <m:t>𝑠</m:t>
                                    </m:r>
                                  </m:e>
                                  <m:sub>
                                    <m:r>
                                      <a:rPr lang="cs-CZ" sz="1200" i="1">
                                        <a:latin typeface="Cambria Math"/>
                                      </a:rPr>
                                      <m:t>𝑥</m:t>
                                    </m:r>
                                    <m:r>
                                      <a:rPr lang="en-US" sz="1200" i="1">
                                        <a:latin typeface="Cambria Math"/>
                                      </a:rPr>
                                      <m:t>𝑦</m:t>
                                    </m:r>
                                  </m:sub>
                                </m:sSub>
                              </m:e>
                            </m:mr>
                          </m:m>
                        </m:e>
                      </m:d>
                      <m:r>
                        <a:rPr lang="cs-CZ" sz="1200" b="0" i="0" smtClean="0">
                          <a:latin typeface="Cambria Math"/>
                        </a:rPr>
                        <m:t>=</m:t>
                      </m:r>
                      <m:d>
                        <m:dPr>
                          <m:ctrlPr>
                            <a:rPr lang="cs-CZ" sz="1200" i="1">
                              <a:latin typeface="Cambria Math" panose="02040503050406030204" pitchFamily="18" charset="0"/>
                            </a:rPr>
                          </m:ctrlPr>
                        </m:dPr>
                        <m:e>
                          <m:m>
                            <m:mPr>
                              <m:mcs>
                                <m:mc>
                                  <m:mcPr>
                                    <m:count m:val="1"/>
                                    <m:mcJc m:val="center"/>
                                  </m:mcPr>
                                </m:mc>
                              </m:mcs>
                              <m:ctrlPr>
                                <a:rPr lang="cs-CZ" sz="1200" i="1">
                                  <a:latin typeface="Cambria Math" panose="02040503050406030204" pitchFamily="18" charset="0"/>
                                </a:rPr>
                              </m:ctrlPr>
                            </m:mPr>
                            <m:mr>
                              <m:e>
                                <m:f>
                                  <m:fPr>
                                    <m:ctrlPr>
                                      <a:rPr lang="en-US" sz="1200" i="1">
                                        <a:latin typeface="Cambria Math" panose="02040503050406030204" pitchFamily="18" charset="0"/>
                                      </a:rPr>
                                    </m:ctrlPr>
                                  </m:fPr>
                                  <m:num>
                                    <m:r>
                                      <a:rPr lang="en-US" sz="1200" i="1">
                                        <a:latin typeface="Cambria Math"/>
                                      </a:rPr>
                                      <m:t>2</m:t>
                                    </m:r>
                                    <m:sSup>
                                      <m:sSupPr>
                                        <m:ctrlPr>
                                          <a:rPr lang="en-US" sz="1200" i="1">
                                            <a:latin typeface="Cambria Math" panose="02040503050406030204" pitchFamily="18" charset="0"/>
                                          </a:rPr>
                                        </m:ctrlPr>
                                      </m:sSupPr>
                                      <m:e>
                                        <m:r>
                                          <a:rPr lang="en-US" sz="1200" i="1">
                                            <a:latin typeface="Cambria Math"/>
                                            <a:ea typeface="Cambria Math"/>
                                          </a:rPr>
                                          <m:t>𝜇</m:t>
                                        </m:r>
                                      </m:e>
                                      <m:sup>
                                        <m:r>
                                          <a:rPr lang="en-US" sz="1200" i="1">
                                            <a:latin typeface="Cambria Math"/>
                                          </a:rPr>
                                          <m:t>2</m:t>
                                        </m:r>
                                      </m:sup>
                                    </m:sSup>
                                  </m:num>
                                  <m:den>
                                    <m:r>
                                      <a:rPr lang="en-US" sz="1200" i="1">
                                        <a:latin typeface="Cambria Math"/>
                                      </a:rPr>
                                      <m:t>𝐺</m:t>
                                    </m:r>
                                  </m:den>
                                </m:f>
                                <m:r>
                                  <a:rPr lang="en-US" sz="1200" i="1">
                                    <a:latin typeface="Cambria Math"/>
                                  </a:rPr>
                                  <m:t>(</m:t>
                                </m:r>
                                <m:r>
                                  <a:rPr lang="en-US" sz="1200" i="1">
                                    <a:latin typeface="Cambria Math"/>
                                    <a:ea typeface="Cambria Math"/>
                                  </a:rPr>
                                  <m:t>2</m:t>
                                </m:r>
                                <m:sSup>
                                  <m:sSupPr>
                                    <m:ctrlPr>
                                      <a:rPr lang="en-US" sz="1200" i="1">
                                        <a:latin typeface="Cambria Math" panose="02040503050406030204" pitchFamily="18" charset="0"/>
                                        <a:ea typeface="Cambria Math"/>
                                      </a:rPr>
                                    </m:ctrlPr>
                                  </m:sSupPr>
                                  <m:e>
                                    <m:d>
                                      <m:dPr>
                                        <m:ctrlPr>
                                          <a:rPr lang="en-US" sz="1200" i="1">
                                            <a:latin typeface="Cambria Math" panose="02040503050406030204" pitchFamily="18" charset="0"/>
                                            <a:ea typeface="Cambria Math"/>
                                          </a:rPr>
                                        </m:ctrlPr>
                                      </m:dPr>
                                      <m:e>
                                        <m:f>
                                          <m:fPr>
                                            <m:ctrlPr>
                                              <a:rPr lang="en-US" sz="1200" i="1">
                                                <a:latin typeface="Cambria Math" panose="02040503050406030204" pitchFamily="18" charset="0"/>
                                              </a:rPr>
                                            </m:ctrlPr>
                                          </m:fPr>
                                          <m:num>
                                            <m:r>
                                              <a:rPr lang="en-US" sz="1200" i="1">
                                                <a:latin typeface="Cambria Math"/>
                                              </a:rPr>
                                              <m:t>𝜕</m:t>
                                            </m:r>
                                            <m:r>
                                              <a:rPr lang="en-US" sz="1200" i="1">
                                                <a:latin typeface="Cambria Math"/>
                                              </a:rPr>
                                              <m:t>𝑢</m:t>
                                            </m:r>
                                          </m:num>
                                          <m:den>
                                            <m:r>
                                              <a:rPr lang="en-US" sz="1200" i="1">
                                                <a:latin typeface="Cambria Math"/>
                                              </a:rPr>
                                              <m:t>𝜕</m:t>
                                            </m:r>
                                            <m:r>
                                              <a:rPr lang="en-US" sz="1200" i="1">
                                                <a:latin typeface="Cambria Math"/>
                                              </a:rPr>
                                              <m:t>𝑥</m:t>
                                            </m:r>
                                          </m:den>
                                        </m:f>
                                      </m:e>
                                    </m:d>
                                  </m:e>
                                  <m:sup>
                                    <m:r>
                                      <a:rPr lang="en-US" sz="1200" i="1">
                                        <a:latin typeface="Cambria Math"/>
                                        <a:ea typeface="Cambria Math"/>
                                      </a:rPr>
                                      <m:t>2</m:t>
                                    </m:r>
                                  </m:sup>
                                </m:sSup>
                                <m:r>
                                  <a:rPr lang="cs-CZ" sz="1200" i="1">
                                    <a:latin typeface="Cambria Math" panose="02040503050406030204" pitchFamily="18" charset="0"/>
                                    <a:ea typeface="Cambria Math"/>
                                  </a:rPr>
                                  <m:t>+</m:t>
                                </m:r>
                                <m:sSup>
                                  <m:sSupPr>
                                    <m:ctrlPr>
                                      <a:rPr lang="en-US" sz="1200" i="1">
                                        <a:latin typeface="Cambria Math" panose="02040503050406030204" pitchFamily="18" charset="0"/>
                                        <a:ea typeface="Cambria Math"/>
                                      </a:rPr>
                                    </m:ctrlPr>
                                  </m:sSupPr>
                                  <m:e>
                                    <m:d>
                                      <m:dPr>
                                        <m:ctrlPr>
                                          <a:rPr lang="en-US" sz="1200" i="1">
                                            <a:latin typeface="Cambria Math" panose="02040503050406030204" pitchFamily="18" charset="0"/>
                                            <a:ea typeface="Cambria Math"/>
                                          </a:rPr>
                                        </m:ctrlPr>
                                      </m:dPr>
                                      <m:e>
                                        <m:f>
                                          <m:fPr>
                                            <m:ctrlPr>
                                              <a:rPr lang="en-US" sz="1200" i="1">
                                                <a:latin typeface="Cambria Math" panose="02040503050406030204" pitchFamily="18" charset="0"/>
                                              </a:rPr>
                                            </m:ctrlPr>
                                          </m:fPr>
                                          <m:num>
                                            <m:r>
                                              <a:rPr lang="en-US" sz="1200" i="1">
                                                <a:latin typeface="Cambria Math"/>
                                              </a:rPr>
                                              <m:t>𝜕</m:t>
                                            </m:r>
                                            <m:r>
                                              <a:rPr lang="en-US" sz="1200" i="1">
                                                <a:latin typeface="Cambria Math"/>
                                              </a:rPr>
                                              <m:t>𝑢</m:t>
                                            </m:r>
                                          </m:num>
                                          <m:den>
                                            <m:r>
                                              <a:rPr lang="en-US" sz="1200" i="1">
                                                <a:latin typeface="Cambria Math"/>
                                              </a:rPr>
                                              <m:t>𝜕</m:t>
                                            </m:r>
                                            <m:r>
                                              <a:rPr lang="en-US" sz="1200" i="1">
                                                <a:latin typeface="Cambria Math"/>
                                              </a:rPr>
                                              <m:t>𝑦</m:t>
                                            </m:r>
                                          </m:den>
                                        </m:f>
                                      </m:e>
                                    </m:d>
                                  </m:e>
                                  <m:sup>
                                    <m:r>
                                      <a:rPr lang="en-US" sz="1200" i="1">
                                        <a:latin typeface="Cambria Math"/>
                                        <a:ea typeface="Cambria Math"/>
                                      </a:rPr>
                                      <m:t>2</m:t>
                                    </m:r>
                                  </m:sup>
                                </m:sSup>
                                <m:r>
                                  <a:rPr lang="cs-CZ" sz="1200" i="1">
                                    <a:latin typeface="Cambria Math" panose="02040503050406030204" pitchFamily="18" charset="0"/>
                                    <a:ea typeface="Cambria Math"/>
                                  </a:rPr>
                                  <m:t>+</m:t>
                                </m:r>
                                <m:f>
                                  <m:fPr>
                                    <m:ctrlPr>
                                      <a:rPr lang="en-US" sz="1200" i="1">
                                        <a:latin typeface="Cambria Math" panose="02040503050406030204" pitchFamily="18" charset="0"/>
                                      </a:rPr>
                                    </m:ctrlPr>
                                  </m:fPr>
                                  <m:num>
                                    <m:r>
                                      <a:rPr lang="en-US" sz="1200" i="1">
                                        <a:latin typeface="Cambria Math"/>
                                      </a:rPr>
                                      <m:t>𝜕</m:t>
                                    </m:r>
                                    <m:r>
                                      <a:rPr lang="en-US" sz="1200" i="1">
                                        <a:latin typeface="Cambria Math"/>
                                      </a:rPr>
                                      <m:t>𝑢</m:t>
                                    </m:r>
                                  </m:num>
                                  <m:den>
                                    <m:r>
                                      <a:rPr lang="en-US" sz="1200" i="1">
                                        <a:latin typeface="Cambria Math"/>
                                      </a:rPr>
                                      <m:t>𝜕</m:t>
                                    </m:r>
                                    <m:r>
                                      <a:rPr lang="en-US" sz="1200" i="1">
                                        <a:latin typeface="Cambria Math"/>
                                      </a:rPr>
                                      <m:t>𝑦</m:t>
                                    </m:r>
                                  </m:den>
                                </m:f>
                                <m:f>
                                  <m:fPr>
                                    <m:ctrlPr>
                                      <a:rPr lang="en-US" sz="1200" i="1">
                                        <a:latin typeface="Cambria Math" panose="02040503050406030204" pitchFamily="18" charset="0"/>
                                      </a:rPr>
                                    </m:ctrlPr>
                                  </m:fPr>
                                  <m:num>
                                    <m:r>
                                      <a:rPr lang="en-US" sz="1200" i="1">
                                        <a:latin typeface="Cambria Math"/>
                                      </a:rPr>
                                      <m:t>𝜕</m:t>
                                    </m:r>
                                    <m:r>
                                      <a:rPr lang="en-US" sz="1200" i="1">
                                        <a:latin typeface="Cambria Math"/>
                                      </a:rPr>
                                      <m:t>𝑣</m:t>
                                    </m:r>
                                  </m:num>
                                  <m:den>
                                    <m:r>
                                      <a:rPr lang="en-US" sz="1200" i="1">
                                        <a:latin typeface="Cambria Math"/>
                                      </a:rPr>
                                      <m:t>𝜕</m:t>
                                    </m:r>
                                    <m:r>
                                      <a:rPr lang="en-US" sz="1200" i="1">
                                        <a:latin typeface="Cambria Math"/>
                                      </a:rPr>
                                      <m:t>𝑥</m:t>
                                    </m:r>
                                  </m:den>
                                </m:f>
                                <m:r>
                                  <a:rPr lang="en-US" sz="1200" i="1">
                                    <a:latin typeface="Cambria Math"/>
                                  </a:rPr>
                                  <m:t>)</m:t>
                                </m:r>
                              </m:e>
                            </m:mr>
                            <m:mr>
                              <m:e>
                                <m:f>
                                  <m:fPr>
                                    <m:ctrlPr>
                                      <a:rPr lang="en-US" sz="1200" i="1">
                                        <a:latin typeface="Cambria Math" panose="02040503050406030204" pitchFamily="18" charset="0"/>
                                      </a:rPr>
                                    </m:ctrlPr>
                                  </m:fPr>
                                  <m:num>
                                    <m:r>
                                      <a:rPr lang="en-US" sz="1200" i="1">
                                        <a:latin typeface="Cambria Math"/>
                                      </a:rPr>
                                      <m:t>2</m:t>
                                    </m:r>
                                    <m:sSup>
                                      <m:sSupPr>
                                        <m:ctrlPr>
                                          <a:rPr lang="en-US" sz="1200" i="1">
                                            <a:latin typeface="Cambria Math" panose="02040503050406030204" pitchFamily="18" charset="0"/>
                                          </a:rPr>
                                        </m:ctrlPr>
                                      </m:sSupPr>
                                      <m:e>
                                        <m:r>
                                          <a:rPr lang="en-US" sz="1200" i="1">
                                            <a:latin typeface="Cambria Math"/>
                                            <a:ea typeface="Cambria Math"/>
                                          </a:rPr>
                                          <m:t>𝜇</m:t>
                                        </m:r>
                                      </m:e>
                                      <m:sup>
                                        <m:r>
                                          <a:rPr lang="en-US" sz="1200" i="1">
                                            <a:latin typeface="Cambria Math"/>
                                          </a:rPr>
                                          <m:t>2</m:t>
                                        </m:r>
                                      </m:sup>
                                    </m:sSup>
                                  </m:num>
                                  <m:den>
                                    <m:r>
                                      <a:rPr lang="en-US" sz="1200" i="1">
                                        <a:latin typeface="Cambria Math"/>
                                      </a:rPr>
                                      <m:t>𝐺</m:t>
                                    </m:r>
                                  </m:den>
                                </m:f>
                                <m:r>
                                  <a:rPr lang="en-US" sz="1200" i="1">
                                    <a:latin typeface="Cambria Math"/>
                                  </a:rPr>
                                  <m:t>(</m:t>
                                </m:r>
                                <m:r>
                                  <a:rPr lang="en-US" sz="1200" i="1">
                                    <a:latin typeface="Cambria Math"/>
                                    <a:ea typeface="Cambria Math"/>
                                  </a:rPr>
                                  <m:t>2</m:t>
                                </m:r>
                                <m:sSup>
                                  <m:sSupPr>
                                    <m:ctrlPr>
                                      <a:rPr lang="en-US" sz="1200" i="1">
                                        <a:latin typeface="Cambria Math" panose="02040503050406030204" pitchFamily="18" charset="0"/>
                                        <a:ea typeface="Cambria Math"/>
                                      </a:rPr>
                                    </m:ctrlPr>
                                  </m:sSupPr>
                                  <m:e>
                                    <m:d>
                                      <m:dPr>
                                        <m:ctrlPr>
                                          <a:rPr lang="en-US" sz="1200" i="1">
                                            <a:latin typeface="Cambria Math" panose="02040503050406030204" pitchFamily="18" charset="0"/>
                                            <a:ea typeface="Cambria Math"/>
                                          </a:rPr>
                                        </m:ctrlPr>
                                      </m:dPr>
                                      <m:e>
                                        <m:f>
                                          <m:fPr>
                                            <m:ctrlPr>
                                              <a:rPr lang="en-US" sz="1200" i="1">
                                                <a:latin typeface="Cambria Math" panose="02040503050406030204" pitchFamily="18" charset="0"/>
                                              </a:rPr>
                                            </m:ctrlPr>
                                          </m:fPr>
                                          <m:num>
                                            <m:r>
                                              <a:rPr lang="en-US" sz="1200" i="1">
                                                <a:latin typeface="Cambria Math"/>
                                              </a:rPr>
                                              <m:t>𝜕</m:t>
                                            </m:r>
                                            <m:r>
                                              <a:rPr lang="en-US" sz="1200" i="1">
                                                <a:latin typeface="Cambria Math"/>
                                              </a:rPr>
                                              <m:t>𝑣</m:t>
                                            </m:r>
                                          </m:num>
                                          <m:den>
                                            <m:r>
                                              <a:rPr lang="en-US" sz="1200" i="1">
                                                <a:latin typeface="Cambria Math"/>
                                              </a:rPr>
                                              <m:t>𝜕</m:t>
                                            </m:r>
                                            <m:r>
                                              <a:rPr lang="en-US" sz="1200" i="1">
                                                <a:latin typeface="Cambria Math"/>
                                              </a:rPr>
                                              <m:t>𝑦</m:t>
                                            </m:r>
                                          </m:den>
                                        </m:f>
                                      </m:e>
                                    </m:d>
                                  </m:e>
                                  <m:sup>
                                    <m:r>
                                      <a:rPr lang="en-US" sz="1200" i="1">
                                        <a:latin typeface="Cambria Math"/>
                                        <a:ea typeface="Cambria Math"/>
                                      </a:rPr>
                                      <m:t>2</m:t>
                                    </m:r>
                                  </m:sup>
                                </m:sSup>
                                <m:r>
                                  <a:rPr lang="en-US" sz="1200" i="1">
                                    <a:latin typeface="Cambria Math"/>
                                    <a:ea typeface="Cambria Math"/>
                                  </a:rPr>
                                  <m:t>+</m:t>
                                </m:r>
                                <m:sSup>
                                  <m:sSupPr>
                                    <m:ctrlPr>
                                      <a:rPr lang="en-US" sz="1200" i="1">
                                        <a:latin typeface="Cambria Math" panose="02040503050406030204" pitchFamily="18" charset="0"/>
                                        <a:ea typeface="Cambria Math"/>
                                      </a:rPr>
                                    </m:ctrlPr>
                                  </m:sSupPr>
                                  <m:e>
                                    <m:d>
                                      <m:dPr>
                                        <m:ctrlPr>
                                          <a:rPr lang="en-US" sz="1200" i="1">
                                            <a:latin typeface="Cambria Math" panose="02040503050406030204" pitchFamily="18" charset="0"/>
                                            <a:ea typeface="Cambria Math"/>
                                          </a:rPr>
                                        </m:ctrlPr>
                                      </m:dPr>
                                      <m:e>
                                        <m:f>
                                          <m:fPr>
                                            <m:ctrlPr>
                                              <a:rPr lang="en-US" sz="1200" i="1">
                                                <a:latin typeface="Cambria Math" panose="02040503050406030204" pitchFamily="18" charset="0"/>
                                              </a:rPr>
                                            </m:ctrlPr>
                                          </m:fPr>
                                          <m:num>
                                            <m:r>
                                              <a:rPr lang="en-US" sz="1200" i="1">
                                                <a:latin typeface="Cambria Math"/>
                                              </a:rPr>
                                              <m:t>𝜕</m:t>
                                            </m:r>
                                            <m:r>
                                              <a:rPr lang="en-US" sz="1200" i="1">
                                                <a:latin typeface="Cambria Math"/>
                                              </a:rPr>
                                              <m:t>𝑣</m:t>
                                            </m:r>
                                          </m:num>
                                          <m:den>
                                            <m:r>
                                              <a:rPr lang="en-US" sz="1200" i="1">
                                                <a:latin typeface="Cambria Math"/>
                                              </a:rPr>
                                              <m:t>𝜕</m:t>
                                            </m:r>
                                            <m:r>
                                              <a:rPr lang="en-US" sz="1200" i="1">
                                                <a:latin typeface="Cambria Math"/>
                                              </a:rPr>
                                              <m:t>𝑥</m:t>
                                            </m:r>
                                          </m:den>
                                        </m:f>
                                      </m:e>
                                    </m:d>
                                  </m:e>
                                  <m:sup>
                                    <m:r>
                                      <a:rPr lang="en-US" sz="1200" i="1">
                                        <a:latin typeface="Cambria Math"/>
                                        <a:ea typeface="Cambria Math"/>
                                      </a:rPr>
                                      <m:t>2</m:t>
                                    </m:r>
                                  </m:sup>
                                </m:sSup>
                                <m:r>
                                  <a:rPr lang="en-US" sz="1200" i="1">
                                    <a:latin typeface="Cambria Math"/>
                                    <a:ea typeface="Cambria Math"/>
                                  </a:rPr>
                                  <m:t>+</m:t>
                                </m:r>
                                <m:f>
                                  <m:fPr>
                                    <m:ctrlPr>
                                      <a:rPr lang="en-US" sz="1200" i="1">
                                        <a:latin typeface="Cambria Math" panose="02040503050406030204" pitchFamily="18" charset="0"/>
                                      </a:rPr>
                                    </m:ctrlPr>
                                  </m:fPr>
                                  <m:num>
                                    <m:r>
                                      <a:rPr lang="en-US" sz="1200" i="1">
                                        <a:latin typeface="Cambria Math"/>
                                      </a:rPr>
                                      <m:t>𝜕</m:t>
                                    </m:r>
                                    <m:r>
                                      <a:rPr lang="en-US" sz="1200" i="1">
                                        <a:latin typeface="Cambria Math"/>
                                      </a:rPr>
                                      <m:t>𝑢</m:t>
                                    </m:r>
                                  </m:num>
                                  <m:den>
                                    <m:r>
                                      <a:rPr lang="en-US" sz="1200" i="1">
                                        <a:latin typeface="Cambria Math"/>
                                      </a:rPr>
                                      <m:t>𝜕</m:t>
                                    </m:r>
                                    <m:r>
                                      <a:rPr lang="en-US" sz="1200" i="1">
                                        <a:latin typeface="Cambria Math"/>
                                      </a:rPr>
                                      <m:t>𝑦</m:t>
                                    </m:r>
                                  </m:den>
                                </m:f>
                                <m:f>
                                  <m:fPr>
                                    <m:ctrlPr>
                                      <a:rPr lang="en-US" sz="1200" i="1">
                                        <a:latin typeface="Cambria Math" panose="02040503050406030204" pitchFamily="18" charset="0"/>
                                      </a:rPr>
                                    </m:ctrlPr>
                                  </m:fPr>
                                  <m:num>
                                    <m:r>
                                      <a:rPr lang="en-US" sz="1200" i="1">
                                        <a:latin typeface="Cambria Math"/>
                                      </a:rPr>
                                      <m:t>𝜕</m:t>
                                    </m:r>
                                    <m:r>
                                      <a:rPr lang="en-US" sz="1200" i="1">
                                        <a:latin typeface="Cambria Math"/>
                                      </a:rPr>
                                      <m:t>𝑣</m:t>
                                    </m:r>
                                  </m:num>
                                  <m:den>
                                    <m:r>
                                      <a:rPr lang="en-US" sz="1200" i="1">
                                        <a:latin typeface="Cambria Math"/>
                                      </a:rPr>
                                      <m:t>𝜕</m:t>
                                    </m:r>
                                    <m:r>
                                      <a:rPr lang="en-US" sz="1200" i="1">
                                        <a:latin typeface="Cambria Math"/>
                                      </a:rPr>
                                      <m:t>𝑥</m:t>
                                    </m:r>
                                  </m:den>
                                </m:f>
                                <m:r>
                                  <a:rPr lang="en-US" sz="1200" i="1">
                                    <a:latin typeface="Cambria Math"/>
                                  </a:rPr>
                                  <m:t>)</m:t>
                                </m:r>
                                <m:r>
                                  <m:rPr>
                                    <m:nor/>
                                  </m:rPr>
                                  <a:rPr lang="cs-CZ" sz="1200" dirty="0"/>
                                  <m:t> </m:t>
                                </m:r>
                              </m:e>
                            </m:mr>
                            <m:mr>
                              <m:e>
                                <m:f>
                                  <m:fPr>
                                    <m:ctrlPr>
                                      <a:rPr lang="en-US" sz="1200" i="1">
                                        <a:latin typeface="Cambria Math" panose="02040503050406030204" pitchFamily="18" charset="0"/>
                                      </a:rPr>
                                    </m:ctrlPr>
                                  </m:fPr>
                                  <m:num>
                                    <m:r>
                                      <a:rPr lang="cs-CZ" sz="1200" i="1">
                                        <a:latin typeface="Cambria Math" panose="02040503050406030204" pitchFamily="18" charset="0"/>
                                      </a:rPr>
                                      <m:t>2</m:t>
                                    </m:r>
                                    <m:sSup>
                                      <m:sSupPr>
                                        <m:ctrlPr>
                                          <a:rPr lang="en-US" sz="1200" i="1">
                                            <a:latin typeface="Cambria Math" panose="02040503050406030204" pitchFamily="18" charset="0"/>
                                          </a:rPr>
                                        </m:ctrlPr>
                                      </m:sSupPr>
                                      <m:e>
                                        <m:r>
                                          <a:rPr lang="en-US" sz="1200" i="1">
                                            <a:latin typeface="Cambria Math"/>
                                            <a:ea typeface="Cambria Math"/>
                                          </a:rPr>
                                          <m:t>𝜇</m:t>
                                        </m:r>
                                      </m:e>
                                      <m:sup>
                                        <m:r>
                                          <a:rPr lang="en-US" sz="1200" i="1">
                                            <a:latin typeface="Cambria Math"/>
                                          </a:rPr>
                                          <m:t>2</m:t>
                                        </m:r>
                                      </m:sup>
                                    </m:sSup>
                                  </m:num>
                                  <m:den>
                                    <m:r>
                                      <a:rPr lang="en-US" sz="1200" i="1">
                                        <a:latin typeface="Cambria Math"/>
                                      </a:rPr>
                                      <m:t>𝐺</m:t>
                                    </m:r>
                                  </m:den>
                                </m:f>
                                <m:f>
                                  <m:fPr>
                                    <m:ctrlPr>
                                      <a:rPr lang="en-US" sz="1200" i="1">
                                        <a:latin typeface="Cambria Math" panose="02040503050406030204" pitchFamily="18" charset="0"/>
                                      </a:rPr>
                                    </m:ctrlPr>
                                  </m:fPr>
                                  <m:num>
                                    <m:r>
                                      <a:rPr lang="en-US" sz="1200" i="1">
                                        <a:latin typeface="Cambria Math"/>
                                      </a:rPr>
                                      <m:t>𝜕</m:t>
                                    </m:r>
                                    <m:r>
                                      <a:rPr lang="en-US" sz="1200" i="1">
                                        <a:latin typeface="Cambria Math"/>
                                      </a:rPr>
                                      <m:t>𝑢</m:t>
                                    </m:r>
                                  </m:num>
                                  <m:den>
                                    <m:r>
                                      <a:rPr lang="en-US" sz="1200" i="1">
                                        <a:latin typeface="Cambria Math"/>
                                      </a:rPr>
                                      <m:t>𝜕</m:t>
                                    </m:r>
                                    <m:r>
                                      <a:rPr lang="en-US" sz="1200" i="1">
                                        <a:latin typeface="Cambria Math"/>
                                      </a:rPr>
                                      <m:t>𝑥</m:t>
                                    </m:r>
                                  </m:den>
                                </m:f>
                                <m:r>
                                  <a:rPr lang="en-US" sz="1200" i="1">
                                    <a:latin typeface="Cambria Math"/>
                                  </a:rPr>
                                  <m:t>(</m:t>
                                </m:r>
                                <m:f>
                                  <m:fPr>
                                    <m:ctrlPr>
                                      <a:rPr lang="en-US" sz="1200" i="1">
                                        <a:latin typeface="Cambria Math" panose="02040503050406030204" pitchFamily="18" charset="0"/>
                                      </a:rPr>
                                    </m:ctrlPr>
                                  </m:fPr>
                                  <m:num>
                                    <m:r>
                                      <a:rPr lang="en-US" sz="1200" i="1">
                                        <a:latin typeface="Cambria Math"/>
                                      </a:rPr>
                                      <m:t>𝜕</m:t>
                                    </m:r>
                                    <m:r>
                                      <a:rPr lang="en-US" sz="1200" i="1">
                                        <a:latin typeface="Cambria Math"/>
                                      </a:rPr>
                                      <m:t>𝑣</m:t>
                                    </m:r>
                                  </m:num>
                                  <m:den>
                                    <m:r>
                                      <a:rPr lang="en-US" sz="1200" i="1">
                                        <a:latin typeface="Cambria Math"/>
                                      </a:rPr>
                                      <m:t>𝜕</m:t>
                                    </m:r>
                                    <m:r>
                                      <a:rPr lang="en-US" sz="1200" i="1">
                                        <a:latin typeface="Cambria Math"/>
                                      </a:rPr>
                                      <m:t>𝑥</m:t>
                                    </m:r>
                                  </m:den>
                                </m:f>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a:rPr>
                                      <m:t>𝜕</m:t>
                                    </m:r>
                                    <m:r>
                                      <a:rPr lang="en-US" sz="1200" i="1">
                                        <a:latin typeface="Cambria Math"/>
                                      </a:rPr>
                                      <m:t>𝑢</m:t>
                                    </m:r>
                                  </m:num>
                                  <m:den>
                                    <m:r>
                                      <a:rPr lang="en-US" sz="1200" i="1">
                                        <a:latin typeface="Cambria Math"/>
                                      </a:rPr>
                                      <m:t>𝜕</m:t>
                                    </m:r>
                                    <m:r>
                                      <a:rPr lang="en-US" sz="1200" i="1">
                                        <a:latin typeface="Cambria Math"/>
                                      </a:rPr>
                                      <m:t>𝑦</m:t>
                                    </m:r>
                                  </m:den>
                                </m:f>
                                <m:r>
                                  <a:rPr lang="en-US" sz="1200" i="1">
                                    <a:latin typeface="Cambria Math"/>
                                  </a:rPr>
                                  <m:t>)</m:t>
                                </m:r>
                                <m:r>
                                  <m:rPr>
                                    <m:nor/>
                                  </m:rPr>
                                  <a:rPr lang="cs-CZ" sz="1200" dirty="0"/>
                                  <m:t> </m:t>
                                </m:r>
                              </m:e>
                            </m:mr>
                          </m:m>
                        </m:e>
                      </m:d>
                    </m:oMath>
                  </m:oMathPara>
                </a14:m>
                <a:endParaRPr lang="cs-CZ" sz="1200" dirty="0"/>
              </a:p>
            </p:txBody>
          </p:sp>
        </mc:Choice>
        <mc:Fallback xmlns="">
          <p:sp>
            <p:nvSpPr>
              <p:cNvPr id="3" name="TextovéPole 2"/>
              <p:cNvSpPr txBox="1">
                <a:spLocks noRot="1" noChangeAspect="1" noMove="1" noResize="1" noEditPoints="1" noAdjustHandles="1" noChangeArrowheads="1" noChangeShapeType="1" noTextEdit="1"/>
              </p:cNvSpPr>
              <p:nvPr/>
            </p:nvSpPr>
            <p:spPr>
              <a:xfrm>
                <a:off x="6611241" y="2675322"/>
                <a:ext cx="5580759" cy="1450462"/>
              </a:xfrm>
              <a:prstGeom prst="rect">
                <a:avLst/>
              </a:prstGeom>
              <a:blipFill rotWithShape="1">
                <a:blip r:embed="rId8"/>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26619491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a:t>
            </a:r>
            <a:r>
              <a:rPr lang="en-US" sz="2400" b="1" dirty="0" smtClean="0">
                <a:sym typeface="Symbol" pitchFamily="18" charset="2"/>
              </a:rPr>
              <a:t>Transformation of constitutive equations</a:t>
            </a:r>
            <a:r>
              <a:rPr lang="cs-CZ" sz="2400" b="1" dirty="0" smtClean="0">
                <a:sym typeface="Symbol" pitchFamily="18" charset="2"/>
              </a:rPr>
              <a:t> </a:t>
            </a:r>
            <a:r>
              <a:rPr lang="cs-CZ" sz="2400" b="1" dirty="0" err="1" smtClean="0">
                <a:sym typeface="Symbol" pitchFamily="18" charset="2"/>
              </a:rPr>
              <a:t>White</a:t>
            </a:r>
            <a:r>
              <a:rPr lang="cs-CZ" sz="2400" b="1" dirty="0" smtClean="0">
                <a:sym typeface="Symbol" pitchFamily="18" charset="2"/>
              </a:rPr>
              <a:t> </a:t>
            </a:r>
            <a:r>
              <a:rPr lang="cs-CZ" sz="2400" b="1" dirty="0" err="1" smtClean="0">
                <a:sym typeface="Symbol" pitchFamily="18" charset="2"/>
              </a:rPr>
              <a:t>Metzner</a:t>
            </a:r>
            <a:r>
              <a:rPr lang="cs-CZ" sz="2400" b="1" dirty="0" smtClean="0">
                <a:sym typeface="Symbol" pitchFamily="18" charset="2"/>
              </a:rPr>
              <a:t>. </a:t>
            </a:r>
            <a:endParaRPr lang="cs-CZ" sz="2400" b="1" dirty="0">
              <a:sym typeface="Symbol" pitchFamily="18" charset="2"/>
            </a:endParaRPr>
          </a:p>
        </p:txBody>
      </p:sp>
      <mc:AlternateContent xmlns:mc="http://schemas.openxmlformats.org/markup-compatibility/2006" xmlns:a14="http://schemas.microsoft.com/office/drawing/2010/main">
        <mc:Choice Requires="a14">
          <p:sp>
            <p:nvSpPr>
              <p:cNvPr id="9" name="TextovéPole 8"/>
              <p:cNvSpPr txBox="1"/>
              <p:nvPr/>
            </p:nvSpPr>
            <p:spPr>
              <a:xfrm>
                <a:off x="0" y="630521"/>
                <a:ext cx="12192000" cy="17677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en-US" b="0" i="1" smtClean="0">
                              <a:latin typeface="Cambria Math"/>
                            </a:rPr>
                            <m:t>𝑥𝑥</m:t>
                          </m:r>
                        </m:sub>
                      </m:sSub>
                      <m:d>
                        <m:dPr>
                          <m:ctrlPr>
                            <a:rPr lang="en-US" b="0" i="1" smtClean="0">
                              <a:latin typeface="Cambria Math" panose="02040503050406030204" pitchFamily="18" charset="0"/>
                            </a:rPr>
                          </m:ctrlPr>
                        </m:dPr>
                        <m:e>
                          <m:r>
                            <a:rPr lang="en-US" b="0" i="1" smtClean="0">
                              <a:latin typeface="Cambria Math"/>
                            </a:rPr>
                            <m:t>1−</m:t>
                          </m:r>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ea typeface="Cambria Math"/>
                                </a:rPr>
                                <m:t>𝜇</m:t>
                              </m:r>
                            </m:num>
                            <m:den>
                              <m:r>
                                <a:rPr lang="en-US" b="0" i="1" smtClean="0">
                                  <a:latin typeface="Cambria Math"/>
                                </a:rPr>
                                <m:t>𝐺</m:t>
                              </m:r>
                            </m:den>
                          </m:f>
                          <m:r>
                            <a:rPr lang="en-US" b="0" i="1" smtClean="0">
                              <a:latin typeface="Cambria Math"/>
                            </a:rPr>
                            <m:t>(</m:t>
                          </m:r>
                          <m:f>
                            <m:fPr>
                              <m:ctrlPr>
                                <a:rPr lang="cs-CZ" i="1">
                                  <a:latin typeface="Cambria Math" panose="02040503050406030204" pitchFamily="18" charset="0"/>
                                </a:rPr>
                              </m:ctrlPr>
                            </m:fPr>
                            <m:num>
                              <m:r>
                                <a:rPr lang="cs-CZ" i="1">
                                  <a:latin typeface="Cambria Math"/>
                                </a:rPr>
                                <m:t>𝜕</m:t>
                              </m:r>
                              <m:r>
                                <a:rPr lang="cs-CZ" i="1">
                                  <a:latin typeface="Cambria Math"/>
                                </a:rPr>
                                <m:t>𝑢</m:t>
                              </m:r>
                            </m:num>
                            <m:den>
                              <m:r>
                                <a:rPr lang="cs-CZ" i="1">
                                  <a:latin typeface="Cambria Math"/>
                                </a:rPr>
                                <m:t>𝜕</m:t>
                              </m:r>
                              <m:r>
                                <a:rPr lang="cs-CZ" i="1">
                                  <a:latin typeface="Cambria Math"/>
                                  <a:ea typeface="Cambria Math"/>
                                </a:rPr>
                                <m:t>𝜉</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i="1">
                              <a:latin typeface="Cambria Math"/>
                              <a:ea typeface="Cambria Math"/>
                            </a:rPr>
                            <m:t>+</m:t>
                          </m:r>
                          <m:f>
                            <m:fPr>
                              <m:ctrlPr>
                                <a:rPr lang="cs-CZ" i="1">
                                  <a:latin typeface="Cambria Math" panose="02040503050406030204" pitchFamily="18" charset="0"/>
                                </a:rPr>
                              </m:ctrlPr>
                            </m:fPr>
                            <m:num>
                              <m:r>
                                <a:rPr lang="cs-CZ" i="1">
                                  <a:latin typeface="Cambria Math"/>
                                </a:rPr>
                                <m:t>𝜕</m:t>
                              </m:r>
                              <m:r>
                                <a:rPr lang="cs-CZ" i="1">
                                  <a:latin typeface="Cambria Math"/>
                                </a:rPr>
                                <m:t>𝑢</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b="0" i="1" smtClean="0">
                              <a:latin typeface="Cambria Math"/>
                            </a:rPr>
                            <m:t>)</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ea typeface="Cambria Math"/>
                            </a:rPr>
                            <m:t>𝜇</m:t>
                          </m:r>
                        </m:num>
                        <m:den>
                          <m:r>
                            <a:rPr lang="en-US" b="0" i="1" smtClean="0">
                              <a:latin typeface="Cambria Math"/>
                            </a:rPr>
                            <m:t>𝐺</m:t>
                          </m:r>
                        </m:den>
                      </m:f>
                      <m:d>
                        <m:dPr>
                          <m:ctrlPr>
                            <a:rPr lang="en-US" b="0" i="1" smtClean="0">
                              <a:latin typeface="Cambria Math" panose="02040503050406030204" pitchFamily="18" charset="0"/>
                            </a:rPr>
                          </m:ctrlPr>
                        </m:dPr>
                        <m:e>
                          <m:r>
                            <a:rPr lang="en-US" b="0" i="1" smtClean="0">
                              <a:latin typeface="Cambria Math"/>
                            </a:rPr>
                            <m:t>𝑢</m:t>
                          </m:r>
                          <m:r>
                            <a:rPr lang="en-US" i="1">
                              <a:latin typeface="Cambria Math"/>
                            </a:rPr>
                            <m:t>(</m:t>
                          </m:r>
                          <m:f>
                            <m:fPr>
                              <m:ctrlPr>
                                <a:rPr lang="cs-CZ" i="1">
                                  <a:latin typeface="Cambria Math" panose="02040503050406030204" pitchFamily="18" charset="0"/>
                                </a:rPr>
                              </m:ctrlPr>
                            </m:fPr>
                            <m:num>
                              <m:r>
                                <a:rPr lang="cs-CZ" i="1">
                                  <a:latin typeface="Cambria Math"/>
                                </a:rPr>
                                <m:t>𝜕</m:t>
                              </m:r>
                              <m:sSub>
                                <m:sSubPr>
                                  <m:ctrlPr>
                                    <a:rPr lang="en-US" i="1">
                                      <a:latin typeface="Cambria Math" panose="02040503050406030204" pitchFamily="18" charset="0"/>
                                    </a:rPr>
                                  </m:ctrlPr>
                                </m:sSubPr>
                                <m:e>
                                  <m:r>
                                    <a:rPr lang="en-US" i="1">
                                      <a:latin typeface="Cambria Math"/>
                                    </a:rPr>
                                    <m:t>𝑠</m:t>
                                  </m:r>
                                </m:e>
                                <m:sub>
                                  <m:r>
                                    <a:rPr lang="en-US" i="1">
                                      <a:latin typeface="Cambria Math"/>
                                    </a:rPr>
                                    <m:t>𝑥𝑥</m:t>
                                  </m:r>
                                </m:sub>
                              </m:sSub>
                            </m:num>
                            <m:den>
                              <m:r>
                                <a:rPr lang="cs-CZ" i="1">
                                  <a:latin typeface="Cambria Math"/>
                                </a:rPr>
                                <m:t>𝜕</m:t>
                              </m:r>
                              <m:r>
                                <a:rPr lang="cs-CZ" i="1">
                                  <a:latin typeface="Cambria Math"/>
                                  <a:ea typeface="Cambria Math"/>
                                </a:rPr>
                                <m:t>𝜉</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i="1">
                              <a:latin typeface="Cambria Math"/>
                              <a:ea typeface="Cambria Math"/>
                            </a:rPr>
                            <m:t>+</m:t>
                          </m:r>
                          <m:f>
                            <m:fPr>
                              <m:ctrlPr>
                                <a:rPr lang="cs-CZ" i="1">
                                  <a:latin typeface="Cambria Math" panose="02040503050406030204" pitchFamily="18" charset="0"/>
                                </a:rPr>
                              </m:ctrlPr>
                            </m:fPr>
                            <m:num>
                              <m:r>
                                <a:rPr lang="cs-CZ" i="1">
                                  <a:latin typeface="Cambria Math"/>
                                </a:rPr>
                                <m:t>𝜕</m:t>
                              </m:r>
                              <m:sSub>
                                <m:sSubPr>
                                  <m:ctrlPr>
                                    <a:rPr lang="en-US" i="1">
                                      <a:latin typeface="Cambria Math" panose="02040503050406030204" pitchFamily="18" charset="0"/>
                                    </a:rPr>
                                  </m:ctrlPr>
                                </m:sSubPr>
                                <m:e>
                                  <m:r>
                                    <a:rPr lang="en-US" i="1">
                                      <a:latin typeface="Cambria Math"/>
                                    </a:rPr>
                                    <m:t>𝑠</m:t>
                                  </m:r>
                                </m:e>
                                <m:sub>
                                  <m:r>
                                    <a:rPr lang="en-US" i="1">
                                      <a:latin typeface="Cambria Math"/>
                                    </a:rPr>
                                    <m:t>𝑥𝑥</m:t>
                                  </m:r>
                                </m:sub>
                              </m:sSub>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i="1">
                              <a:latin typeface="Cambria Math"/>
                            </a:rPr>
                            <m:t>)</m:t>
                          </m:r>
                          <m:r>
                            <a:rPr lang="en-US" b="0" i="1" smtClean="0">
                              <a:latin typeface="Cambria Math"/>
                            </a:rPr>
                            <m:t> +</m:t>
                          </m:r>
                          <m:r>
                            <a:rPr lang="en-US" b="0" i="1" smtClean="0">
                              <a:latin typeface="Cambria Math"/>
                            </a:rPr>
                            <m:t>𝑣</m:t>
                          </m:r>
                          <m:f>
                            <m:fPr>
                              <m:ctrlPr>
                                <a:rPr lang="en-US" i="1">
                                  <a:latin typeface="Cambria Math" panose="02040503050406030204" pitchFamily="18" charset="0"/>
                                </a:rPr>
                              </m:ctrlPr>
                            </m:fPr>
                            <m:num>
                              <m:r>
                                <a:rPr lang="en-US" i="1">
                                  <a:latin typeface="Cambria Math"/>
                                </a:rPr>
                                <m:t>𝜕</m:t>
                              </m:r>
                              <m:sSub>
                                <m:sSubPr>
                                  <m:ctrlPr>
                                    <a:rPr lang="en-US" i="1">
                                      <a:latin typeface="Cambria Math" panose="02040503050406030204" pitchFamily="18" charset="0"/>
                                    </a:rPr>
                                  </m:ctrlPr>
                                </m:sSubPr>
                                <m:e>
                                  <m:r>
                                    <a:rPr lang="en-US" i="1">
                                      <a:latin typeface="Cambria Math"/>
                                    </a:rPr>
                                    <m:t>𝑠</m:t>
                                  </m:r>
                                </m:e>
                                <m:sub>
                                  <m:r>
                                    <a:rPr lang="en-US" i="1">
                                      <a:latin typeface="Cambria Math"/>
                                    </a:rPr>
                                    <m:t>𝑥𝑥</m:t>
                                  </m:r>
                                </m:sub>
                              </m:sSub>
                            </m:num>
                            <m:den>
                              <m:r>
                                <a:rPr lang="en-US" i="1">
                                  <a:latin typeface="Cambria Math"/>
                                </a:rPr>
                                <m:t>𝜕</m:t>
                              </m:r>
                              <m:r>
                                <a:rPr lang="en-US" i="1" smtClean="0">
                                  <a:latin typeface="Cambria Math"/>
                                  <a:sym typeface="Symbol"/>
                                </a:rPr>
                                <m:t></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ea typeface="Cambria Math"/>
                            </a:rPr>
                            <m:t>𝜇</m:t>
                          </m:r>
                        </m:num>
                        <m:den>
                          <m:r>
                            <a:rPr lang="en-US" b="0" i="1" smtClean="0">
                              <a:latin typeface="Cambria Math"/>
                            </a:rPr>
                            <m:t>𝐺</m:t>
                          </m:r>
                        </m:den>
                      </m:f>
                      <m:f>
                        <m:fPr>
                          <m:ctrlPr>
                            <a:rPr lang="cs-CZ" i="1">
                              <a:latin typeface="Cambria Math" panose="02040503050406030204" pitchFamily="18" charset="0"/>
                            </a:rPr>
                          </m:ctrlPr>
                        </m:fPr>
                        <m:num>
                          <m:r>
                            <a:rPr lang="cs-CZ" i="1">
                              <a:latin typeface="Cambria Math"/>
                            </a:rPr>
                            <m:t>𝜕</m:t>
                          </m:r>
                          <m:r>
                            <a:rPr lang="en-US" b="0" i="1" smtClean="0">
                              <a:latin typeface="Cambria Math"/>
                            </a:rPr>
                            <m:t>𝑢</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𝑥𝑦</m:t>
                          </m:r>
                        </m:sub>
                      </m:sSub>
                      <m:r>
                        <a:rPr lang="en-US" b="0" i="1" smtClean="0">
                          <a:latin typeface="Cambria Math"/>
                        </a:rPr>
                        <m:t> </m:t>
                      </m:r>
                    </m:oMath>
                  </m:oMathPara>
                </a14:m>
                <a:endParaRPr lang="en-US" b="0" i="1" dirty="0" smtClean="0">
                  <a:latin typeface="Cambria Math"/>
                </a:endParaRPr>
              </a:p>
              <a:p>
                <a:pPr/>
                <a14:m>
                  <m:oMathPara xmlns:m="http://schemas.openxmlformats.org/officeDocument/2006/math">
                    <m:oMathParaPr>
                      <m:jc m:val="centerGroup"/>
                    </m:oMathParaPr>
                    <m:oMath xmlns:m="http://schemas.openxmlformats.org/officeDocument/2006/math">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2</m:t>
                          </m:r>
                          <m:sSup>
                            <m:sSupPr>
                              <m:ctrlPr>
                                <a:rPr lang="en-US" sz="1400" b="0" i="1" smtClean="0">
                                  <a:latin typeface="Cambria Math" panose="02040503050406030204" pitchFamily="18" charset="0"/>
                                </a:rPr>
                              </m:ctrlPr>
                            </m:sSupPr>
                            <m:e>
                              <m:r>
                                <a:rPr lang="en-US" sz="1400" b="0" i="1" smtClean="0">
                                  <a:latin typeface="Cambria Math"/>
                                  <a:ea typeface="Cambria Math"/>
                                </a:rPr>
                                <m:t>𝜇</m:t>
                              </m:r>
                            </m:e>
                            <m:sup>
                              <m:r>
                                <a:rPr lang="en-US" sz="1400" b="0" i="1" smtClean="0">
                                  <a:latin typeface="Cambria Math"/>
                                </a:rPr>
                                <m:t>2</m:t>
                              </m:r>
                            </m:sup>
                          </m:sSup>
                        </m:num>
                        <m:den>
                          <m:r>
                            <a:rPr lang="en-US" sz="1400" b="0" i="1" smtClean="0">
                              <a:latin typeface="Cambria Math"/>
                            </a:rPr>
                            <m:t>𝐺</m:t>
                          </m:r>
                        </m:den>
                      </m:f>
                      <m:r>
                        <a:rPr lang="en-US" sz="1400" b="0" i="1" smtClean="0">
                          <a:latin typeface="Cambria Math"/>
                        </a:rPr>
                        <m:t>(</m:t>
                      </m:r>
                      <m:r>
                        <a:rPr lang="en-US" sz="1400" b="0" i="1" smtClean="0">
                          <a:latin typeface="Cambria Math"/>
                        </a:rPr>
                        <m:t>𝑢</m:t>
                      </m:r>
                      <m:r>
                        <a:rPr lang="en-US" sz="1400" b="0" i="1" smtClean="0">
                          <a:latin typeface="Cambria Math"/>
                        </a:rPr>
                        <m:t>(</m:t>
                      </m:r>
                      <m:f>
                        <m:fPr>
                          <m:ctrlPr>
                            <a:rPr lang="cs-CZ" sz="1400" i="1">
                              <a:latin typeface="Cambria Math" panose="02040503050406030204" pitchFamily="18" charset="0"/>
                            </a:rPr>
                          </m:ctrlPr>
                        </m:fPr>
                        <m:num>
                          <m:r>
                            <a:rPr lang="cs-CZ" sz="1400" i="1">
                              <a:latin typeface="Cambria Math"/>
                            </a:rPr>
                            <m:t>𝜕</m:t>
                          </m:r>
                          <m:r>
                            <a:rPr lang="en-US" sz="1400" i="1">
                              <a:latin typeface="Cambria Math"/>
                            </a:rPr>
                            <m:t>𝑢</m:t>
                          </m:r>
                        </m:num>
                        <m:den>
                          <m:r>
                            <a:rPr lang="cs-CZ" sz="1400" i="1">
                              <a:latin typeface="Cambria Math"/>
                            </a:rPr>
                            <m:t>𝜕</m:t>
                          </m:r>
                          <m:r>
                            <a:rPr lang="cs-CZ" sz="1400" i="1">
                              <a:latin typeface="Cambria Math"/>
                              <a:ea typeface="Cambria Math"/>
                            </a:rPr>
                            <m:t>𝜂</m:t>
                          </m:r>
                        </m:den>
                      </m:f>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a:ea typeface="Cambria Math"/>
                            </a:rPr>
                            <m:t>𝜂</m:t>
                          </m:r>
                        </m:num>
                        <m:den>
                          <m:r>
                            <a:rPr lang="cs-CZ" sz="1400" i="1">
                              <a:latin typeface="Cambria Math"/>
                              <a:ea typeface="Cambria Math"/>
                            </a:rPr>
                            <m:t>𝜕</m:t>
                          </m:r>
                          <m:sSup>
                            <m:sSupPr>
                              <m:ctrlPr>
                                <a:rPr lang="cs-CZ" sz="1400" i="1">
                                  <a:latin typeface="Cambria Math" panose="02040503050406030204" pitchFamily="18" charset="0"/>
                                  <a:ea typeface="Cambria Math"/>
                                </a:rPr>
                              </m:ctrlPr>
                            </m:sSupPr>
                            <m:e>
                              <m:r>
                                <a:rPr lang="cs-CZ" sz="1400" i="1">
                                  <a:latin typeface="Cambria Math"/>
                                  <a:ea typeface="Cambria Math"/>
                                </a:rPr>
                                <m:t>𝑥</m:t>
                              </m:r>
                            </m:e>
                            <m:sup>
                              <m:r>
                                <a:rPr lang="cs-CZ" sz="1400" i="1">
                                  <a:latin typeface="Cambria Math"/>
                                  <a:ea typeface="Cambria Math"/>
                                </a:rPr>
                                <m:t>2</m:t>
                              </m:r>
                            </m:sup>
                          </m:sSup>
                        </m:den>
                      </m:f>
                      <m:r>
                        <a:rPr lang="en-US" sz="1400" i="1">
                          <a:latin typeface="Cambria Math"/>
                          <a:ea typeface="Cambria Math"/>
                        </a:rPr>
                        <m:t>+</m:t>
                      </m:r>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a:rPr>
                            <m:t>𝑢</m:t>
                          </m:r>
                        </m:num>
                        <m:den>
                          <m:r>
                            <a:rPr lang="cs-CZ" sz="1400" i="1">
                              <a:latin typeface="Cambria Math"/>
                              <a:ea typeface="Cambria Math"/>
                            </a:rPr>
                            <m:t>𝜕</m:t>
                          </m:r>
                          <m:sSup>
                            <m:sSupPr>
                              <m:ctrlPr>
                                <a:rPr lang="cs-CZ" sz="1400" i="1">
                                  <a:latin typeface="Cambria Math" panose="02040503050406030204" pitchFamily="18" charset="0"/>
                                  <a:ea typeface="Cambria Math"/>
                                </a:rPr>
                              </m:ctrlPr>
                            </m:sSupPr>
                            <m:e>
                              <m:r>
                                <a:rPr lang="cs-CZ" sz="1400" i="1">
                                  <a:latin typeface="Cambria Math"/>
                                  <a:ea typeface="Cambria Math"/>
                                </a:rPr>
                                <m:t>𝜉</m:t>
                              </m:r>
                            </m:e>
                            <m:sup>
                              <m:r>
                                <a:rPr lang="cs-CZ" sz="1400" i="1">
                                  <a:latin typeface="Cambria Math"/>
                                  <a:ea typeface="Cambria Math"/>
                                </a:rPr>
                                <m:t>2</m:t>
                              </m:r>
                            </m:sup>
                          </m:sSup>
                        </m:den>
                      </m:f>
                      <m:sSup>
                        <m:sSupPr>
                          <m:ctrlPr>
                            <a:rPr lang="cs-CZ" sz="1400" i="1">
                              <a:latin typeface="Cambria Math" panose="02040503050406030204" pitchFamily="18" charset="0"/>
                              <a:ea typeface="Cambria Math"/>
                            </a:rPr>
                          </m:ctrlPr>
                        </m:sSupPr>
                        <m:e>
                          <m:d>
                            <m:dPr>
                              <m:ctrlPr>
                                <a:rPr lang="en-US" sz="1400" i="1">
                                  <a:latin typeface="Cambria Math" panose="02040503050406030204" pitchFamily="18" charset="0"/>
                                  <a:ea typeface="Cambria Math"/>
                                </a:rPr>
                              </m:ctrlPr>
                            </m:dPr>
                            <m:e>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𝜉</m:t>
                                  </m:r>
                                </m:num>
                                <m:den>
                                  <m:r>
                                    <a:rPr lang="cs-CZ" sz="1400" i="1">
                                      <a:latin typeface="Cambria Math"/>
                                    </a:rPr>
                                    <m:t>𝜕</m:t>
                                  </m:r>
                                  <m:r>
                                    <a:rPr lang="en-US" sz="1400" i="1">
                                      <a:latin typeface="Cambria Math"/>
                                    </a:rPr>
                                    <m:t>𝑥</m:t>
                                  </m:r>
                                </m:den>
                              </m:f>
                            </m:e>
                          </m:d>
                        </m:e>
                        <m:sup>
                          <m:r>
                            <a:rPr lang="en-US" sz="1400" i="1">
                              <a:latin typeface="Cambria Math"/>
                              <a:ea typeface="Cambria Math"/>
                            </a:rPr>
                            <m:t>2</m:t>
                          </m:r>
                        </m:sup>
                      </m:sSup>
                      <m:r>
                        <a:rPr lang="en-US" sz="1400" i="1">
                          <a:latin typeface="Cambria Math"/>
                          <a:ea typeface="Cambria Math"/>
                        </a:rPr>
                        <m:t>+</m:t>
                      </m:r>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a:rPr>
                            <m:t>𝑢</m:t>
                          </m:r>
                        </m:num>
                        <m:den>
                          <m:r>
                            <a:rPr lang="cs-CZ" sz="1400" i="1">
                              <a:latin typeface="Cambria Math"/>
                              <a:ea typeface="Cambria Math"/>
                            </a:rPr>
                            <m:t>𝜕</m:t>
                          </m:r>
                          <m:sSup>
                            <m:sSupPr>
                              <m:ctrlPr>
                                <a:rPr lang="cs-CZ" sz="1400" i="1">
                                  <a:latin typeface="Cambria Math" panose="02040503050406030204" pitchFamily="18" charset="0"/>
                                  <a:ea typeface="Cambria Math"/>
                                </a:rPr>
                              </m:ctrlPr>
                            </m:sSupPr>
                            <m:e>
                              <m:r>
                                <a:rPr lang="cs-CZ" sz="1400" i="1">
                                  <a:latin typeface="Cambria Math"/>
                                  <a:ea typeface="Cambria Math"/>
                                </a:rPr>
                                <m:t>𝜂</m:t>
                              </m:r>
                            </m:e>
                            <m:sup>
                              <m:r>
                                <a:rPr lang="cs-CZ" sz="1400" i="1">
                                  <a:latin typeface="Cambria Math"/>
                                  <a:ea typeface="Cambria Math"/>
                                </a:rPr>
                                <m:t>2</m:t>
                              </m:r>
                            </m:sup>
                          </m:sSup>
                        </m:den>
                      </m:f>
                      <m:sSup>
                        <m:sSupPr>
                          <m:ctrlPr>
                            <a:rPr lang="cs-CZ" sz="1400" i="1">
                              <a:latin typeface="Cambria Math" panose="02040503050406030204" pitchFamily="18" charset="0"/>
                              <a:ea typeface="Cambria Math"/>
                            </a:rPr>
                          </m:ctrlPr>
                        </m:sSupPr>
                        <m:e>
                          <m:d>
                            <m:dPr>
                              <m:ctrlPr>
                                <a:rPr lang="en-US" sz="1400" i="1">
                                  <a:latin typeface="Cambria Math" panose="02040503050406030204" pitchFamily="18" charset="0"/>
                                  <a:ea typeface="Cambria Math"/>
                                </a:rPr>
                              </m:ctrlPr>
                            </m:dPr>
                            <m:e>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𝑥</m:t>
                                  </m:r>
                                </m:den>
                              </m:f>
                            </m:e>
                          </m:d>
                        </m:e>
                        <m:sup>
                          <m:r>
                            <a:rPr lang="en-US" sz="1400" i="1">
                              <a:latin typeface="Cambria Math"/>
                              <a:ea typeface="Cambria Math"/>
                            </a:rPr>
                            <m:t>2</m:t>
                          </m:r>
                        </m:sup>
                      </m:sSup>
                      <m:r>
                        <a:rPr lang="en-US" sz="1400" i="1">
                          <a:latin typeface="Cambria Math"/>
                          <a:ea typeface="Cambria Math"/>
                        </a:rPr>
                        <m:t>+2</m:t>
                      </m:r>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a:rPr>
                            <m:t>𝑢</m:t>
                          </m:r>
                        </m:num>
                        <m:den>
                          <m:r>
                            <a:rPr lang="cs-CZ" sz="1400" i="1">
                              <a:latin typeface="Cambria Math"/>
                              <a:ea typeface="Cambria Math"/>
                            </a:rPr>
                            <m:t>𝜕𝜉𝜕𝜂</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𝑥</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𝜉</m:t>
                          </m:r>
                        </m:num>
                        <m:den>
                          <m:r>
                            <a:rPr lang="cs-CZ" sz="1400" i="1">
                              <a:latin typeface="Cambria Math"/>
                            </a:rPr>
                            <m:t>𝜕</m:t>
                          </m:r>
                          <m:r>
                            <a:rPr lang="en-US" sz="1400" i="1">
                              <a:latin typeface="Cambria Math"/>
                            </a:rPr>
                            <m:t>𝑥</m:t>
                          </m:r>
                        </m:den>
                      </m:f>
                      <m:r>
                        <a:rPr lang="en-US" sz="1400" b="0" i="1" smtClean="0">
                          <a:latin typeface="Cambria Math"/>
                        </a:rPr>
                        <m:t>)−</m:t>
                      </m:r>
                      <m:r>
                        <a:rPr lang="en-US" sz="1400" b="0" i="1" smtClean="0">
                          <a:latin typeface="Cambria Math"/>
                        </a:rPr>
                        <m:t>𝑣</m:t>
                      </m:r>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a:rPr>
                            <m:t>𝑣</m:t>
                          </m:r>
                        </m:num>
                        <m:den>
                          <m:r>
                            <a:rPr lang="cs-CZ" sz="1400" i="1">
                              <a:latin typeface="Cambria Math"/>
                              <a:ea typeface="Cambria Math"/>
                            </a:rPr>
                            <m:t>𝜕</m:t>
                          </m:r>
                          <m:sSup>
                            <m:sSupPr>
                              <m:ctrlPr>
                                <a:rPr lang="cs-CZ" sz="1400" i="1">
                                  <a:latin typeface="Cambria Math" panose="02040503050406030204" pitchFamily="18" charset="0"/>
                                  <a:ea typeface="Cambria Math"/>
                                </a:rPr>
                              </m:ctrlPr>
                            </m:sSupPr>
                            <m:e>
                              <m:r>
                                <a:rPr lang="cs-CZ" sz="1400" i="1">
                                  <a:latin typeface="Cambria Math"/>
                                  <a:ea typeface="Cambria Math"/>
                                </a:rPr>
                                <m:t>𝜂</m:t>
                              </m:r>
                            </m:e>
                            <m:sup>
                              <m:r>
                                <a:rPr lang="cs-CZ" sz="1400" i="1">
                                  <a:latin typeface="Cambria Math"/>
                                  <a:ea typeface="Cambria Math"/>
                                </a:rPr>
                                <m:t>2</m:t>
                              </m:r>
                            </m:sup>
                          </m:sSup>
                        </m:den>
                      </m:f>
                      <m:sSup>
                        <m:sSupPr>
                          <m:ctrlPr>
                            <a:rPr lang="cs-CZ" sz="1400" i="1">
                              <a:latin typeface="Cambria Math" panose="02040503050406030204" pitchFamily="18" charset="0"/>
                              <a:ea typeface="Cambria Math"/>
                            </a:rPr>
                          </m:ctrlPr>
                        </m:sSupPr>
                        <m:e>
                          <m:d>
                            <m:dPr>
                              <m:ctrlPr>
                                <a:rPr lang="en-US" sz="1400" i="1">
                                  <a:latin typeface="Cambria Math" panose="02040503050406030204" pitchFamily="18" charset="0"/>
                                  <a:ea typeface="Cambria Math"/>
                                </a:rPr>
                              </m:ctrlPr>
                            </m:dPr>
                            <m:e>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𝑦</m:t>
                                  </m:r>
                                </m:den>
                              </m:f>
                            </m:e>
                          </m:d>
                        </m:e>
                        <m:sup>
                          <m:r>
                            <a:rPr lang="en-US" sz="1400" i="1">
                              <a:latin typeface="Cambria Math"/>
                              <a:ea typeface="Cambria Math"/>
                            </a:rPr>
                            <m:t>2</m:t>
                          </m:r>
                        </m:sup>
                      </m:sSup>
                    </m:oMath>
                  </m:oMathPara>
                </a14:m>
                <a:endParaRPr lang="en-US" sz="1400" i="1" dirty="0" smtClean="0">
                  <a:latin typeface="Cambria Math"/>
                  <a:ea typeface="Cambria Math"/>
                </a:endParaRPr>
              </a:p>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−2</m:t>
                      </m:r>
                      <m:sSup>
                        <m:sSupPr>
                          <m:ctrlPr>
                            <a:rPr lang="en-US" sz="1400" b="0" i="1" smtClean="0">
                              <a:latin typeface="Cambria Math" panose="02040503050406030204" pitchFamily="18" charset="0"/>
                              <a:ea typeface="Cambria Math"/>
                            </a:rPr>
                          </m:ctrlPr>
                        </m:sSupPr>
                        <m:e>
                          <m:d>
                            <m:dPr>
                              <m:ctrlPr>
                                <a:rPr lang="en-US" sz="1400" b="0" i="1" smtClean="0">
                                  <a:latin typeface="Cambria Math" panose="02040503050406030204" pitchFamily="18" charset="0"/>
                                  <a:ea typeface="Cambria Math"/>
                                </a:rPr>
                              </m:ctrlPr>
                            </m:dPr>
                            <m:e>
                              <m:f>
                                <m:fPr>
                                  <m:ctrlPr>
                                    <a:rPr lang="cs-CZ" sz="1400" i="1">
                                      <a:latin typeface="Cambria Math" panose="02040503050406030204" pitchFamily="18" charset="0"/>
                                    </a:rPr>
                                  </m:ctrlPr>
                                </m:fPr>
                                <m:num>
                                  <m:r>
                                    <a:rPr lang="cs-CZ" sz="1400" i="1">
                                      <a:latin typeface="Cambria Math"/>
                                    </a:rPr>
                                    <m:t>𝜕</m:t>
                                  </m:r>
                                  <m:r>
                                    <a:rPr lang="cs-CZ" sz="1400" i="1">
                                      <a:latin typeface="Cambria Math"/>
                                    </a:rPr>
                                    <m:t>𝑢</m:t>
                                  </m:r>
                                </m:num>
                                <m:den>
                                  <m:r>
                                    <a:rPr lang="cs-CZ" sz="1400" i="1">
                                      <a:latin typeface="Cambria Math"/>
                                    </a:rPr>
                                    <m:t>𝜕</m:t>
                                  </m:r>
                                  <m:r>
                                    <a:rPr lang="cs-CZ" sz="1400" i="1">
                                      <a:latin typeface="Cambria Math"/>
                                      <a:ea typeface="Cambria Math"/>
                                    </a:rPr>
                                    <m:t>𝜉</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𝜉</m:t>
                                  </m:r>
                                </m:num>
                                <m:den>
                                  <m:r>
                                    <a:rPr lang="cs-CZ" sz="1400" i="1">
                                      <a:latin typeface="Cambria Math"/>
                                    </a:rPr>
                                    <m:t>𝜕</m:t>
                                  </m:r>
                                  <m:r>
                                    <a:rPr lang="en-US" sz="1400" i="1">
                                      <a:latin typeface="Cambria Math"/>
                                    </a:rPr>
                                    <m:t>𝑥</m:t>
                                  </m:r>
                                </m:den>
                              </m:f>
                              <m:r>
                                <a:rPr lang="en-US" sz="1400" i="1">
                                  <a:latin typeface="Cambria Math"/>
                                  <a:ea typeface="Cambria Math"/>
                                </a:rPr>
                                <m:t>+</m:t>
                              </m:r>
                              <m:f>
                                <m:fPr>
                                  <m:ctrlPr>
                                    <a:rPr lang="cs-CZ" sz="1400" i="1">
                                      <a:latin typeface="Cambria Math" panose="02040503050406030204" pitchFamily="18" charset="0"/>
                                    </a:rPr>
                                  </m:ctrlPr>
                                </m:fPr>
                                <m:num>
                                  <m:r>
                                    <a:rPr lang="cs-CZ" sz="1400" i="1">
                                      <a:latin typeface="Cambria Math"/>
                                    </a:rPr>
                                    <m:t>𝜕</m:t>
                                  </m:r>
                                  <m:r>
                                    <a:rPr lang="cs-CZ" sz="1400" i="1">
                                      <a:latin typeface="Cambria Math"/>
                                    </a:rPr>
                                    <m:t>𝑢</m:t>
                                  </m:r>
                                </m:num>
                                <m:den>
                                  <m:r>
                                    <a:rPr lang="cs-CZ" sz="1400" i="1">
                                      <a:latin typeface="Cambria Math"/>
                                    </a:rPr>
                                    <m:t>𝜕</m:t>
                                  </m:r>
                                  <m:r>
                                    <a:rPr lang="cs-CZ" sz="1400" i="1">
                                      <a:latin typeface="Cambria Math"/>
                                      <a:ea typeface="Cambria Math"/>
                                    </a:rPr>
                                    <m:t>𝜂</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𝑥</m:t>
                                  </m:r>
                                </m:den>
                              </m:f>
                            </m:e>
                          </m:d>
                        </m:e>
                        <m:sup>
                          <m:r>
                            <a:rPr lang="en-US" sz="1400" b="0" i="1" smtClean="0">
                              <a:latin typeface="Cambria Math"/>
                              <a:ea typeface="Cambria Math"/>
                            </a:rPr>
                            <m:t>2</m:t>
                          </m:r>
                        </m:sup>
                      </m:sSup>
                      <m:r>
                        <a:rPr lang="en-US" sz="1400" b="0" i="1" smtClean="0">
                          <a:latin typeface="Cambria Math"/>
                          <a:ea typeface="Cambria Math"/>
                        </a:rPr>
                        <m:t>−</m:t>
                      </m:r>
                      <m:sSup>
                        <m:sSupPr>
                          <m:ctrlPr>
                            <a:rPr lang="en-US" sz="1400" i="1">
                              <a:latin typeface="Cambria Math" panose="02040503050406030204" pitchFamily="18" charset="0"/>
                              <a:ea typeface="Cambria Math"/>
                            </a:rPr>
                          </m:ctrlPr>
                        </m:sSupPr>
                        <m:e>
                          <m:d>
                            <m:dPr>
                              <m:ctrlPr>
                                <a:rPr lang="en-US" sz="1400" i="1">
                                  <a:latin typeface="Cambria Math" panose="02040503050406030204" pitchFamily="18" charset="0"/>
                                  <a:ea typeface="Cambria Math"/>
                                </a:rPr>
                              </m:ctrlPr>
                            </m:dPr>
                            <m:e>
                              <m:f>
                                <m:fPr>
                                  <m:ctrlPr>
                                    <a:rPr lang="cs-CZ" sz="1400" i="1">
                                      <a:latin typeface="Cambria Math" panose="02040503050406030204" pitchFamily="18" charset="0"/>
                                    </a:rPr>
                                  </m:ctrlPr>
                                </m:fPr>
                                <m:num>
                                  <m:r>
                                    <a:rPr lang="cs-CZ" sz="1400" i="1">
                                      <a:latin typeface="Cambria Math"/>
                                    </a:rPr>
                                    <m:t>𝜕</m:t>
                                  </m:r>
                                  <m:r>
                                    <a:rPr lang="en-US" sz="1400" i="1">
                                      <a:latin typeface="Cambria Math"/>
                                    </a:rPr>
                                    <m:t>𝑢</m:t>
                                  </m:r>
                                </m:num>
                                <m:den>
                                  <m:r>
                                    <a:rPr lang="cs-CZ" sz="1400" i="1">
                                      <a:latin typeface="Cambria Math"/>
                                    </a:rPr>
                                    <m:t>𝜕</m:t>
                                  </m:r>
                                  <m:r>
                                    <a:rPr lang="cs-CZ" sz="1400" i="1">
                                      <a:latin typeface="Cambria Math"/>
                                      <a:ea typeface="Cambria Math"/>
                                    </a:rPr>
                                    <m:t>𝜂</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𝑦</m:t>
                                  </m:r>
                                </m:den>
                              </m:f>
                            </m:e>
                          </m:d>
                        </m:e>
                        <m:sup>
                          <m:r>
                            <a:rPr lang="en-US" sz="1400" i="1">
                              <a:latin typeface="Cambria Math"/>
                              <a:ea typeface="Cambria Math"/>
                            </a:rPr>
                            <m:t>2</m:t>
                          </m:r>
                        </m:sup>
                      </m:sSup>
                      <m:r>
                        <a:rPr lang="en-US" sz="1400" b="0" i="1" smtClean="0">
                          <a:latin typeface="Cambria Math"/>
                          <a:ea typeface="Cambria Math"/>
                        </a:rPr>
                        <m:t>−</m:t>
                      </m:r>
                      <m:f>
                        <m:fPr>
                          <m:ctrlPr>
                            <a:rPr lang="cs-CZ" sz="1400" i="1">
                              <a:latin typeface="Cambria Math" panose="02040503050406030204" pitchFamily="18" charset="0"/>
                            </a:rPr>
                          </m:ctrlPr>
                        </m:fPr>
                        <m:num>
                          <m:r>
                            <a:rPr lang="cs-CZ" sz="1400" i="1">
                              <a:latin typeface="Cambria Math"/>
                            </a:rPr>
                            <m:t>𝜕</m:t>
                          </m:r>
                          <m:r>
                            <a:rPr lang="en-US" sz="1400" i="1">
                              <a:latin typeface="Cambria Math"/>
                            </a:rPr>
                            <m:t>𝑢</m:t>
                          </m:r>
                        </m:num>
                        <m:den>
                          <m:r>
                            <a:rPr lang="cs-CZ" sz="1400" i="1">
                              <a:latin typeface="Cambria Math"/>
                            </a:rPr>
                            <m:t>𝜕</m:t>
                          </m:r>
                          <m:r>
                            <a:rPr lang="cs-CZ" sz="1400" i="1">
                              <a:latin typeface="Cambria Math"/>
                              <a:ea typeface="Cambria Math"/>
                            </a:rPr>
                            <m:t>𝜂</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𝑦</m:t>
                          </m:r>
                        </m:den>
                      </m:f>
                      <m:r>
                        <a:rPr lang="en-US" sz="1400" b="0" i="1" smtClean="0">
                          <a:latin typeface="Cambria Math"/>
                        </a:rPr>
                        <m:t>(</m:t>
                      </m:r>
                      <m:f>
                        <m:fPr>
                          <m:ctrlPr>
                            <a:rPr lang="cs-CZ" sz="1400" i="1">
                              <a:latin typeface="Cambria Math" panose="02040503050406030204" pitchFamily="18" charset="0"/>
                            </a:rPr>
                          </m:ctrlPr>
                        </m:fPr>
                        <m:num>
                          <m:r>
                            <a:rPr lang="cs-CZ" sz="1400" i="1">
                              <a:latin typeface="Cambria Math"/>
                            </a:rPr>
                            <m:t>𝜕</m:t>
                          </m:r>
                          <m:r>
                            <a:rPr lang="en-US" sz="1400" b="0" i="1" smtClean="0">
                              <a:latin typeface="Cambria Math"/>
                            </a:rPr>
                            <m:t>𝑣</m:t>
                          </m:r>
                        </m:num>
                        <m:den>
                          <m:r>
                            <a:rPr lang="cs-CZ" sz="1400" i="1">
                              <a:latin typeface="Cambria Math"/>
                            </a:rPr>
                            <m:t>𝜕</m:t>
                          </m:r>
                          <m:r>
                            <a:rPr lang="cs-CZ" sz="1400" i="1">
                              <a:latin typeface="Cambria Math"/>
                              <a:ea typeface="Cambria Math"/>
                            </a:rPr>
                            <m:t>𝜉</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𝜉</m:t>
                          </m:r>
                        </m:num>
                        <m:den>
                          <m:r>
                            <a:rPr lang="cs-CZ" sz="1400" i="1">
                              <a:latin typeface="Cambria Math"/>
                            </a:rPr>
                            <m:t>𝜕</m:t>
                          </m:r>
                          <m:r>
                            <a:rPr lang="en-US" sz="1400" i="1">
                              <a:latin typeface="Cambria Math"/>
                            </a:rPr>
                            <m:t>𝑥</m:t>
                          </m:r>
                        </m:den>
                      </m:f>
                      <m:r>
                        <a:rPr lang="en-US" sz="1400" i="1">
                          <a:latin typeface="Cambria Math"/>
                          <a:ea typeface="Cambria Math"/>
                        </a:rPr>
                        <m:t>+</m:t>
                      </m:r>
                      <m:f>
                        <m:fPr>
                          <m:ctrlPr>
                            <a:rPr lang="cs-CZ" sz="1400" i="1">
                              <a:latin typeface="Cambria Math" panose="02040503050406030204" pitchFamily="18" charset="0"/>
                            </a:rPr>
                          </m:ctrlPr>
                        </m:fPr>
                        <m:num>
                          <m:r>
                            <a:rPr lang="cs-CZ" sz="1400" i="1">
                              <a:latin typeface="Cambria Math"/>
                            </a:rPr>
                            <m:t>𝜕</m:t>
                          </m:r>
                          <m:r>
                            <a:rPr lang="en-US" sz="1400" b="0" i="1" smtClean="0">
                              <a:latin typeface="Cambria Math"/>
                            </a:rPr>
                            <m:t>𝑣</m:t>
                          </m:r>
                        </m:num>
                        <m:den>
                          <m:r>
                            <a:rPr lang="cs-CZ" sz="1400" i="1">
                              <a:latin typeface="Cambria Math"/>
                            </a:rPr>
                            <m:t>𝜕</m:t>
                          </m:r>
                          <m:r>
                            <a:rPr lang="cs-CZ" sz="1400" i="1">
                              <a:latin typeface="Cambria Math"/>
                              <a:ea typeface="Cambria Math"/>
                            </a:rPr>
                            <m:t>𝜂</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𝑥</m:t>
                          </m:r>
                        </m:den>
                      </m:f>
                      <m:r>
                        <a:rPr lang="en-US" sz="1400" b="0" i="1" smtClean="0">
                          <a:latin typeface="Cambria Math"/>
                        </a:rPr>
                        <m:t>))</m:t>
                      </m:r>
                    </m:oMath>
                  </m:oMathPara>
                </a14:m>
                <a:endParaRPr lang="cs-CZ" sz="1400" dirty="0"/>
              </a:p>
            </p:txBody>
          </p:sp>
        </mc:Choice>
        <mc:Fallback xmlns="">
          <p:sp>
            <p:nvSpPr>
              <p:cNvPr id="9" name="TextovéPole 8"/>
              <p:cNvSpPr txBox="1">
                <a:spLocks noRot="1" noChangeAspect="1" noMove="1" noResize="1" noEditPoints="1" noAdjustHandles="1" noChangeArrowheads="1" noChangeShapeType="1" noTextEdit="1"/>
              </p:cNvSpPr>
              <p:nvPr/>
            </p:nvSpPr>
            <p:spPr>
              <a:xfrm>
                <a:off x="0" y="630521"/>
                <a:ext cx="12192000" cy="176779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ovéPole 10"/>
              <p:cNvSpPr txBox="1"/>
              <p:nvPr/>
            </p:nvSpPr>
            <p:spPr>
              <a:xfrm>
                <a:off x="0" y="2693323"/>
                <a:ext cx="12192000" cy="17677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en-US" b="0" i="1" smtClean="0">
                              <a:latin typeface="Cambria Math"/>
                            </a:rPr>
                            <m:t>𝑦𝑦</m:t>
                          </m:r>
                        </m:sub>
                      </m:sSub>
                      <m:d>
                        <m:dPr>
                          <m:ctrlPr>
                            <a:rPr lang="en-US" b="0" i="1" smtClean="0">
                              <a:latin typeface="Cambria Math" panose="02040503050406030204" pitchFamily="18" charset="0"/>
                            </a:rPr>
                          </m:ctrlPr>
                        </m:dPr>
                        <m:e>
                          <m:r>
                            <a:rPr lang="en-US" b="0" i="1" smtClean="0">
                              <a:latin typeface="Cambria Math"/>
                            </a:rPr>
                            <m:t>1+</m:t>
                          </m:r>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ea typeface="Cambria Math"/>
                                </a:rPr>
                                <m:t>𝜇</m:t>
                              </m:r>
                            </m:num>
                            <m:den>
                              <m:r>
                                <a:rPr lang="en-US" b="0" i="1" smtClean="0">
                                  <a:latin typeface="Cambria Math"/>
                                </a:rPr>
                                <m:t>𝐺</m:t>
                              </m:r>
                            </m:den>
                          </m:f>
                          <m:r>
                            <a:rPr lang="en-US" b="0" i="1" smtClean="0">
                              <a:latin typeface="Cambria Math"/>
                            </a:rPr>
                            <m:t>(</m:t>
                          </m:r>
                          <m:f>
                            <m:fPr>
                              <m:ctrlPr>
                                <a:rPr lang="cs-CZ" i="1">
                                  <a:latin typeface="Cambria Math" panose="02040503050406030204" pitchFamily="18" charset="0"/>
                                </a:rPr>
                              </m:ctrlPr>
                            </m:fPr>
                            <m:num>
                              <m:r>
                                <a:rPr lang="cs-CZ" i="1">
                                  <a:latin typeface="Cambria Math"/>
                                </a:rPr>
                                <m:t>𝜕</m:t>
                              </m:r>
                              <m:r>
                                <a:rPr lang="cs-CZ" i="1">
                                  <a:latin typeface="Cambria Math"/>
                                </a:rPr>
                                <m:t>𝑢</m:t>
                              </m:r>
                            </m:num>
                            <m:den>
                              <m:r>
                                <a:rPr lang="cs-CZ" i="1">
                                  <a:latin typeface="Cambria Math"/>
                                </a:rPr>
                                <m:t>𝜕</m:t>
                              </m:r>
                              <m:r>
                                <a:rPr lang="cs-CZ" i="1">
                                  <a:latin typeface="Cambria Math"/>
                                  <a:ea typeface="Cambria Math"/>
                                </a:rPr>
                                <m:t>𝜉</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i="1">
                              <a:latin typeface="Cambria Math"/>
                              <a:ea typeface="Cambria Math"/>
                            </a:rPr>
                            <m:t>+</m:t>
                          </m:r>
                          <m:f>
                            <m:fPr>
                              <m:ctrlPr>
                                <a:rPr lang="cs-CZ" i="1">
                                  <a:latin typeface="Cambria Math" panose="02040503050406030204" pitchFamily="18" charset="0"/>
                                </a:rPr>
                              </m:ctrlPr>
                            </m:fPr>
                            <m:num>
                              <m:r>
                                <a:rPr lang="cs-CZ" i="1">
                                  <a:latin typeface="Cambria Math"/>
                                </a:rPr>
                                <m:t>𝜕</m:t>
                              </m:r>
                              <m:r>
                                <a:rPr lang="cs-CZ" i="1">
                                  <a:latin typeface="Cambria Math"/>
                                </a:rPr>
                                <m:t>𝑢</m:t>
                              </m:r>
                            </m:num>
                            <m:den>
                              <m:r>
                                <a:rPr lang="cs-CZ" i="1">
                                  <a:latin typeface="Cambria Math"/>
                                </a:rPr>
                                <m:t>𝜕</m:t>
                              </m:r>
                              <m:r>
                                <a:rPr lang="cs-CZ" i="1">
                                  <a:latin typeface="Cambria Math" panose="02040503050406030204" pitchFamily="18" charset="0"/>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b="0" i="1" smtClean="0">
                              <a:latin typeface="Cambria Math"/>
                            </a:rPr>
                            <m:t>)</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ea typeface="Cambria Math"/>
                            </a:rPr>
                            <m:t>𝜇</m:t>
                          </m:r>
                        </m:num>
                        <m:den>
                          <m:r>
                            <a:rPr lang="en-US" b="0" i="1" smtClean="0">
                              <a:latin typeface="Cambria Math"/>
                            </a:rPr>
                            <m:t>𝐺</m:t>
                          </m:r>
                        </m:den>
                      </m:f>
                      <m:d>
                        <m:dPr>
                          <m:ctrlPr>
                            <a:rPr lang="en-US" b="0" i="1" smtClean="0">
                              <a:latin typeface="Cambria Math" panose="02040503050406030204" pitchFamily="18" charset="0"/>
                            </a:rPr>
                          </m:ctrlPr>
                        </m:dPr>
                        <m:e>
                          <m:r>
                            <a:rPr lang="en-US" b="0" i="1" smtClean="0">
                              <a:latin typeface="Cambria Math"/>
                            </a:rPr>
                            <m:t>𝑢</m:t>
                          </m:r>
                          <m:r>
                            <a:rPr lang="en-US" i="1">
                              <a:latin typeface="Cambria Math"/>
                            </a:rPr>
                            <m:t>(</m:t>
                          </m:r>
                          <m:f>
                            <m:fPr>
                              <m:ctrlPr>
                                <a:rPr lang="cs-CZ" i="1">
                                  <a:latin typeface="Cambria Math" panose="02040503050406030204" pitchFamily="18" charset="0"/>
                                </a:rPr>
                              </m:ctrlPr>
                            </m:fPr>
                            <m:num>
                              <m:r>
                                <a:rPr lang="cs-CZ" i="1">
                                  <a:latin typeface="Cambria Math"/>
                                </a:rPr>
                                <m:t>𝜕</m:t>
                              </m:r>
                              <m:sSub>
                                <m:sSubPr>
                                  <m:ctrlPr>
                                    <a:rPr lang="en-US" i="1">
                                      <a:latin typeface="Cambria Math" panose="02040503050406030204" pitchFamily="18" charset="0"/>
                                    </a:rPr>
                                  </m:ctrlPr>
                                </m:sSubPr>
                                <m:e>
                                  <m:r>
                                    <a:rPr lang="en-US" i="1">
                                      <a:latin typeface="Cambria Math"/>
                                    </a:rPr>
                                    <m:t>𝑠</m:t>
                                  </m:r>
                                </m:e>
                                <m:sub>
                                  <m:r>
                                    <a:rPr lang="en-US" b="0" i="1" smtClean="0">
                                      <a:latin typeface="Cambria Math"/>
                                    </a:rPr>
                                    <m:t>𝑦𝑦</m:t>
                                  </m:r>
                                </m:sub>
                              </m:sSub>
                            </m:num>
                            <m:den>
                              <m:r>
                                <a:rPr lang="cs-CZ" i="1">
                                  <a:latin typeface="Cambria Math"/>
                                </a:rPr>
                                <m:t>𝜕</m:t>
                              </m:r>
                              <m:r>
                                <a:rPr lang="cs-CZ" i="1">
                                  <a:latin typeface="Cambria Math"/>
                                  <a:ea typeface="Cambria Math"/>
                                </a:rPr>
                                <m:t>𝜉</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i="1">
                              <a:latin typeface="Cambria Math"/>
                              <a:ea typeface="Cambria Math"/>
                            </a:rPr>
                            <m:t>+</m:t>
                          </m:r>
                          <m:f>
                            <m:fPr>
                              <m:ctrlPr>
                                <a:rPr lang="cs-CZ" i="1">
                                  <a:latin typeface="Cambria Math" panose="02040503050406030204" pitchFamily="18" charset="0"/>
                                </a:rPr>
                              </m:ctrlPr>
                            </m:fPr>
                            <m:num>
                              <m:r>
                                <a:rPr lang="cs-CZ" i="1">
                                  <a:latin typeface="Cambria Math"/>
                                </a:rPr>
                                <m:t>𝜕</m:t>
                              </m:r>
                              <m:sSub>
                                <m:sSubPr>
                                  <m:ctrlPr>
                                    <a:rPr lang="en-US" i="1">
                                      <a:latin typeface="Cambria Math" panose="02040503050406030204" pitchFamily="18" charset="0"/>
                                    </a:rPr>
                                  </m:ctrlPr>
                                </m:sSubPr>
                                <m:e>
                                  <m:r>
                                    <a:rPr lang="en-US" i="1">
                                      <a:latin typeface="Cambria Math"/>
                                    </a:rPr>
                                    <m:t>𝑠</m:t>
                                  </m:r>
                                </m:e>
                                <m:sub>
                                  <m:r>
                                    <a:rPr lang="en-US" b="0" i="1" smtClean="0">
                                      <a:latin typeface="Cambria Math"/>
                                    </a:rPr>
                                    <m:t>𝑦𝑦</m:t>
                                  </m:r>
                                </m:sub>
                              </m:sSub>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i="1">
                              <a:latin typeface="Cambria Math"/>
                            </a:rPr>
                            <m:t>)</m:t>
                          </m:r>
                          <m:r>
                            <a:rPr lang="en-US" b="0" i="1" smtClean="0">
                              <a:latin typeface="Cambria Math"/>
                            </a:rPr>
                            <m:t> +</m:t>
                          </m:r>
                          <m:r>
                            <a:rPr lang="en-US" b="0" i="1" smtClean="0">
                              <a:latin typeface="Cambria Math"/>
                            </a:rPr>
                            <m:t>𝑣</m:t>
                          </m:r>
                          <m:f>
                            <m:fPr>
                              <m:ctrlPr>
                                <a:rPr lang="en-US" i="1">
                                  <a:latin typeface="Cambria Math" panose="02040503050406030204" pitchFamily="18" charset="0"/>
                                </a:rPr>
                              </m:ctrlPr>
                            </m:fPr>
                            <m:num>
                              <m:r>
                                <a:rPr lang="en-US" i="1">
                                  <a:latin typeface="Cambria Math"/>
                                </a:rPr>
                                <m:t>𝜕</m:t>
                              </m:r>
                              <m:sSub>
                                <m:sSubPr>
                                  <m:ctrlPr>
                                    <a:rPr lang="en-US" i="1">
                                      <a:latin typeface="Cambria Math" panose="02040503050406030204" pitchFamily="18" charset="0"/>
                                    </a:rPr>
                                  </m:ctrlPr>
                                </m:sSubPr>
                                <m:e>
                                  <m:r>
                                    <a:rPr lang="en-US" i="1">
                                      <a:latin typeface="Cambria Math"/>
                                    </a:rPr>
                                    <m:t>𝑠</m:t>
                                  </m:r>
                                </m:e>
                                <m:sub>
                                  <m:r>
                                    <a:rPr lang="en-US" b="0" i="1" smtClean="0">
                                      <a:latin typeface="Cambria Math"/>
                                    </a:rPr>
                                    <m:t>𝑦𝑦</m:t>
                                  </m:r>
                                </m:sub>
                              </m:sSub>
                            </m:num>
                            <m:den>
                              <m:r>
                                <a:rPr lang="en-US" i="1">
                                  <a:latin typeface="Cambria Math"/>
                                </a:rPr>
                                <m:t>𝜕</m:t>
                              </m:r>
                              <m:r>
                                <a:rPr lang="en-US" i="1" smtClean="0">
                                  <a:latin typeface="Cambria Math"/>
                                  <a:sym typeface="Symbol"/>
                                </a:rPr>
                                <m:t></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ea typeface="Cambria Math"/>
                            </a:rPr>
                            <m:t>𝜇</m:t>
                          </m:r>
                        </m:num>
                        <m:den>
                          <m:r>
                            <a:rPr lang="en-US" b="0" i="1" smtClean="0">
                              <a:latin typeface="Cambria Math"/>
                            </a:rPr>
                            <m:t>𝐺</m:t>
                          </m:r>
                        </m:den>
                      </m:f>
                      <m:f>
                        <m:fPr>
                          <m:ctrlPr>
                            <a:rPr lang="cs-CZ" i="1">
                              <a:latin typeface="Cambria Math" panose="02040503050406030204" pitchFamily="18" charset="0"/>
                            </a:rPr>
                          </m:ctrlPr>
                        </m:fPr>
                        <m:num>
                          <m:r>
                            <a:rPr lang="cs-CZ" i="1">
                              <a:latin typeface="Cambria Math"/>
                            </a:rPr>
                            <m:t>𝜕</m:t>
                          </m:r>
                          <m:r>
                            <a:rPr lang="en-US" b="0" i="1" smtClean="0">
                              <a:latin typeface="Cambria Math"/>
                            </a:rPr>
                            <m:t>𝑢</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𝑥𝑦</m:t>
                          </m:r>
                        </m:sub>
                      </m:sSub>
                      <m:r>
                        <a:rPr lang="en-US" b="0" i="1" smtClean="0">
                          <a:latin typeface="Cambria Math"/>
                        </a:rPr>
                        <m:t> </m:t>
                      </m:r>
                    </m:oMath>
                  </m:oMathPara>
                </a14:m>
                <a:endParaRPr lang="en-US" b="0" i="1" dirty="0" smtClean="0">
                  <a:latin typeface="Cambria Math"/>
                </a:endParaRPr>
              </a:p>
              <a:p>
                <a:pPr/>
                <a14:m>
                  <m:oMathPara xmlns:m="http://schemas.openxmlformats.org/officeDocument/2006/math">
                    <m:oMathParaPr>
                      <m:jc m:val="centerGroup"/>
                    </m:oMathParaPr>
                    <m:oMath xmlns:m="http://schemas.openxmlformats.org/officeDocument/2006/math">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2</m:t>
                          </m:r>
                          <m:sSup>
                            <m:sSupPr>
                              <m:ctrlPr>
                                <a:rPr lang="en-US" sz="1400" b="0" i="1" smtClean="0">
                                  <a:latin typeface="Cambria Math" panose="02040503050406030204" pitchFamily="18" charset="0"/>
                                </a:rPr>
                              </m:ctrlPr>
                            </m:sSupPr>
                            <m:e>
                              <m:r>
                                <a:rPr lang="en-US" sz="1400" b="0" i="1" smtClean="0">
                                  <a:latin typeface="Cambria Math"/>
                                  <a:ea typeface="Cambria Math"/>
                                </a:rPr>
                                <m:t>𝜇</m:t>
                              </m:r>
                            </m:e>
                            <m:sup>
                              <m:r>
                                <a:rPr lang="en-US" sz="1400" b="0" i="1" smtClean="0">
                                  <a:latin typeface="Cambria Math"/>
                                </a:rPr>
                                <m:t>2</m:t>
                              </m:r>
                            </m:sup>
                          </m:sSup>
                        </m:num>
                        <m:den>
                          <m:r>
                            <a:rPr lang="en-US" sz="1400" b="0" i="1" smtClean="0">
                              <a:latin typeface="Cambria Math"/>
                            </a:rPr>
                            <m:t>𝐺</m:t>
                          </m:r>
                        </m:den>
                      </m:f>
                      <m:r>
                        <a:rPr lang="en-US" sz="1400" b="0" i="1" smtClean="0">
                          <a:latin typeface="Cambria Math"/>
                        </a:rPr>
                        <m:t>(</m:t>
                      </m:r>
                      <m:r>
                        <a:rPr lang="en-US" sz="1400" b="0" i="1" smtClean="0">
                          <a:latin typeface="Cambria Math"/>
                        </a:rPr>
                        <m:t>𝑢</m:t>
                      </m:r>
                      <m:r>
                        <a:rPr lang="en-US" sz="1400" b="0" i="1" smtClean="0">
                          <a:latin typeface="Cambria Math"/>
                        </a:rPr>
                        <m:t>(</m:t>
                      </m:r>
                      <m:f>
                        <m:fPr>
                          <m:ctrlPr>
                            <a:rPr lang="cs-CZ" sz="1400" i="1">
                              <a:latin typeface="Cambria Math" panose="02040503050406030204" pitchFamily="18" charset="0"/>
                            </a:rPr>
                          </m:ctrlPr>
                        </m:fPr>
                        <m:num>
                          <m:r>
                            <a:rPr lang="cs-CZ" sz="1400" i="1">
                              <a:latin typeface="Cambria Math"/>
                            </a:rPr>
                            <m:t>𝜕</m:t>
                          </m:r>
                          <m:r>
                            <a:rPr lang="en-US" sz="1400" i="1">
                              <a:latin typeface="Cambria Math"/>
                            </a:rPr>
                            <m:t>𝑢</m:t>
                          </m:r>
                        </m:num>
                        <m:den>
                          <m:r>
                            <a:rPr lang="cs-CZ" sz="1400" i="1">
                              <a:latin typeface="Cambria Math"/>
                            </a:rPr>
                            <m:t>𝜕</m:t>
                          </m:r>
                          <m:r>
                            <a:rPr lang="cs-CZ" sz="1400" i="1">
                              <a:latin typeface="Cambria Math"/>
                              <a:ea typeface="Cambria Math"/>
                            </a:rPr>
                            <m:t>𝜂</m:t>
                          </m:r>
                        </m:den>
                      </m:f>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a:ea typeface="Cambria Math"/>
                            </a:rPr>
                            <m:t>𝜂</m:t>
                          </m:r>
                        </m:num>
                        <m:den>
                          <m:r>
                            <a:rPr lang="cs-CZ" sz="1400" i="1">
                              <a:latin typeface="Cambria Math"/>
                              <a:ea typeface="Cambria Math"/>
                            </a:rPr>
                            <m:t>𝜕</m:t>
                          </m:r>
                          <m:sSup>
                            <m:sSupPr>
                              <m:ctrlPr>
                                <a:rPr lang="cs-CZ" sz="1400" i="1">
                                  <a:latin typeface="Cambria Math" panose="02040503050406030204" pitchFamily="18" charset="0"/>
                                  <a:ea typeface="Cambria Math"/>
                                </a:rPr>
                              </m:ctrlPr>
                            </m:sSupPr>
                            <m:e>
                              <m:r>
                                <a:rPr lang="cs-CZ" sz="1400" i="1">
                                  <a:latin typeface="Cambria Math"/>
                                  <a:ea typeface="Cambria Math"/>
                                </a:rPr>
                                <m:t>𝑥</m:t>
                              </m:r>
                            </m:e>
                            <m:sup>
                              <m:r>
                                <a:rPr lang="cs-CZ" sz="1400" i="1">
                                  <a:latin typeface="Cambria Math"/>
                                  <a:ea typeface="Cambria Math"/>
                                </a:rPr>
                                <m:t>2</m:t>
                              </m:r>
                            </m:sup>
                          </m:sSup>
                        </m:den>
                      </m:f>
                      <m:r>
                        <a:rPr lang="en-US" sz="1400" i="1">
                          <a:latin typeface="Cambria Math"/>
                          <a:ea typeface="Cambria Math"/>
                        </a:rPr>
                        <m:t>+</m:t>
                      </m:r>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a:rPr>
                            <m:t>𝑢</m:t>
                          </m:r>
                        </m:num>
                        <m:den>
                          <m:r>
                            <a:rPr lang="cs-CZ" sz="1400" i="1">
                              <a:latin typeface="Cambria Math"/>
                              <a:ea typeface="Cambria Math"/>
                            </a:rPr>
                            <m:t>𝜕</m:t>
                          </m:r>
                          <m:sSup>
                            <m:sSupPr>
                              <m:ctrlPr>
                                <a:rPr lang="cs-CZ" sz="1400" i="1">
                                  <a:latin typeface="Cambria Math" panose="02040503050406030204" pitchFamily="18" charset="0"/>
                                  <a:ea typeface="Cambria Math"/>
                                </a:rPr>
                              </m:ctrlPr>
                            </m:sSupPr>
                            <m:e>
                              <m:r>
                                <a:rPr lang="cs-CZ" sz="1400" i="1">
                                  <a:latin typeface="Cambria Math"/>
                                  <a:ea typeface="Cambria Math"/>
                                </a:rPr>
                                <m:t>𝜉</m:t>
                              </m:r>
                            </m:e>
                            <m:sup>
                              <m:r>
                                <a:rPr lang="cs-CZ" sz="1400" i="1">
                                  <a:latin typeface="Cambria Math"/>
                                  <a:ea typeface="Cambria Math"/>
                                </a:rPr>
                                <m:t>2</m:t>
                              </m:r>
                            </m:sup>
                          </m:sSup>
                        </m:den>
                      </m:f>
                      <m:sSup>
                        <m:sSupPr>
                          <m:ctrlPr>
                            <a:rPr lang="cs-CZ" sz="1400" i="1">
                              <a:latin typeface="Cambria Math" panose="02040503050406030204" pitchFamily="18" charset="0"/>
                              <a:ea typeface="Cambria Math"/>
                            </a:rPr>
                          </m:ctrlPr>
                        </m:sSupPr>
                        <m:e>
                          <m:d>
                            <m:dPr>
                              <m:ctrlPr>
                                <a:rPr lang="en-US" sz="1400" i="1">
                                  <a:latin typeface="Cambria Math" panose="02040503050406030204" pitchFamily="18" charset="0"/>
                                  <a:ea typeface="Cambria Math"/>
                                </a:rPr>
                              </m:ctrlPr>
                            </m:dPr>
                            <m:e>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𝜉</m:t>
                                  </m:r>
                                </m:num>
                                <m:den>
                                  <m:r>
                                    <a:rPr lang="cs-CZ" sz="1400" i="1">
                                      <a:latin typeface="Cambria Math"/>
                                    </a:rPr>
                                    <m:t>𝜕</m:t>
                                  </m:r>
                                  <m:r>
                                    <a:rPr lang="en-US" sz="1400" i="1">
                                      <a:latin typeface="Cambria Math"/>
                                    </a:rPr>
                                    <m:t>𝑥</m:t>
                                  </m:r>
                                </m:den>
                              </m:f>
                            </m:e>
                          </m:d>
                        </m:e>
                        <m:sup>
                          <m:r>
                            <a:rPr lang="en-US" sz="1400" i="1">
                              <a:latin typeface="Cambria Math"/>
                              <a:ea typeface="Cambria Math"/>
                            </a:rPr>
                            <m:t>2</m:t>
                          </m:r>
                        </m:sup>
                      </m:sSup>
                      <m:r>
                        <a:rPr lang="en-US" sz="1400" i="1">
                          <a:latin typeface="Cambria Math"/>
                          <a:ea typeface="Cambria Math"/>
                        </a:rPr>
                        <m:t>+</m:t>
                      </m:r>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a:rPr>
                            <m:t>𝑢</m:t>
                          </m:r>
                        </m:num>
                        <m:den>
                          <m:r>
                            <a:rPr lang="cs-CZ" sz="1400" i="1">
                              <a:latin typeface="Cambria Math"/>
                              <a:ea typeface="Cambria Math"/>
                            </a:rPr>
                            <m:t>𝜕</m:t>
                          </m:r>
                          <m:sSup>
                            <m:sSupPr>
                              <m:ctrlPr>
                                <a:rPr lang="cs-CZ" sz="1400" i="1">
                                  <a:latin typeface="Cambria Math" panose="02040503050406030204" pitchFamily="18" charset="0"/>
                                  <a:ea typeface="Cambria Math"/>
                                </a:rPr>
                              </m:ctrlPr>
                            </m:sSupPr>
                            <m:e>
                              <m:r>
                                <a:rPr lang="cs-CZ" sz="1400" i="1">
                                  <a:latin typeface="Cambria Math"/>
                                  <a:ea typeface="Cambria Math"/>
                                </a:rPr>
                                <m:t>𝜂</m:t>
                              </m:r>
                            </m:e>
                            <m:sup>
                              <m:r>
                                <a:rPr lang="cs-CZ" sz="1400" i="1">
                                  <a:latin typeface="Cambria Math"/>
                                  <a:ea typeface="Cambria Math"/>
                                </a:rPr>
                                <m:t>2</m:t>
                              </m:r>
                            </m:sup>
                          </m:sSup>
                        </m:den>
                      </m:f>
                      <m:sSup>
                        <m:sSupPr>
                          <m:ctrlPr>
                            <a:rPr lang="cs-CZ" sz="1400" i="1">
                              <a:latin typeface="Cambria Math" panose="02040503050406030204" pitchFamily="18" charset="0"/>
                              <a:ea typeface="Cambria Math"/>
                            </a:rPr>
                          </m:ctrlPr>
                        </m:sSupPr>
                        <m:e>
                          <m:d>
                            <m:dPr>
                              <m:ctrlPr>
                                <a:rPr lang="en-US" sz="1400" i="1">
                                  <a:latin typeface="Cambria Math" panose="02040503050406030204" pitchFamily="18" charset="0"/>
                                  <a:ea typeface="Cambria Math"/>
                                </a:rPr>
                              </m:ctrlPr>
                            </m:dPr>
                            <m:e>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𝑥</m:t>
                                  </m:r>
                                </m:den>
                              </m:f>
                            </m:e>
                          </m:d>
                        </m:e>
                        <m:sup>
                          <m:r>
                            <a:rPr lang="en-US" sz="1400" i="1">
                              <a:latin typeface="Cambria Math"/>
                              <a:ea typeface="Cambria Math"/>
                            </a:rPr>
                            <m:t>2</m:t>
                          </m:r>
                        </m:sup>
                      </m:sSup>
                      <m:r>
                        <a:rPr lang="en-US" sz="1400" i="1">
                          <a:latin typeface="Cambria Math"/>
                          <a:ea typeface="Cambria Math"/>
                        </a:rPr>
                        <m:t>+2</m:t>
                      </m:r>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a:rPr>
                            <m:t>𝑢</m:t>
                          </m:r>
                        </m:num>
                        <m:den>
                          <m:r>
                            <a:rPr lang="cs-CZ" sz="1400" i="1">
                              <a:latin typeface="Cambria Math"/>
                              <a:ea typeface="Cambria Math"/>
                            </a:rPr>
                            <m:t>𝜕𝜉𝜕𝜂</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𝑥</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𝜉</m:t>
                          </m:r>
                        </m:num>
                        <m:den>
                          <m:r>
                            <a:rPr lang="cs-CZ" sz="1400" i="1">
                              <a:latin typeface="Cambria Math"/>
                            </a:rPr>
                            <m:t>𝜕</m:t>
                          </m:r>
                          <m:r>
                            <a:rPr lang="en-US" sz="1400" i="1">
                              <a:latin typeface="Cambria Math"/>
                            </a:rPr>
                            <m:t>𝑥</m:t>
                          </m:r>
                        </m:den>
                      </m:f>
                      <m:r>
                        <a:rPr lang="en-US" sz="1400" b="0" i="1" smtClean="0">
                          <a:latin typeface="Cambria Math"/>
                        </a:rPr>
                        <m:t>)−</m:t>
                      </m:r>
                      <m:r>
                        <a:rPr lang="en-US" sz="1400" b="0" i="1" smtClean="0">
                          <a:latin typeface="Cambria Math"/>
                        </a:rPr>
                        <m:t>𝑣</m:t>
                      </m:r>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a:rPr>
                            <m:t>𝑣</m:t>
                          </m:r>
                        </m:num>
                        <m:den>
                          <m:r>
                            <a:rPr lang="cs-CZ" sz="1400" i="1">
                              <a:latin typeface="Cambria Math"/>
                              <a:ea typeface="Cambria Math"/>
                            </a:rPr>
                            <m:t>𝜕</m:t>
                          </m:r>
                          <m:sSup>
                            <m:sSupPr>
                              <m:ctrlPr>
                                <a:rPr lang="cs-CZ" sz="1400" i="1">
                                  <a:latin typeface="Cambria Math" panose="02040503050406030204" pitchFamily="18" charset="0"/>
                                  <a:ea typeface="Cambria Math"/>
                                </a:rPr>
                              </m:ctrlPr>
                            </m:sSupPr>
                            <m:e>
                              <m:r>
                                <a:rPr lang="cs-CZ" sz="1400" i="1">
                                  <a:latin typeface="Cambria Math"/>
                                  <a:ea typeface="Cambria Math"/>
                                </a:rPr>
                                <m:t>𝜂</m:t>
                              </m:r>
                            </m:e>
                            <m:sup>
                              <m:r>
                                <a:rPr lang="cs-CZ" sz="1400" i="1">
                                  <a:latin typeface="Cambria Math"/>
                                  <a:ea typeface="Cambria Math"/>
                                </a:rPr>
                                <m:t>2</m:t>
                              </m:r>
                            </m:sup>
                          </m:sSup>
                        </m:den>
                      </m:f>
                      <m:sSup>
                        <m:sSupPr>
                          <m:ctrlPr>
                            <a:rPr lang="cs-CZ" sz="1400" i="1">
                              <a:latin typeface="Cambria Math" panose="02040503050406030204" pitchFamily="18" charset="0"/>
                              <a:ea typeface="Cambria Math"/>
                            </a:rPr>
                          </m:ctrlPr>
                        </m:sSupPr>
                        <m:e>
                          <m:d>
                            <m:dPr>
                              <m:ctrlPr>
                                <a:rPr lang="en-US" sz="1400" i="1">
                                  <a:latin typeface="Cambria Math" panose="02040503050406030204" pitchFamily="18" charset="0"/>
                                  <a:ea typeface="Cambria Math"/>
                                </a:rPr>
                              </m:ctrlPr>
                            </m:dPr>
                            <m:e>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𝑦</m:t>
                                  </m:r>
                                </m:den>
                              </m:f>
                            </m:e>
                          </m:d>
                        </m:e>
                        <m:sup>
                          <m:r>
                            <a:rPr lang="en-US" sz="1400" i="1">
                              <a:latin typeface="Cambria Math"/>
                              <a:ea typeface="Cambria Math"/>
                            </a:rPr>
                            <m:t>2</m:t>
                          </m:r>
                        </m:sup>
                      </m:sSup>
                    </m:oMath>
                  </m:oMathPara>
                </a14:m>
                <a:endParaRPr lang="en-US" sz="1400" i="1" dirty="0" smtClean="0">
                  <a:latin typeface="Cambria Math"/>
                  <a:ea typeface="Cambria Math"/>
                </a:endParaRPr>
              </a:p>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+2</m:t>
                      </m:r>
                      <m:sSup>
                        <m:sSupPr>
                          <m:ctrlPr>
                            <a:rPr lang="en-US" sz="1400" b="0" i="1" smtClean="0">
                              <a:latin typeface="Cambria Math" panose="02040503050406030204" pitchFamily="18" charset="0"/>
                              <a:ea typeface="Cambria Math"/>
                            </a:rPr>
                          </m:ctrlPr>
                        </m:sSupPr>
                        <m:e>
                          <m:d>
                            <m:dPr>
                              <m:ctrlPr>
                                <a:rPr lang="en-US" sz="1400" b="0" i="1" smtClean="0">
                                  <a:latin typeface="Cambria Math" panose="02040503050406030204" pitchFamily="18" charset="0"/>
                                  <a:ea typeface="Cambria Math"/>
                                </a:rPr>
                              </m:ctrlPr>
                            </m:dPr>
                            <m:e>
                              <m:f>
                                <m:fPr>
                                  <m:ctrlPr>
                                    <a:rPr lang="cs-CZ" sz="1400" i="1">
                                      <a:latin typeface="Cambria Math" panose="02040503050406030204" pitchFamily="18" charset="0"/>
                                    </a:rPr>
                                  </m:ctrlPr>
                                </m:fPr>
                                <m:num>
                                  <m:r>
                                    <a:rPr lang="cs-CZ" sz="1400" i="1">
                                      <a:latin typeface="Cambria Math"/>
                                    </a:rPr>
                                    <m:t>𝜕</m:t>
                                  </m:r>
                                  <m:r>
                                    <a:rPr lang="cs-CZ" sz="1400" i="1">
                                      <a:latin typeface="Cambria Math"/>
                                    </a:rPr>
                                    <m:t>𝑢</m:t>
                                  </m:r>
                                </m:num>
                                <m:den>
                                  <m:r>
                                    <a:rPr lang="cs-CZ" sz="1400" i="1">
                                      <a:latin typeface="Cambria Math"/>
                                    </a:rPr>
                                    <m:t>𝜕</m:t>
                                  </m:r>
                                  <m:r>
                                    <a:rPr lang="cs-CZ" sz="1400" i="1">
                                      <a:latin typeface="Cambria Math"/>
                                      <a:ea typeface="Cambria Math"/>
                                    </a:rPr>
                                    <m:t>𝜉</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𝜉</m:t>
                                  </m:r>
                                </m:num>
                                <m:den>
                                  <m:r>
                                    <a:rPr lang="cs-CZ" sz="1400" i="1">
                                      <a:latin typeface="Cambria Math"/>
                                    </a:rPr>
                                    <m:t>𝜕</m:t>
                                  </m:r>
                                  <m:r>
                                    <a:rPr lang="en-US" sz="1400" i="1">
                                      <a:latin typeface="Cambria Math"/>
                                    </a:rPr>
                                    <m:t>𝑥</m:t>
                                  </m:r>
                                </m:den>
                              </m:f>
                              <m:r>
                                <a:rPr lang="en-US" sz="1400" i="1">
                                  <a:latin typeface="Cambria Math"/>
                                  <a:ea typeface="Cambria Math"/>
                                </a:rPr>
                                <m:t>+</m:t>
                              </m:r>
                              <m:f>
                                <m:fPr>
                                  <m:ctrlPr>
                                    <a:rPr lang="cs-CZ" sz="1400" i="1">
                                      <a:latin typeface="Cambria Math" panose="02040503050406030204" pitchFamily="18" charset="0"/>
                                    </a:rPr>
                                  </m:ctrlPr>
                                </m:fPr>
                                <m:num>
                                  <m:r>
                                    <a:rPr lang="cs-CZ" sz="1400" i="1">
                                      <a:latin typeface="Cambria Math"/>
                                    </a:rPr>
                                    <m:t>𝜕</m:t>
                                  </m:r>
                                  <m:r>
                                    <a:rPr lang="cs-CZ" sz="1400" i="1">
                                      <a:latin typeface="Cambria Math"/>
                                    </a:rPr>
                                    <m:t>𝑢</m:t>
                                  </m:r>
                                </m:num>
                                <m:den>
                                  <m:r>
                                    <a:rPr lang="cs-CZ" sz="1400" i="1">
                                      <a:latin typeface="Cambria Math"/>
                                    </a:rPr>
                                    <m:t>𝜕</m:t>
                                  </m:r>
                                  <m:r>
                                    <a:rPr lang="cs-CZ" sz="1400" i="1">
                                      <a:latin typeface="Cambria Math"/>
                                      <a:ea typeface="Cambria Math"/>
                                    </a:rPr>
                                    <m:t>𝜂</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𝑥</m:t>
                                  </m:r>
                                </m:den>
                              </m:f>
                            </m:e>
                          </m:d>
                        </m:e>
                        <m:sup>
                          <m:r>
                            <a:rPr lang="en-US" sz="1400" b="0" i="1" smtClean="0">
                              <a:latin typeface="Cambria Math"/>
                              <a:ea typeface="Cambria Math"/>
                            </a:rPr>
                            <m:t>2</m:t>
                          </m:r>
                        </m:sup>
                      </m:sSup>
                      <m:r>
                        <a:rPr lang="en-US" sz="1400" b="0" i="1" smtClean="0">
                          <a:latin typeface="Cambria Math"/>
                          <a:ea typeface="Cambria Math"/>
                        </a:rPr>
                        <m:t>+</m:t>
                      </m:r>
                      <m:sSup>
                        <m:sSupPr>
                          <m:ctrlPr>
                            <a:rPr lang="en-US" sz="1400" i="1">
                              <a:latin typeface="Cambria Math" panose="02040503050406030204" pitchFamily="18" charset="0"/>
                              <a:ea typeface="Cambria Math"/>
                            </a:rPr>
                          </m:ctrlPr>
                        </m:sSupPr>
                        <m:e>
                          <m:d>
                            <m:dPr>
                              <m:ctrlPr>
                                <a:rPr lang="en-US" sz="1400" i="1">
                                  <a:latin typeface="Cambria Math" panose="02040503050406030204" pitchFamily="18" charset="0"/>
                                  <a:ea typeface="Cambria Math"/>
                                </a:rPr>
                              </m:ctrlPr>
                            </m:dPr>
                            <m:e>
                              <m:f>
                                <m:fPr>
                                  <m:ctrlPr>
                                    <a:rPr lang="cs-CZ" sz="1400" i="1">
                                      <a:latin typeface="Cambria Math" panose="02040503050406030204" pitchFamily="18" charset="0"/>
                                    </a:rPr>
                                  </m:ctrlPr>
                                </m:fPr>
                                <m:num>
                                  <m:r>
                                    <a:rPr lang="cs-CZ" sz="1400" i="1">
                                      <a:latin typeface="Cambria Math"/>
                                    </a:rPr>
                                    <m:t>𝜕</m:t>
                                  </m:r>
                                  <m:r>
                                    <a:rPr lang="cs-CZ" sz="1400" i="1">
                                      <a:latin typeface="Cambria Math"/>
                                    </a:rPr>
                                    <m:t>𝑢</m:t>
                                  </m:r>
                                </m:num>
                                <m:den>
                                  <m:r>
                                    <a:rPr lang="cs-CZ" sz="1400" i="1">
                                      <a:latin typeface="Cambria Math"/>
                                    </a:rPr>
                                    <m:t>𝜕</m:t>
                                  </m:r>
                                  <m:r>
                                    <a:rPr lang="cs-CZ" sz="1400" i="1">
                                      <a:latin typeface="Cambria Math"/>
                                      <a:ea typeface="Cambria Math"/>
                                    </a:rPr>
                                    <m:t>𝜉</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𝜉</m:t>
                                  </m:r>
                                </m:num>
                                <m:den>
                                  <m:r>
                                    <a:rPr lang="cs-CZ" sz="1400" i="1">
                                      <a:latin typeface="Cambria Math"/>
                                    </a:rPr>
                                    <m:t>𝜕</m:t>
                                  </m:r>
                                  <m:r>
                                    <a:rPr lang="en-US" sz="1400" i="1">
                                      <a:latin typeface="Cambria Math"/>
                                    </a:rPr>
                                    <m:t>𝑥</m:t>
                                  </m:r>
                                </m:den>
                              </m:f>
                              <m:r>
                                <a:rPr lang="en-US" sz="1400" i="1">
                                  <a:latin typeface="Cambria Math"/>
                                  <a:ea typeface="Cambria Math"/>
                                </a:rPr>
                                <m:t>+</m:t>
                              </m:r>
                              <m:f>
                                <m:fPr>
                                  <m:ctrlPr>
                                    <a:rPr lang="cs-CZ" sz="1400" i="1">
                                      <a:latin typeface="Cambria Math" panose="02040503050406030204" pitchFamily="18" charset="0"/>
                                    </a:rPr>
                                  </m:ctrlPr>
                                </m:fPr>
                                <m:num>
                                  <m:r>
                                    <a:rPr lang="cs-CZ" sz="1400" i="1">
                                      <a:latin typeface="Cambria Math"/>
                                    </a:rPr>
                                    <m:t>𝜕</m:t>
                                  </m:r>
                                  <m:r>
                                    <a:rPr lang="cs-CZ" sz="1400" i="1">
                                      <a:latin typeface="Cambria Math"/>
                                    </a:rPr>
                                    <m:t>𝑢</m:t>
                                  </m:r>
                                </m:num>
                                <m:den>
                                  <m:r>
                                    <a:rPr lang="cs-CZ" sz="1400" i="1">
                                      <a:latin typeface="Cambria Math"/>
                                    </a:rPr>
                                    <m:t>𝜕</m:t>
                                  </m:r>
                                  <m:r>
                                    <a:rPr lang="cs-CZ" sz="1400" i="1">
                                      <a:latin typeface="Cambria Math"/>
                                      <a:ea typeface="Cambria Math"/>
                                    </a:rPr>
                                    <m:t>𝜂</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𝑥</m:t>
                                  </m:r>
                                </m:den>
                              </m:f>
                            </m:e>
                          </m:d>
                        </m:e>
                        <m:sup>
                          <m:r>
                            <a:rPr lang="en-US" sz="1400" i="1">
                              <a:latin typeface="Cambria Math"/>
                              <a:ea typeface="Cambria Math"/>
                            </a:rPr>
                            <m:t>2</m:t>
                          </m:r>
                        </m:sup>
                      </m:sSup>
                      <m:r>
                        <a:rPr lang="en-US" sz="1400" b="0" i="1" smtClean="0">
                          <a:latin typeface="Cambria Math"/>
                          <a:ea typeface="Cambria Math"/>
                        </a:rPr>
                        <m:t>+</m:t>
                      </m:r>
                      <m:f>
                        <m:fPr>
                          <m:ctrlPr>
                            <a:rPr lang="cs-CZ" sz="1400" i="1">
                              <a:latin typeface="Cambria Math" panose="02040503050406030204" pitchFamily="18" charset="0"/>
                            </a:rPr>
                          </m:ctrlPr>
                        </m:fPr>
                        <m:num>
                          <m:r>
                            <a:rPr lang="cs-CZ" sz="1400" i="1">
                              <a:latin typeface="Cambria Math"/>
                            </a:rPr>
                            <m:t>𝜕</m:t>
                          </m:r>
                          <m:r>
                            <a:rPr lang="en-US" sz="1400" i="1">
                              <a:latin typeface="Cambria Math"/>
                            </a:rPr>
                            <m:t>𝑢</m:t>
                          </m:r>
                        </m:num>
                        <m:den>
                          <m:r>
                            <a:rPr lang="cs-CZ" sz="1400" i="1">
                              <a:latin typeface="Cambria Math"/>
                            </a:rPr>
                            <m:t>𝜕</m:t>
                          </m:r>
                          <m:r>
                            <a:rPr lang="cs-CZ" sz="1400" i="1">
                              <a:latin typeface="Cambria Math"/>
                              <a:ea typeface="Cambria Math"/>
                            </a:rPr>
                            <m:t>𝜂</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𝑦</m:t>
                          </m:r>
                        </m:den>
                      </m:f>
                      <m:r>
                        <a:rPr lang="en-US" sz="1400" b="0" i="1" smtClean="0">
                          <a:latin typeface="Cambria Math"/>
                        </a:rPr>
                        <m:t>(</m:t>
                      </m:r>
                      <m:f>
                        <m:fPr>
                          <m:ctrlPr>
                            <a:rPr lang="cs-CZ" sz="1400" i="1">
                              <a:latin typeface="Cambria Math" panose="02040503050406030204" pitchFamily="18" charset="0"/>
                            </a:rPr>
                          </m:ctrlPr>
                        </m:fPr>
                        <m:num>
                          <m:r>
                            <a:rPr lang="cs-CZ" sz="1400" i="1">
                              <a:latin typeface="Cambria Math"/>
                            </a:rPr>
                            <m:t>𝜕</m:t>
                          </m:r>
                          <m:r>
                            <a:rPr lang="en-US" sz="1400" b="0" i="1" smtClean="0">
                              <a:latin typeface="Cambria Math"/>
                            </a:rPr>
                            <m:t>𝑣</m:t>
                          </m:r>
                        </m:num>
                        <m:den>
                          <m:r>
                            <a:rPr lang="cs-CZ" sz="1400" i="1">
                              <a:latin typeface="Cambria Math"/>
                            </a:rPr>
                            <m:t>𝜕</m:t>
                          </m:r>
                          <m:r>
                            <a:rPr lang="cs-CZ" sz="1400" i="1">
                              <a:latin typeface="Cambria Math"/>
                              <a:ea typeface="Cambria Math"/>
                            </a:rPr>
                            <m:t>𝜉</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𝜉</m:t>
                          </m:r>
                        </m:num>
                        <m:den>
                          <m:r>
                            <a:rPr lang="cs-CZ" sz="1400" i="1">
                              <a:latin typeface="Cambria Math"/>
                            </a:rPr>
                            <m:t>𝜕</m:t>
                          </m:r>
                          <m:r>
                            <a:rPr lang="en-US" sz="1400" i="1">
                              <a:latin typeface="Cambria Math"/>
                            </a:rPr>
                            <m:t>𝑥</m:t>
                          </m:r>
                        </m:den>
                      </m:f>
                      <m:r>
                        <a:rPr lang="en-US" sz="1400" i="1">
                          <a:latin typeface="Cambria Math"/>
                          <a:ea typeface="Cambria Math"/>
                        </a:rPr>
                        <m:t>+</m:t>
                      </m:r>
                      <m:f>
                        <m:fPr>
                          <m:ctrlPr>
                            <a:rPr lang="cs-CZ" sz="1400" i="1">
                              <a:latin typeface="Cambria Math" panose="02040503050406030204" pitchFamily="18" charset="0"/>
                            </a:rPr>
                          </m:ctrlPr>
                        </m:fPr>
                        <m:num>
                          <m:r>
                            <a:rPr lang="cs-CZ" sz="1400" i="1">
                              <a:latin typeface="Cambria Math"/>
                            </a:rPr>
                            <m:t>𝜕</m:t>
                          </m:r>
                          <m:r>
                            <a:rPr lang="en-US" sz="1400" b="0" i="1" smtClean="0">
                              <a:latin typeface="Cambria Math"/>
                            </a:rPr>
                            <m:t>𝑣</m:t>
                          </m:r>
                        </m:num>
                        <m:den>
                          <m:r>
                            <a:rPr lang="cs-CZ" sz="1400" i="1">
                              <a:latin typeface="Cambria Math"/>
                            </a:rPr>
                            <m:t>𝜕</m:t>
                          </m:r>
                          <m:r>
                            <a:rPr lang="cs-CZ" sz="1400" i="1">
                              <a:latin typeface="Cambria Math"/>
                              <a:ea typeface="Cambria Math"/>
                            </a:rPr>
                            <m:t>𝜂</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𝑥</m:t>
                          </m:r>
                        </m:den>
                      </m:f>
                      <m:r>
                        <a:rPr lang="en-US" sz="1400" b="0" i="1" smtClean="0">
                          <a:latin typeface="Cambria Math"/>
                        </a:rPr>
                        <m:t>))</m:t>
                      </m:r>
                    </m:oMath>
                  </m:oMathPara>
                </a14:m>
                <a:endParaRPr lang="cs-CZ" sz="1400" dirty="0"/>
              </a:p>
            </p:txBody>
          </p:sp>
        </mc:Choice>
        <mc:Fallback xmlns="">
          <p:sp>
            <p:nvSpPr>
              <p:cNvPr id="11" name="TextovéPole 10"/>
              <p:cNvSpPr txBox="1">
                <a:spLocks noRot="1" noChangeAspect="1" noMove="1" noResize="1" noEditPoints="1" noAdjustHandles="1" noChangeArrowheads="1" noChangeShapeType="1" noTextEdit="1"/>
              </p:cNvSpPr>
              <p:nvPr/>
            </p:nvSpPr>
            <p:spPr>
              <a:xfrm>
                <a:off x="0" y="2693323"/>
                <a:ext cx="12192000" cy="176779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ovéPole 11"/>
              <p:cNvSpPr txBox="1"/>
              <p:nvPr/>
            </p:nvSpPr>
            <p:spPr>
              <a:xfrm>
                <a:off x="1724190" y="4756125"/>
                <a:ext cx="8417625" cy="18405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cs-CZ" b="0" i="1" smtClean="0">
                              <a:latin typeface="Cambria Math"/>
                            </a:rPr>
                            <m:t>𝑥</m:t>
                          </m:r>
                          <m:r>
                            <a:rPr lang="en-US" b="0" i="1" smtClean="0">
                              <a:latin typeface="Cambria Math"/>
                            </a:rPr>
                            <m:t>𝑦</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ea typeface="Cambria Math"/>
                            </a:rPr>
                            <m:t>𝜇</m:t>
                          </m:r>
                        </m:num>
                        <m:den>
                          <m:r>
                            <a:rPr lang="en-US" b="0" i="1" smtClean="0">
                              <a:latin typeface="Cambria Math"/>
                            </a:rPr>
                            <m:t>𝐺</m:t>
                          </m:r>
                        </m:den>
                      </m:f>
                      <m:d>
                        <m:dPr>
                          <m:ctrlPr>
                            <a:rPr lang="en-US" b="0" i="1" smtClean="0">
                              <a:latin typeface="Cambria Math" panose="02040503050406030204" pitchFamily="18" charset="0"/>
                            </a:rPr>
                          </m:ctrlPr>
                        </m:dPr>
                        <m:e>
                          <m:r>
                            <a:rPr lang="en-US" b="0" i="1" smtClean="0">
                              <a:latin typeface="Cambria Math"/>
                            </a:rPr>
                            <m:t>𝑢</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𝑥𝑦</m:t>
                                  </m:r>
                                </m:sub>
                              </m:sSub>
                            </m:num>
                            <m:den>
                              <m:r>
                                <a:rPr lang="en-US" b="0" i="1" smtClean="0">
                                  <a:latin typeface="Cambria Math"/>
                                </a:rPr>
                                <m:t>𝜕</m:t>
                              </m:r>
                              <m:r>
                                <a:rPr lang="en-US" b="0" i="1" smtClean="0">
                                  <a:latin typeface="Cambria Math"/>
                                  <a:sym typeface="Symbol" panose="05050102010706020507" pitchFamily="18" charset="2"/>
                                </a:rPr>
                                <m:t></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a:rPr>
                                <m:t>𝜕</m:t>
                              </m:r>
                              <m:sSub>
                                <m:sSubPr>
                                  <m:ctrlPr>
                                    <a:rPr lang="en-US" i="1">
                                      <a:latin typeface="Cambria Math" panose="02040503050406030204" pitchFamily="18" charset="0"/>
                                    </a:rPr>
                                  </m:ctrlPr>
                                </m:sSubPr>
                                <m:e>
                                  <m:r>
                                    <a:rPr lang="en-US" i="1">
                                      <a:latin typeface="Cambria Math"/>
                                    </a:rPr>
                                    <m:t>𝑠</m:t>
                                  </m:r>
                                </m:e>
                                <m:sub>
                                  <m:r>
                                    <a:rPr lang="en-US" i="1">
                                      <a:latin typeface="Cambria Math"/>
                                    </a:rPr>
                                    <m:t>𝑥𝑦</m:t>
                                  </m:r>
                                </m:sub>
                              </m:sSub>
                            </m:num>
                            <m:den>
                              <m:r>
                                <a:rPr lang="en-US" i="1">
                                  <a:latin typeface="Cambria Math"/>
                                </a:rPr>
                                <m:t>𝜕</m:t>
                              </m:r>
                              <m:r>
                                <a:rPr lang="en-US" i="1" smtClean="0">
                                  <a:latin typeface="Cambria Math"/>
                                  <a:sym typeface="Symbol" panose="05050102010706020507" pitchFamily="18" charset="2"/>
                                </a:rPr>
                                <m:t></m:t>
                              </m:r>
                            </m:den>
                          </m:f>
                          <m:f>
                            <m:fPr>
                              <m:ctrlPr>
                                <a:rPr lang="cs-CZ" i="1">
                                  <a:latin typeface="Cambria Math" panose="02040503050406030204" pitchFamily="18" charset="0"/>
                                </a:rPr>
                              </m:ctrlPr>
                            </m:fPr>
                            <m:num>
                              <m:r>
                                <a:rPr lang="cs-CZ" i="1">
                                  <a:latin typeface="Cambria Math"/>
                                </a:rPr>
                                <m:t>𝜕</m:t>
                              </m:r>
                              <m:r>
                                <a:rPr lang="cs-CZ" i="1" smtClean="0">
                                  <a:latin typeface="Cambria Math"/>
                                  <a:sym typeface="Symbol" panose="05050102010706020507" pitchFamily="18" charset="2"/>
                                </a:rPr>
                                <m:t></m:t>
                              </m:r>
                            </m:num>
                            <m:den>
                              <m:r>
                                <a:rPr lang="cs-CZ" i="1">
                                  <a:latin typeface="Cambria Math"/>
                                </a:rPr>
                                <m:t>𝜕</m:t>
                              </m:r>
                              <m:r>
                                <a:rPr lang="en-US" i="1">
                                  <a:latin typeface="Cambria Math"/>
                                </a:rPr>
                                <m:t>𝑥</m:t>
                              </m:r>
                            </m:den>
                          </m:f>
                          <m:r>
                            <a:rPr lang="en-US" b="0" i="1" smtClean="0">
                              <a:latin typeface="Cambria Math" panose="02040503050406030204" pitchFamily="18" charset="0"/>
                            </a:rPr>
                            <m:t>)</m:t>
                          </m:r>
                          <m:r>
                            <a:rPr lang="en-US" b="0" i="1" smtClean="0">
                              <a:latin typeface="Cambria Math"/>
                            </a:rPr>
                            <m:t>+</m:t>
                          </m:r>
                          <m:r>
                            <a:rPr lang="en-US" b="0" i="1" smtClean="0">
                              <a:latin typeface="Cambria Math"/>
                            </a:rPr>
                            <m:t>𝑣</m:t>
                          </m:r>
                          <m:f>
                            <m:fPr>
                              <m:ctrlPr>
                                <a:rPr lang="cs-CZ" i="1">
                                  <a:latin typeface="Cambria Math" panose="02040503050406030204" pitchFamily="18" charset="0"/>
                                </a:rPr>
                              </m:ctrlPr>
                            </m:fPr>
                            <m:num>
                              <m:r>
                                <a:rPr lang="cs-CZ" i="1">
                                  <a:latin typeface="Cambria Math"/>
                                </a:rPr>
                                <m:t>𝜕</m:t>
                              </m:r>
                              <m:r>
                                <a:rPr lang="en-US" b="0" i="1" smtClean="0">
                                  <a:latin typeface="Cambria Math" panose="02040503050406030204" pitchFamily="18" charset="0"/>
                                </a:rPr>
                                <m:t>𝑠</m:t>
                              </m:r>
                              <m:r>
                                <a:rPr lang="en-US" b="0" i="1" baseline="-25000" smtClean="0">
                                  <a:latin typeface="Cambria Math" panose="02040503050406030204" pitchFamily="18" charset="0"/>
                                </a:rPr>
                                <m:t>𝑥𝑦</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ea typeface="Cambria Math"/>
                            </a:rPr>
                            <m:t>𝜇</m:t>
                          </m:r>
                        </m:num>
                        <m:den>
                          <m:r>
                            <a:rPr lang="en-US" b="0" i="1" smtClean="0">
                              <a:latin typeface="Cambria Math"/>
                            </a:rPr>
                            <m:t>𝐺</m:t>
                          </m:r>
                        </m:den>
                      </m:f>
                      <m:d>
                        <m:dPr>
                          <m:ctrlPr>
                            <a:rPr lang="en-US" b="0" i="1" smtClean="0">
                              <a:latin typeface="Cambria Math" panose="02040503050406030204" pitchFamily="18" charset="0"/>
                            </a:rPr>
                          </m:ctrlPr>
                        </m:dPr>
                        <m:e>
                          <m:r>
                            <a:rPr lang="en-US" b="0" i="1" smtClean="0">
                              <a:latin typeface="Cambria Math" panose="02040503050406030204" pitchFamily="18" charset="0"/>
                            </a:rPr>
                            <m:t>(</m:t>
                          </m:r>
                          <m:f>
                            <m:fPr>
                              <m:ctrlPr>
                                <a:rPr lang="cs-CZ" i="1">
                                  <a:latin typeface="Cambria Math" panose="02040503050406030204" pitchFamily="18" charset="0"/>
                                </a:rPr>
                              </m:ctrlPr>
                            </m:fPr>
                            <m:num>
                              <m:r>
                                <a:rPr lang="cs-CZ" i="1">
                                  <a:latin typeface="Cambria Math"/>
                                </a:rPr>
                                <m:t>𝜕</m:t>
                              </m:r>
                              <m:r>
                                <a:rPr lang="en-US" b="0" i="1" smtClean="0">
                                  <a:latin typeface="Cambria Math" panose="02040503050406030204" pitchFamily="18" charset="0"/>
                                </a:rPr>
                                <m:t>𝑣</m:t>
                              </m:r>
                            </m:num>
                            <m:den>
                              <m:r>
                                <a:rPr lang="cs-CZ" i="1">
                                  <a:latin typeface="Cambria Math"/>
                                </a:rPr>
                                <m:t>𝜕</m:t>
                              </m:r>
                              <m:r>
                                <a:rPr lang="cs-CZ" i="1">
                                  <a:latin typeface="Cambria Math"/>
                                  <a:ea typeface="Cambria Math"/>
                                </a:rPr>
                                <m:t>𝜉</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i="1">
                              <a:latin typeface="Cambria Math"/>
                              <a:ea typeface="Cambria Math"/>
                            </a:rPr>
                            <m:t>+</m:t>
                          </m:r>
                          <m:f>
                            <m:fPr>
                              <m:ctrlPr>
                                <a:rPr lang="cs-CZ" i="1">
                                  <a:latin typeface="Cambria Math" panose="02040503050406030204" pitchFamily="18" charset="0"/>
                                </a:rPr>
                              </m:ctrlPr>
                            </m:fPr>
                            <m:num>
                              <m:r>
                                <a:rPr lang="cs-CZ" i="1">
                                  <a:latin typeface="Cambria Math"/>
                                </a:rPr>
                                <m:t>𝜕</m:t>
                              </m:r>
                              <m:r>
                                <a:rPr lang="en-US" b="0" i="1" smtClean="0">
                                  <a:latin typeface="Cambria Math" panose="02040503050406030204" pitchFamily="18" charset="0"/>
                                </a:rPr>
                                <m:t>𝑣</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𝑥𝑥</m:t>
                              </m:r>
                            </m:sub>
                          </m:sSub>
                          <m:r>
                            <a:rPr lang="en-US" b="0" i="1" smtClean="0">
                              <a:latin typeface="Cambria Math"/>
                            </a:rPr>
                            <m:t>+</m:t>
                          </m:r>
                          <m:f>
                            <m:fPr>
                              <m:ctrlPr>
                                <a:rPr lang="cs-CZ" i="1">
                                  <a:latin typeface="Cambria Math" panose="02040503050406030204" pitchFamily="18" charset="0"/>
                                </a:rPr>
                              </m:ctrlPr>
                            </m:fPr>
                            <m:num>
                              <m:r>
                                <a:rPr lang="cs-CZ" i="1">
                                  <a:latin typeface="Cambria Math"/>
                                </a:rPr>
                                <m:t>𝜕</m:t>
                              </m:r>
                              <m:r>
                                <a:rPr lang="en-US" i="1">
                                  <a:latin typeface="Cambria Math"/>
                                </a:rPr>
                                <m:t>𝑢</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sSub>
                            <m:sSubPr>
                              <m:ctrlPr>
                                <a:rPr lang="en-US" i="1">
                                  <a:latin typeface="Cambria Math" panose="02040503050406030204" pitchFamily="18" charset="0"/>
                                </a:rPr>
                              </m:ctrlPr>
                            </m:sSubPr>
                            <m:e>
                              <m:r>
                                <a:rPr lang="en-US" i="1">
                                  <a:latin typeface="Cambria Math"/>
                                </a:rPr>
                                <m:t>𝑠</m:t>
                              </m:r>
                            </m:e>
                            <m:sub>
                              <m:r>
                                <a:rPr lang="en-US" b="0" i="1" smtClean="0">
                                  <a:latin typeface="Cambria Math"/>
                                </a:rPr>
                                <m:t>𝑦𝑦</m:t>
                              </m:r>
                            </m:sub>
                          </m:sSub>
                        </m:e>
                      </m:d>
                    </m:oMath>
                  </m:oMathPara>
                </a14:m>
                <a:endParaRPr lang="en-US"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400" b="0" i="1" smtClean="0">
                          <a:latin typeface="Cambria Math"/>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a:ea typeface="Cambria Math"/>
                                </a:rPr>
                                <m:t>𝜇</m:t>
                              </m:r>
                            </m:e>
                            <m:sup>
                              <m:r>
                                <a:rPr lang="en-US" sz="1400" b="0" i="1" smtClean="0">
                                  <a:latin typeface="Cambria Math"/>
                                </a:rPr>
                                <m:t>2</m:t>
                              </m:r>
                            </m:sup>
                          </m:sSup>
                        </m:num>
                        <m:den>
                          <m:r>
                            <a:rPr lang="en-US" sz="1400" b="0" i="1" smtClean="0">
                              <a:latin typeface="Cambria Math"/>
                            </a:rPr>
                            <m:t>𝐺</m:t>
                          </m:r>
                        </m:den>
                      </m:f>
                      <m:r>
                        <a:rPr lang="en-US" sz="1400" b="0" i="1" smtClean="0">
                          <a:latin typeface="Cambria Math"/>
                        </a:rPr>
                        <m:t>(</m:t>
                      </m:r>
                      <m:r>
                        <a:rPr lang="en-US" sz="1400" b="0" i="1" smtClean="0">
                          <a:latin typeface="Cambria Math"/>
                        </a:rPr>
                        <m:t>𝑢</m:t>
                      </m:r>
                      <m:d>
                        <m:dPr>
                          <m:ctrlPr>
                            <a:rPr lang="en-US" sz="1400" b="0" i="1" smtClean="0">
                              <a:latin typeface="Cambria Math" panose="02040503050406030204" pitchFamily="18" charset="0"/>
                            </a:rPr>
                          </m:ctrlPr>
                        </m:dPr>
                        <m:e>
                          <m:f>
                            <m:fPr>
                              <m:ctrlPr>
                                <a:rPr lang="cs-CZ" sz="1400" i="1">
                                  <a:latin typeface="Cambria Math" panose="02040503050406030204" pitchFamily="18" charset="0"/>
                                </a:rPr>
                              </m:ctrlPr>
                            </m:fPr>
                            <m:num>
                              <m:r>
                                <a:rPr lang="cs-CZ" sz="1400" i="1">
                                  <a:latin typeface="Cambria Math"/>
                                </a:rPr>
                                <m:t>𝜕</m:t>
                              </m:r>
                              <m:r>
                                <a:rPr lang="en-US" sz="1400" b="0" i="1" smtClean="0">
                                  <a:latin typeface="Cambria Math" panose="02040503050406030204" pitchFamily="18" charset="0"/>
                                </a:rPr>
                                <m:t>𝑣</m:t>
                              </m:r>
                            </m:num>
                            <m:den>
                              <m:r>
                                <a:rPr lang="cs-CZ" sz="1400" i="1">
                                  <a:latin typeface="Cambria Math"/>
                                </a:rPr>
                                <m:t>𝜕</m:t>
                              </m:r>
                              <m:r>
                                <a:rPr lang="cs-CZ" sz="1400" i="1">
                                  <a:latin typeface="Cambria Math"/>
                                  <a:ea typeface="Cambria Math"/>
                                </a:rPr>
                                <m:t>𝜂</m:t>
                              </m:r>
                            </m:den>
                          </m:f>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a:ea typeface="Cambria Math"/>
                                </a:rPr>
                                <m:t>𝜂</m:t>
                              </m:r>
                            </m:num>
                            <m:den>
                              <m:r>
                                <a:rPr lang="cs-CZ" sz="1400" i="1">
                                  <a:latin typeface="Cambria Math"/>
                                  <a:ea typeface="Cambria Math"/>
                                </a:rPr>
                                <m:t>𝜕</m:t>
                              </m:r>
                              <m:sSup>
                                <m:sSupPr>
                                  <m:ctrlPr>
                                    <a:rPr lang="cs-CZ" sz="1400" i="1">
                                      <a:latin typeface="Cambria Math" panose="02040503050406030204" pitchFamily="18" charset="0"/>
                                      <a:ea typeface="Cambria Math"/>
                                    </a:rPr>
                                  </m:ctrlPr>
                                </m:sSupPr>
                                <m:e>
                                  <m:r>
                                    <a:rPr lang="cs-CZ" sz="1400" i="1">
                                      <a:latin typeface="Cambria Math"/>
                                      <a:ea typeface="Cambria Math"/>
                                    </a:rPr>
                                    <m:t>𝑥</m:t>
                                  </m:r>
                                </m:e>
                                <m:sup>
                                  <m:r>
                                    <a:rPr lang="cs-CZ" sz="1400" i="1">
                                      <a:latin typeface="Cambria Math"/>
                                      <a:ea typeface="Cambria Math"/>
                                    </a:rPr>
                                    <m:t>2</m:t>
                                  </m:r>
                                </m:sup>
                              </m:sSup>
                            </m:den>
                          </m:f>
                          <m:r>
                            <a:rPr lang="en-US" sz="1400" i="1">
                              <a:latin typeface="Cambria Math"/>
                              <a:ea typeface="Cambria Math"/>
                            </a:rPr>
                            <m:t>+</m:t>
                          </m:r>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b="0" i="1" smtClean="0">
                                  <a:latin typeface="Cambria Math" panose="02040503050406030204" pitchFamily="18" charset="0"/>
                                </a:rPr>
                                <m:t>𝑣</m:t>
                              </m:r>
                            </m:num>
                            <m:den>
                              <m:r>
                                <a:rPr lang="cs-CZ" sz="1400" i="1">
                                  <a:latin typeface="Cambria Math"/>
                                  <a:ea typeface="Cambria Math"/>
                                </a:rPr>
                                <m:t>𝜕</m:t>
                              </m:r>
                              <m:sSup>
                                <m:sSupPr>
                                  <m:ctrlPr>
                                    <a:rPr lang="cs-CZ" sz="1400" i="1">
                                      <a:latin typeface="Cambria Math" panose="02040503050406030204" pitchFamily="18" charset="0"/>
                                      <a:ea typeface="Cambria Math"/>
                                    </a:rPr>
                                  </m:ctrlPr>
                                </m:sSupPr>
                                <m:e>
                                  <m:r>
                                    <a:rPr lang="cs-CZ" sz="1400" i="1">
                                      <a:latin typeface="Cambria Math"/>
                                      <a:ea typeface="Cambria Math"/>
                                    </a:rPr>
                                    <m:t>𝜉</m:t>
                                  </m:r>
                                </m:e>
                                <m:sup>
                                  <m:r>
                                    <a:rPr lang="cs-CZ" sz="1400" i="1">
                                      <a:latin typeface="Cambria Math"/>
                                      <a:ea typeface="Cambria Math"/>
                                    </a:rPr>
                                    <m:t>2</m:t>
                                  </m:r>
                                </m:sup>
                              </m:sSup>
                            </m:den>
                          </m:f>
                          <m:sSup>
                            <m:sSupPr>
                              <m:ctrlPr>
                                <a:rPr lang="cs-CZ" sz="1400" i="1">
                                  <a:latin typeface="Cambria Math" panose="02040503050406030204" pitchFamily="18" charset="0"/>
                                  <a:ea typeface="Cambria Math"/>
                                </a:rPr>
                              </m:ctrlPr>
                            </m:sSupPr>
                            <m:e>
                              <m:d>
                                <m:dPr>
                                  <m:ctrlPr>
                                    <a:rPr lang="en-US" sz="1400" i="1">
                                      <a:latin typeface="Cambria Math" panose="02040503050406030204" pitchFamily="18" charset="0"/>
                                      <a:ea typeface="Cambria Math"/>
                                    </a:rPr>
                                  </m:ctrlPr>
                                </m:dPr>
                                <m:e>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𝜉</m:t>
                                      </m:r>
                                    </m:num>
                                    <m:den>
                                      <m:r>
                                        <a:rPr lang="cs-CZ" sz="1400" i="1">
                                          <a:latin typeface="Cambria Math"/>
                                        </a:rPr>
                                        <m:t>𝜕</m:t>
                                      </m:r>
                                      <m:r>
                                        <a:rPr lang="en-US" sz="1400" i="1">
                                          <a:latin typeface="Cambria Math"/>
                                        </a:rPr>
                                        <m:t>𝑥</m:t>
                                      </m:r>
                                    </m:den>
                                  </m:f>
                                </m:e>
                              </m:d>
                            </m:e>
                            <m:sup>
                              <m:r>
                                <a:rPr lang="en-US" sz="1400" i="1">
                                  <a:latin typeface="Cambria Math"/>
                                  <a:ea typeface="Cambria Math"/>
                                </a:rPr>
                                <m:t>2</m:t>
                              </m:r>
                            </m:sup>
                          </m:sSup>
                          <m:r>
                            <a:rPr lang="en-US" sz="1400" i="1">
                              <a:latin typeface="Cambria Math"/>
                              <a:ea typeface="Cambria Math"/>
                            </a:rPr>
                            <m:t>+</m:t>
                          </m:r>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b="0" i="1" smtClean="0">
                                  <a:latin typeface="Cambria Math" panose="02040503050406030204" pitchFamily="18" charset="0"/>
                                </a:rPr>
                                <m:t>𝑣</m:t>
                              </m:r>
                            </m:num>
                            <m:den>
                              <m:r>
                                <a:rPr lang="cs-CZ" sz="1400" i="1">
                                  <a:latin typeface="Cambria Math"/>
                                  <a:ea typeface="Cambria Math"/>
                                </a:rPr>
                                <m:t>𝜕</m:t>
                              </m:r>
                              <m:sSup>
                                <m:sSupPr>
                                  <m:ctrlPr>
                                    <a:rPr lang="cs-CZ" sz="1400" i="1">
                                      <a:latin typeface="Cambria Math" panose="02040503050406030204" pitchFamily="18" charset="0"/>
                                      <a:ea typeface="Cambria Math"/>
                                    </a:rPr>
                                  </m:ctrlPr>
                                </m:sSupPr>
                                <m:e>
                                  <m:r>
                                    <a:rPr lang="cs-CZ" sz="1400" i="1">
                                      <a:latin typeface="Cambria Math"/>
                                      <a:ea typeface="Cambria Math"/>
                                    </a:rPr>
                                    <m:t>𝜂</m:t>
                                  </m:r>
                                </m:e>
                                <m:sup>
                                  <m:r>
                                    <a:rPr lang="cs-CZ" sz="1400" i="1">
                                      <a:latin typeface="Cambria Math"/>
                                      <a:ea typeface="Cambria Math"/>
                                    </a:rPr>
                                    <m:t>2</m:t>
                                  </m:r>
                                </m:sup>
                              </m:sSup>
                            </m:den>
                          </m:f>
                          <m:sSup>
                            <m:sSupPr>
                              <m:ctrlPr>
                                <a:rPr lang="cs-CZ" sz="1400" i="1">
                                  <a:latin typeface="Cambria Math" panose="02040503050406030204" pitchFamily="18" charset="0"/>
                                  <a:ea typeface="Cambria Math"/>
                                </a:rPr>
                              </m:ctrlPr>
                            </m:sSupPr>
                            <m:e>
                              <m:d>
                                <m:dPr>
                                  <m:ctrlPr>
                                    <a:rPr lang="en-US" sz="1400" i="1">
                                      <a:latin typeface="Cambria Math" panose="02040503050406030204" pitchFamily="18" charset="0"/>
                                      <a:ea typeface="Cambria Math"/>
                                    </a:rPr>
                                  </m:ctrlPr>
                                </m:dPr>
                                <m:e>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𝑥</m:t>
                                      </m:r>
                                    </m:den>
                                  </m:f>
                                </m:e>
                              </m:d>
                            </m:e>
                            <m:sup>
                              <m:r>
                                <a:rPr lang="en-US" sz="1400" i="1">
                                  <a:latin typeface="Cambria Math"/>
                                  <a:ea typeface="Cambria Math"/>
                                </a:rPr>
                                <m:t>2</m:t>
                              </m:r>
                            </m:sup>
                          </m:sSup>
                          <m:r>
                            <a:rPr lang="en-US" sz="1400" i="1">
                              <a:latin typeface="Cambria Math"/>
                              <a:ea typeface="Cambria Math"/>
                            </a:rPr>
                            <m:t>+2</m:t>
                          </m:r>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b="0" i="1" smtClean="0">
                                  <a:latin typeface="Cambria Math" panose="02040503050406030204" pitchFamily="18" charset="0"/>
                                </a:rPr>
                                <m:t>𝑣</m:t>
                              </m:r>
                            </m:num>
                            <m:den>
                              <m:r>
                                <a:rPr lang="cs-CZ" sz="1400" i="1">
                                  <a:latin typeface="Cambria Math"/>
                                  <a:ea typeface="Cambria Math"/>
                                </a:rPr>
                                <m:t>𝜕𝜉𝜕𝜂</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𝑥</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𝜉</m:t>
                              </m:r>
                            </m:num>
                            <m:den>
                              <m:r>
                                <a:rPr lang="cs-CZ" sz="1400" i="1">
                                  <a:latin typeface="Cambria Math"/>
                                </a:rPr>
                                <m:t>𝜕</m:t>
                              </m:r>
                              <m:r>
                                <a:rPr lang="en-US" sz="1400" i="1">
                                  <a:latin typeface="Cambria Math"/>
                                </a:rPr>
                                <m:t>𝑥</m:t>
                              </m:r>
                            </m:den>
                          </m:f>
                          <m:r>
                            <a:rPr lang="en-US" sz="1400" b="0" i="1" smtClean="0">
                              <a:latin typeface="Cambria Math"/>
                              <a:ea typeface="Cambria Math"/>
                            </a:rPr>
                            <m:t>−</m:t>
                          </m:r>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a:rPr>
                                <m:t>𝑣</m:t>
                              </m:r>
                            </m:num>
                            <m:den>
                              <m:r>
                                <a:rPr lang="cs-CZ" sz="1400" i="1">
                                  <a:latin typeface="Cambria Math"/>
                                  <a:ea typeface="Cambria Math"/>
                                </a:rPr>
                                <m:t>𝜕</m:t>
                              </m:r>
                              <m:sSup>
                                <m:sSupPr>
                                  <m:ctrlPr>
                                    <a:rPr lang="cs-CZ" sz="1400" i="1">
                                      <a:latin typeface="Cambria Math" panose="02040503050406030204" pitchFamily="18" charset="0"/>
                                      <a:ea typeface="Cambria Math"/>
                                    </a:rPr>
                                  </m:ctrlPr>
                                </m:sSupPr>
                                <m:e>
                                  <m:r>
                                    <a:rPr lang="cs-CZ" sz="1400" i="1">
                                      <a:latin typeface="Cambria Math"/>
                                      <a:ea typeface="Cambria Math"/>
                                    </a:rPr>
                                    <m:t>𝜂</m:t>
                                  </m:r>
                                </m:e>
                                <m:sup>
                                  <m:r>
                                    <a:rPr lang="cs-CZ" sz="1400" i="1">
                                      <a:latin typeface="Cambria Math"/>
                                      <a:ea typeface="Cambria Math"/>
                                    </a:rPr>
                                    <m:t>2</m:t>
                                  </m:r>
                                </m:sup>
                              </m:sSup>
                            </m:den>
                          </m:f>
                          <m:sSup>
                            <m:sSupPr>
                              <m:ctrlPr>
                                <a:rPr lang="cs-CZ" sz="1400" i="1">
                                  <a:latin typeface="Cambria Math" panose="02040503050406030204" pitchFamily="18" charset="0"/>
                                  <a:ea typeface="Cambria Math"/>
                                </a:rPr>
                              </m:ctrlPr>
                            </m:sSupPr>
                            <m:e>
                              <m:d>
                                <m:dPr>
                                  <m:ctrlPr>
                                    <a:rPr lang="en-US" sz="1400" i="1">
                                      <a:latin typeface="Cambria Math" panose="02040503050406030204" pitchFamily="18" charset="0"/>
                                      <a:ea typeface="Cambria Math"/>
                                    </a:rPr>
                                  </m:ctrlPr>
                                </m:dPr>
                                <m:e>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𝑦</m:t>
                                      </m:r>
                                    </m:den>
                                  </m:f>
                                </m:e>
                              </m:d>
                            </m:e>
                            <m:sup>
                              <m:r>
                                <a:rPr lang="en-US" sz="1400" i="1">
                                  <a:latin typeface="Cambria Math"/>
                                  <a:ea typeface="Cambria Math"/>
                                </a:rPr>
                                <m:t>2</m:t>
                              </m:r>
                            </m:sup>
                          </m:sSup>
                        </m:e>
                      </m:d>
                    </m:oMath>
                  </m:oMathPara>
                </a14:m>
                <a:endParaRPr lang="en-US" sz="1400" i="1" dirty="0" smtClean="0">
                  <a:latin typeface="Cambria Math" panose="02040503050406030204" pitchFamily="18" charset="0"/>
                  <a:ea typeface="Cambria Math"/>
                </a:endParaRPr>
              </a:p>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m:t>
                      </m:r>
                      <m:r>
                        <a:rPr lang="en-US" sz="1400" b="0" i="1" smtClean="0">
                          <a:latin typeface="Cambria Math"/>
                        </a:rPr>
                        <m:t>𝑣</m:t>
                      </m:r>
                      <m:d>
                        <m:dPr>
                          <m:ctrlPr>
                            <a:rPr lang="en-US" sz="1400" b="0" i="1" smtClean="0">
                              <a:latin typeface="Cambria Math" panose="02040503050406030204" pitchFamily="18" charset="0"/>
                            </a:rPr>
                          </m:ctrlPr>
                        </m:dPr>
                        <m:e>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b="0" i="1" smtClean="0">
                                  <a:latin typeface="Cambria Math" panose="02040503050406030204" pitchFamily="18" charset="0"/>
                                </a:rPr>
                                <m:t>𝑢</m:t>
                              </m:r>
                            </m:num>
                            <m:den>
                              <m:r>
                                <a:rPr lang="cs-CZ" sz="1400" i="1">
                                  <a:latin typeface="Cambria Math"/>
                                  <a:ea typeface="Cambria Math"/>
                                </a:rPr>
                                <m:t>𝜕</m:t>
                              </m:r>
                              <m:sSup>
                                <m:sSupPr>
                                  <m:ctrlPr>
                                    <a:rPr lang="cs-CZ" sz="1400" i="1">
                                      <a:latin typeface="Cambria Math" panose="02040503050406030204" pitchFamily="18" charset="0"/>
                                      <a:ea typeface="Cambria Math"/>
                                    </a:rPr>
                                  </m:ctrlPr>
                                </m:sSupPr>
                                <m:e>
                                  <m:r>
                                    <a:rPr lang="cs-CZ" sz="1400" i="1">
                                      <a:latin typeface="Cambria Math"/>
                                      <a:ea typeface="Cambria Math"/>
                                    </a:rPr>
                                    <m:t>𝜂</m:t>
                                  </m:r>
                                </m:e>
                                <m:sup>
                                  <m:r>
                                    <a:rPr lang="cs-CZ" sz="1400" i="1">
                                      <a:latin typeface="Cambria Math"/>
                                      <a:ea typeface="Cambria Math"/>
                                    </a:rPr>
                                    <m:t>2</m:t>
                                  </m:r>
                                </m:sup>
                              </m:sSup>
                            </m:den>
                          </m:f>
                          <m:sSup>
                            <m:sSupPr>
                              <m:ctrlPr>
                                <a:rPr lang="cs-CZ" sz="1400" i="1">
                                  <a:latin typeface="Cambria Math" panose="02040503050406030204" pitchFamily="18" charset="0"/>
                                  <a:ea typeface="Cambria Math"/>
                                </a:rPr>
                              </m:ctrlPr>
                            </m:sSupPr>
                            <m:e>
                              <m:r>
                                <a:rPr lang="en-US" sz="1400" i="1">
                                  <a:latin typeface="Cambria Math"/>
                                  <a:ea typeface="Cambria Math"/>
                                </a:rPr>
                                <m:t>(</m:t>
                              </m:r>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𝑦</m:t>
                                  </m:r>
                                </m:den>
                              </m:f>
                              <m:r>
                                <a:rPr lang="en-US" sz="1400" i="1">
                                  <a:latin typeface="Cambria Math"/>
                                </a:rPr>
                                <m:t>)</m:t>
                              </m:r>
                            </m:e>
                            <m:sup>
                              <m:r>
                                <a:rPr lang="en-US" sz="1400" i="1">
                                  <a:latin typeface="Cambria Math"/>
                                  <a:ea typeface="Cambria Math"/>
                                </a:rPr>
                                <m:t>2</m:t>
                              </m:r>
                            </m:sup>
                          </m:sSup>
                          <m:r>
                            <a:rPr lang="en-US" sz="1400" b="0" i="1" smtClean="0">
                              <a:latin typeface="Cambria Math"/>
                              <a:ea typeface="Cambria Math"/>
                            </a:rPr>
                            <m:t>−</m:t>
                          </m:r>
                          <m:f>
                            <m:fPr>
                              <m:ctrlPr>
                                <a:rPr lang="cs-CZ" sz="1400" i="1">
                                  <a:latin typeface="Cambria Math" panose="02040503050406030204" pitchFamily="18" charset="0"/>
                                </a:rPr>
                              </m:ctrlPr>
                            </m:fPr>
                            <m:num>
                              <m:r>
                                <a:rPr lang="cs-CZ" sz="1400" i="1">
                                  <a:latin typeface="Cambria Math"/>
                                </a:rPr>
                                <m:t>𝜕</m:t>
                              </m:r>
                              <m:r>
                                <a:rPr lang="en-US" sz="1400" b="0" i="1" smtClean="0">
                                  <a:latin typeface="Cambria Math" panose="02040503050406030204" pitchFamily="18" charset="0"/>
                                </a:rPr>
                                <m:t>𝑢</m:t>
                              </m:r>
                            </m:num>
                            <m:den>
                              <m:r>
                                <a:rPr lang="cs-CZ" sz="1400" i="1">
                                  <a:latin typeface="Cambria Math"/>
                                </a:rPr>
                                <m:t>𝜕</m:t>
                              </m:r>
                              <m:r>
                                <a:rPr lang="cs-CZ" sz="1400" i="1">
                                  <a:latin typeface="Cambria Math"/>
                                  <a:ea typeface="Cambria Math"/>
                                </a:rPr>
                                <m:t>𝜂</m:t>
                              </m:r>
                            </m:den>
                          </m:f>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a:ea typeface="Cambria Math"/>
                                </a:rPr>
                                <m:t>𝜂</m:t>
                              </m:r>
                            </m:num>
                            <m:den>
                              <m:r>
                                <a:rPr lang="cs-CZ" sz="1400" i="1">
                                  <a:latin typeface="Cambria Math"/>
                                  <a:ea typeface="Cambria Math"/>
                                </a:rPr>
                                <m:t>𝜕</m:t>
                              </m:r>
                              <m:sSup>
                                <m:sSupPr>
                                  <m:ctrlPr>
                                    <a:rPr lang="cs-CZ" sz="1400" i="1">
                                      <a:latin typeface="Cambria Math" panose="02040503050406030204" pitchFamily="18" charset="0"/>
                                      <a:ea typeface="Cambria Math"/>
                                    </a:rPr>
                                  </m:ctrlPr>
                                </m:sSupPr>
                                <m:e>
                                  <m:r>
                                    <a:rPr lang="cs-CZ" sz="1400" i="1">
                                      <a:latin typeface="Cambria Math"/>
                                      <a:ea typeface="Cambria Math"/>
                                    </a:rPr>
                                    <m:t>𝑥</m:t>
                                  </m:r>
                                </m:e>
                                <m:sup>
                                  <m:r>
                                    <a:rPr lang="cs-CZ" sz="1400" i="1">
                                      <a:latin typeface="Cambria Math"/>
                                      <a:ea typeface="Cambria Math"/>
                                    </a:rPr>
                                    <m:t>2</m:t>
                                  </m:r>
                                </m:sup>
                              </m:sSup>
                            </m:den>
                          </m:f>
                          <m:r>
                            <a:rPr lang="en-US" sz="1400" b="0" i="1" smtClean="0">
                              <a:latin typeface="Cambria Math" panose="02040503050406030204" pitchFamily="18" charset="0"/>
                              <a:ea typeface="Cambria Math"/>
                            </a:rPr>
                            <m:t>−</m:t>
                          </m:r>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b="0" i="1" smtClean="0">
                                  <a:latin typeface="Cambria Math" panose="02040503050406030204" pitchFamily="18" charset="0"/>
                                </a:rPr>
                                <m:t>𝑢</m:t>
                              </m:r>
                            </m:num>
                            <m:den>
                              <m:r>
                                <a:rPr lang="cs-CZ" sz="1400" i="1">
                                  <a:latin typeface="Cambria Math"/>
                                  <a:ea typeface="Cambria Math"/>
                                </a:rPr>
                                <m:t>𝜕</m:t>
                              </m:r>
                              <m:sSup>
                                <m:sSupPr>
                                  <m:ctrlPr>
                                    <a:rPr lang="cs-CZ" sz="1400" i="1">
                                      <a:latin typeface="Cambria Math" panose="02040503050406030204" pitchFamily="18" charset="0"/>
                                      <a:ea typeface="Cambria Math"/>
                                    </a:rPr>
                                  </m:ctrlPr>
                                </m:sSupPr>
                                <m:e>
                                  <m:r>
                                    <a:rPr lang="cs-CZ" sz="1400" i="1">
                                      <a:latin typeface="Cambria Math"/>
                                      <a:ea typeface="Cambria Math"/>
                                    </a:rPr>
                                    <m:t>𝜉</m:t>
                                  </m:r>
                                </m:e>
                                <m:sup>
                                  <m:r>
                                    <a:rPr lang="cs-CZ" sz="1400" i="1">
                                      <a:latin typeface="Cambria Math"/>
                                      <a:ea typeface="Cambria Math"/>
                                    </a:rPr>
                                    <m:t>2</m:t>
                                  </m:r>
                                </m:sup>
                              </m:sSup>
                            </m:den>
                          </m:f>
                          <m:sSup>
                            <m:sSupPr>
                              <m:ctrlPr>
                                <a:rPr lang="cs-CZ" sz="1400" i="1">
                                  <a:latin typeface="Cambria Math" panose="02040503050406030204" pitchFamily="18" charset="0"/>
                                  <a:ea typeface="Cambria Math"/>
                                </a:rPr>
                              </m:ctrlPr>
                            </m:sSupPr>
                            <m:e>
                              <m:d>
                                <m:dPr>
                                  <m:ctrlPr>
                                    <a:rPr lang="en-US" sz="1400" i="1">
                                      <a:latin typeface="Cambria Math" panose="02040503050406030204" pitchFamily="18" charset="0"/>
                                      <a:ea typeface="Cambria Math"/>
                                    </a:rPr>
                                  </m:ctrlPr>
                                </m:dPr>
                                <m:e>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𝜉</m:t>
                                      </m:r>
                                    </m:num>
                                    <m:den>
                                      <m:r>
                                        <a:rPr lang="cs-CZ" sz="1400" i="1">
                                          <a:latin typeface="Cambria Math"/>
                                        </a:rPr>
                                        <m:t>𝜕</m:t>
                                      </m:r>
                                      <m:r>
                                        <a:rPr lang="en-US" sz="1400" i="1">
                                          <a:latin typeface="Cambria Math"/>
                                        </a:rPr>
                                        <m:t>𝑥</m:t>
                                      </m:r>
                                    </m:den>
                                  </m:f>
                                </m:e>
                              </m:d>
                            </m:e>
                            <m:sup>
                              <m:r>
                                <a:rPr lang="en-US" sz="1400" i="1">
                                  <a:latin typeface="Cambria Math"/>
                                  <a:ea typeface="Cambria Math"/>
                                </a:rPr>
                                <m:t>2</m:t>
                              </m:r>
                            </m:sup>
                          </m:sSup>
                          <m:r>
                            <a:rPr lang="en-US" sz="1400" b="0" i="1" smtClean="0">
                              <a:latin typeface="Cambria Math" panose="02040503050406030204" pitchFamily="18" charset="0"/>
                              <a:ea typeface="Cambria Math"/>
                            </a:rPr>
                            <m:t>−</m:t>
                          </m:r>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b="0" i="1" smtClean="0">
                                  <a:latin typeface="Cambria Math" panose="02040503050406030204" pitchFamily="18" charset="0"/>
                                </a:rPr>
                                <m:t>𝑢</m:t>
                              </m:r>
                            </m:num>
                            <m:den>
                              <m:r>
                                <a:rPr lang="cs-CZ" sz="1400" i="1">
                                  <a:latin typeface="Cambria Math"/>
                                  <a:ea typeface="Cambria Math"/>
                                </a:rPr>
                                <m:t>𝜕</m:t>
                              </m:r>
                              <m:sSup>
                                <m:sSupPr>
                                  <m:ctrlPr>
                                    <a:rPr lang="cs-CZ" sz="1400" i="1">
                                      <a:latin typeface="Cambria Math" panose="02040503050406030204" pitchFamily="18" charset="0"/>
                                      <a:ea typeface="Cambria Math"/>
                                    </a:rPr>
                                  </m:ctrlPr>
                                </m:sSupPr>
                                <m:e>
                                  <m:r>
                                    <a:rPr lang="cs-CZ" sz="1400" i="1">
                                      <a:latin typeface="Cambria Math"/>
                                      <a:ea typeface="Cambria Math"/>
                                    </a:rPr>
                                    <m:t>𝜂</m:t>
                                  </m:r>
                                </m:e>
                                <m:sup>
                                  <m:r>
                                    <a:rPr lang="cs-CZ" sz="1400" i="1">
                                      <a:latin typeface="Cambria Math"/>
                                      <a:ea typeface="Cambria Math"/>
                                    </a:rPr>
                                    <m:t>2</m:t>
                                  </m:r>
                                </m:sup>
                              </m:sSup>
                            </m:den>
                          </m:f>
                          <m:sSup>
                            <m:sSupPr>
                              <m:ctrlPr>
                                <a:rPr lang="cs-CZ" sz="1400" i="1">
                                  <a:latin typeface="Cambria Math" panose="02040503050406030204" pitchFamily="18" charset="0"/>
                                  <a:ea typeface="Cambria Math"/>
                                </a:rPr>
                              </m:ctrlPr>
                            </m:sSupPr>
                            <m:e>
                              <m:d>
                                <m:dPr>
                                  <m:ctrlPr>
                                    <a:rPr lang="en-US" sz="1400" i="1">
                                      <a:latin typeface="Cambria Math" panose="02040503050406030204" pitchFamily="18" charset="0"/>
                                      <a:ea typeface="Cambria Math"/>
                                    </a:rPr>
                                  </m:ctrlPr>
                                </m:dPr>
                                <m:e>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𝑥</m:t>
                                      </m:r>
                                    </m:den>
                                  </m:f>
                                </m:e>
                              </m:d>
                            </m:e>
                            <m:sup>
                              <m:r>
                                <a:rPr lang="en-US" sz="1400" i="1">
                                  <a:latin typeface="Cambria Math"/>
                                  <a:ea typeface="Cambria Math"/>
                                </a:rPr>
                                <m:t>2</m:t>
                              </m:r>
                            </m:sup>
                          </m:sSup>
                          <m:r>
                            <a:rPr lang="en-US" sz="1400" b="0" i="1" smtClean="0">
                              <a:latin typeface="Cambria Math" panose="02040503050406030204" pitchFamily="18" charset="0"/>
                              <a:ea typeface="Cambria Math"/>
                            </a:rPr>
                            <m:t>−</m:t>
                          </m:r>
                          <m:r>
                            <a:rPr lang="en-US" sz="1400" i="1">
                              <a:latin typeface="Cambria Math"/>
                              <a:ea typeface="Cambria Math"/>
                            </a:rPr>
                            <m:t>2</m:t>
                          </m:r>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b="0" i="1" smtClean="0">
                                  <a:latin typeface="Cambria Math" panose="02040503050406030204" pitchFamily="18" charset="0"/>
                                </a:rPr>
                                <m:t>𝑢</m:t>
                              </m:r>
                            </m:num>
                            <m:den>
                              <m:r>
                                <a:rPr lang="cs-CZ" sz="1400" i="1">
                                  <a:latin typeface="Cambria Math"/>
                                  <a:ea typeface="Cambria Math"/>
                                </a:rPr>
                                <m:t>𝜕𝜉𝜕𝜂</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𝑥</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𝜉</m:t>
                              </m:r>
                            </m:num>
                            <m:den>
                              <m:r>
                                <a:rPr lang="cs-CZ" sz="1400" i="1">
                                  <a:latin typeface="Cambria Math"/>
                                </a:rPr>
                                <m:t>𝜕</m:t>
                              </m:r>
                              <m:r>
                                <a:rPr lang="en-US" sz="1400" i="1">
                                  <a:latin typeface="Cambria Math"/>
                                </a:rPr>
                                <m:t>𝑥</m:t>
                              </m:r>
                            </m:den>
                          </m:f>
                        </m:e>
                      </m:d>
                      <m:r>
                        <a:rPr lang="en-US" sz="1400" b="0" i="1" smtClean="0">
                          <a:latin typeface="Cambria Math"/>
                          <a:ea typeface="Cambria Math"/>
                        </a:rPr>
                        <m:t>−2</m:t>
                      </m:r>
                      <m:f>
                        <m:fPr>
                          <m:ctrlPr>
                            <a:rPr lang="cs-CZ" sz="1400" i="1">
                              <a:latin typeface="Cambria Math" panose="02040503050406030204" pitchFamily="18" charset="0"/>
                            </a:rPr>
                          </m:ctrlPr>
                        </m:fPr>
                        <m:num>
                          <m:r>
                            <a:rPr lang="cs-CZ" sz="1400" i="1">
                              <a:latin typeface="Cambria Math"/>
                            </a:rPr>
                            <m:t>𝜕</m:t>
                          </m:r>
                          <m:r>
                            <a:rPr lang="en-US" sz="1400" b="0" i="1" smtClean="0">
                              <a:latin typeface="Cambria Math" panose="02040503050406030204" pitchFamily="18" charset="0"/>
                            </a:rPr>
                            <m:t>𝑣</m:t>
                          </m:r>
                        </m:num>
                        <m:den>
                          <m:r>
                            <a:rPr lang="cs-CZ" sz="1400" i="1">
                              <a:latin typeface="Cambria Math"/>
                            </a:rPr>
                            <m:t>𝜕</m:t>
                          </m:r>
                          <m:r>
                            <a:rPr lang="cs-CZ" sz="1400" i="1">
                              <a:latin typeface="Cambria Math"/>
                              <a:ea typeface="Cambria Math"/>
                            </a:rPr>
                            <m:t>𝜂</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𝑦</m:t>
                          </m:r>
                        </m:den>
                      </m:f>
                      <m:r>
                        <a:rPr lang="en-US" sz="1400" b="0" i="1" smtClean="0">
                          <a:latin typeface="Cambria Math" panose="02040503050406030204" pitchFamily="18" charset="0"/>
                        </a:rPr>
                        <m:t>(</m:t>
                      </m:r>
                      <m:f>
                        <m:fPr>
                          <m:ctrlPr>
                            <a:rPr lang="cs-CZ" sz="1400" i="1">
                              <a:latin typeface="Cambria Math" panose="02040503050406030204" pitchFamily="18" charset="0"/>
                            </a:rPr>
                          </m:ctrlPr>
                        </m:fPr>
                        <m:num>
                          <m:r>
                            <a:rPr lang="cs-CZ" sz="1400" i="1">
                              <a:latin typeface="Cambria Math"/>
                            </a:rPr>
                            <m:t>𝜕</m:t>
                          </m:r>
                          <m:r>
                            <a:rPr lang="en-US" sz="1400" b="0" i="1" smtClean="0">
                              <a:latin typeface="Cambria Math" panose="02040503050406030204" pitchFamily="18" charset="0"/>
                            </a:rPr>
                            <m:t>𝑣</m:t>
                          </m:r>
                        </m:num>
                        <m:den>
                          <m:r>
                            <a:rPr lang="cs-CZ" sz="1400" i="1">
                              <a:latin typeface="Cambria Math"/>
                            </a:rPr>
                            <m:t>𝜕</m:t>
                          </m:r>
                          <m:r>
                            <a:rPr lang="cs-CZ" sz="1400" i="1">
                              <a:latin typeface="Cambria Math"/>
                              <a:ea typeface="Cambria Math"/>
                            </a:rPr>
                            <m:t>𝜉</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𝜉</m:t>
                          </m:r>
                        </m:num>
                        <m:den>
                          <m:r>
                            <a:rPr lang="cs-CZ" sz="1400" i="1">
                              <a:latin typeface="Cambria Math"/>
                            </a:rPr>
                            <m:t>𝜕</m:t>
                          </m:r>
                          <m:r>
                            <a:rPr lang="en-US" sz="1400" i="1">
                              <a:latin typeface="Cambria Math"/>
                            </a:rPr>
                            <m:t>𝑥</m:t>
                          </m:r>
                        </m:den>
                      </m:f>
                      <m:r>
                        <a:rPr lang="en-US" sz="1400" i="1">
                          <a:latin typeface="Cambria Math"/>
                          <a:ea typeface="Cambria Math"/>
                        </a:rPr>
                        <m:t>+</m:t>
                      </m:r>
                      <m:f>
                        <m:fPr>
                          <m:ctrlPr>
                            <a:rPr lang="cs-CZ" sz="1400" i="1">
                              <a:latin typeface="Cambria Math" panose="02040503050406030204" pitchFamily="18" charset="0"/>
                            </a:rPr>
                          </m:ctrlPr>
                        </m:fPr>
                        <m:num>
                          <m:r>
                            <a:rPr lang="cs-CZ" sz="1400" i="1">
                              <a:latin typeface="Cambria Math"/>
                            </a:rPr>
                            <m:t>𝜕</m:t>
                          </m:r>
                          <m:r>
                            <a:rPr lang="en-US" sz="1400" b="0" i="1" smtClean="0">
                              <a:latin typeface="Cambria Math" panose="02040503050406030204" pitchFamily="18" charset="0"/>
                            </a:rPr>
                            <m:t>𝑣</m:t>
                          </m:r>
                        </m:num>
                        <m:den>
                          <m:r>
                            <a:rPr lang="cs-CZ" sz="1400" i="1">
                              <a:latin typeface="Cambria Math"/>
                            </a:rPr>
                            <m:t>𝜕</m:t>
                          </m:r>
                          <m:r>
                            <a:rPr lang="cs-CZ" sz="1400" i="1">
                              <a:latin typeface="Cambria Math"/>
                              <a:ea typeface="Cambria Math"/>
                            </a:rPr>
                            <m:t>𝜂</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𝑥</m:t>
                          </m:r>
                        </m:den>
                      </m:f>
                      <m:r>
                        <a:rPr lang="en-US" sz="1400" i="1">
                          <a:latin typeface="Cambria Math"/>
                          <a:ea typeface="Cambria Math"/>
                        </a:rPr>
                        <m:t>−</m:t>
                      </m:r>
                      <m:f>
                        <m:fPr>
                          <m:ctrlPr>
                            <a:rPr lang="cs-CZ" sz="1400" i="1">
                              <a:latin typeface="Cambria Math" panose="02040503050406030204" pitchFamily="18" charset="0"/>
                            </a:rPr>
                          </m:ctrlPr>
                        </m:fPr>
                        <m:num>
                          <m:r>
                            <a:rPr lang="cs-CZ" sz="1400" i="1">
                              <a:latin typeface="Cambria Math"/>
                            </a:rPr>
                            <m:t>𝜕</m:t>
                          </m:r>
                          <m:r>
                            <a:rPr lang="en-US" sz="1400" i="1">
                              <a:latin typeface="Cambria Math"/>
                            </a:rPr>
                            <m:t>𝑢</m:t>
                          </m:r>
                        </m:num>
                        <m:den>
                          <m:r>
                            <a:rPr lang="cs-CZ" sz="1400" i="1">
                              <a:latin typeface="Cambria Math"/>
                            </a:rPr>
                            <m:t>𝜕</m:t>
                          </m:r>
                          <m:r>
                            <a:rPr lang="cs-CZ" sz="1400" i="1">
                              <a:latin typeface="Cambria Math"/>
                              <a:ea typeface="Cambria Math"/>
                            </a:rPr>
                            <m:t>𝜂</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𝑦</m:t>
                          </m:r>
                        </m:den>
                      </m:f>
                      <m:r>
                        <a:rPr lang="en-US" sz="1400" b="0" i="1" smtClean="0">
                          <a:latin typeface="Cambria Math"/>
                        </a:rPr>
                        <m:t>)</m:t>
                      </m:r>
                      <m:r>
                        <a:rPr lang="en-US" sz="1400" b="0" i="1" smtClean="0">
                          <a:latin typeface="Cambria Math" panose="02040503050406030204" pitchFamily="18" charset="0"/>
                        </a:rPr>
                        <m:t>)</m:t>
                      </m:r>
                    </m:oMath>
                  </m:oMathPara>
                </a14:m>
                <a:endParaRPr lang="cs-CZ" sz="1400" dirty="0"/>
              </a:p>
            </p:txBody>
          </p:sp>
        </mc:Choice>
        <mc:Fallback xmlns="">
          <p:sp>
            <p:nvSpPr>
              <p:cNvPr id="12" name="TextovéPole 11"/>
              <p:cNvSpPr txBox="1">
                <a:spLocks noRot="1" noChangeAspect="1" noMove="1" noResize="1" noEditPoints="1" noAdjustHandles="1" noChangeArrowheads="1" noChangeShapeType="1" noTextEdit="1"/>
              </p:cNvSpPr>
              <p:nvPr/>
            </p:nvSpPr>
            <p:spPr>
              <a:xfrm>
                <a:off x="1724190" y="4756125"/>
                <a:ext cx="8417625" cy="1840504"/>
              </a:xfrm>
              <a:prstGeom prst="rect">
                <a:avLst/>
              </a:prstGeom>
              <a:blipFill rotWithShape="0">
                <a:blip r:embed="rId5"/>
                <a:stretch>
                  <a:fillRect/>
                </a:stretch>
              </a:blipFill>
            </p:spPr>
            <p:txBody>
              <a:bodyPr/>
              <a:lstStyle/>
              <a:p>
                <a:r>
                  <a:rPr lang="en-US">
                    <a:noFill/>
                  </a:rPr>
                  <a:t> </a:t>
                </a:r>
              </a:p>
            </p:txBody>
          </p:sp>
        </mc:Fallback>
      </mc:AlternateContent>
      <p:sp>
        <p:nvSpPr>
          <p:cNvPr id="2" name="Zástupný symbol pro číslo snímku 1"/>
          <p:cNvSpPr>
            <a:spLocks noGrp="1"/>
          </p:cNvSpPr>
          <p:nvPr>
            <p:ph type="sldNum" sz="quarter" idx="12"/>
          </p:nvPr>
        </p:nvSpPr>
        <p:spPr/>
        <p:txBody>
          <a:bodyPr/>
          <a:lstStyle/>
          <a:p>
            <a:pPr>
              <a:defRPr/>
            </a:pPr>
            <a:fld id="{B5B76BE2-068B-4195-97D5-A58FFC9B4249}" type="slidenum">
              <a:rPr lang="en-US" smtClean="0"/>
              <a:pPr>
                <a:defRPr/>
              </a:pPr>
              <a:t>49</a:t>
            </a:fld>
            <a:endParaRPr lang="en-US"/>
          </a:p>
        </p:txBody>
      </p:sp>
      <p:sp>
        <p:nvSpPr>
          <p:cNvPr id="8" name="TextovéPole 7"/>
          <p:cNvSpPr txBox="1"/>
          <p:nvPr/>
        </p:nvSpPr>
        <p:spPr>
          <a:xfrm>
            <a:off x="10391174" y="52090"/>
            <a:ext cx="1712753" cy="307777"/>
          </a:xfrm>
          <a:prstGeom prst="rect">
            <a:avLst/>
          </a:prstGeom>
          <a:solidFill>
            <a:schemeClr val="bg1"/>
          </a:solidFill>
          <a:ln w="38100">
            <a:solidFill>
              <a:srgbClr val="FF0000"/>
            </a:solidFill>
          </a:ln>
        </p:spPr>
        <p:txBody>
          <a:bodyPr wrap="square" rtlCol="0">
            <a:spAutoFit/>
          </a:bodyPr>
          <a:lstStyle/>
          <a:p>
            <a:r>
              <a:rPr lang="cs-CZ" sz="1400" dirty="0" smtClean="0"/>
              <a:t>Kontroloval: </a:t>
            </a:r>
            <a:r>
              <a:rPr lang="cs-CZ" sz="1400" dirty="0" err="1" smtClean="0"/>
              <a:t>xxxxxx</a:t>
            </a:r>
            <a:endParaRPr lang="cs-CZ" sz="1400" dirty="0"/>
          </a:p>
        </p:txBody>
      </p:sp>
    </p:spTree>
    <p:extLst>
      <p:ext uri="{BB962C8B-B14F-4D97-AF65-F5344CB8AC3E}">
        <p14:creationId xmlns:p14="http://schemas.microsoft.com/office/powerpoint/2010/main" val="1241483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t>   </a:t>
            </a:r>
            <a:r>
              <a:rPr lang="cs-CZ" sz="2400" b="1" dirty="0" err="1" smtClean="0"/>
              <a:t>Literature</a:t>
            </a:r>
            <a:endParaRPr lang="cs-CZ" sz="2400" b="1" dirty="0">
              <a:sym typeface="Symbol" pitchFamily="18" charset="2"/>
            </a:endParaRPr>
          </a:p>
        </p:txBody>
      </p:sp>
      <p:sp>
        <p:nvSpPr>
          <p:cNvPr id="4" name="TextovéPole 3"/>
          <p:cNvSpPr txBox="1"/>
          <p:nvPr/>
        </p:nvSpPr>
        <p:spPr>
          <a:xfrm>
            <a:off x="226578" y="656579"/>
            <a:ext cx="8951290" cy="3016210"/>
          </a:xfrm>
          <a:prstGeom prst="rect">
            <a:avLst/>
          </a:prstGeom>
          <a:noFill/>
        </p:spPr>
        <p:txBody>
          <a:bodyPr wrap="square" rtlCol="0">
            <a:spAutoFit/>
          </a:bodyPr>
          <a:lstStyle/>
          <a:p>
            <a:r>
              <a:rPr lang="cs-CZ" dirty="0" err="1" smtClean="0"/>
              <a:t>Crochet</a:t>
            </a:r>
            <a:r>
              <a:rPr lang="cs-CZ" dirty="0" smtClean="0"/>
              <a:t> M.J., </a:t>
            </a:r>
            <a:r>
              <a:rPr lang="cs-CZ" dirty="0" err="1" smtClean="0"/>
              <a:t>Davies</a:t>
            </a:r>
            <a:r>
              <a:rPr lang="cs-CZ" dirty="0" smtClean="0"/>
              <a:t> A.R., </a:t>
            </a:r>
            <a:r>
              <a:rPr lang="cs-CZ" dirty="0" err="1" smtClean="0"/>
              <a:t>Walters</a:t>
            </a:r>
            <a:r>
              <a:rPr lang="cs-CZ" dirty="0" smtClean="0"/>
              <a:t> K.: </a:t>
            </a:r>
            <a:r>
              <a:rPr lang="cs-CZ" dirty="0" err="1" smtClean="0"/>
              <a:t>Numerical</a:t>
            </a:r>
            <a:r>
              <a:rPr lang="cs-CZ" dirty="0" smtClean="0"/>
              <a:t> </a:t>
            </a:r>
            <a:r>
              <a:rPr lang="cs-CZ" dirty="0" err="1" smtClean="0"/>
              <a:t>simulation</a:t>
            </a:r>
            <a:r>
              <a:rPr lang="cs-CZ" dirty="0" smtClean="0"/>
              <a:t> </a:t>
            </a:r>
            <a:r>
              <a:rPr lang="cs-CZ" dirty="0" err="1" smtClean="0"/>
              <a:t>of</a:t>
            </a:r>
            <a:r>
              <a:rPr lang="cs-CZ" dirty="0" smtClean="0"/>
              <a:t> non-</a:t>
            </a:r>
            <a:r>
              <a:rPr lang="cs-CZ" dirty="0" err="1" smtClean="0"/>
              <a:t>Newtonian</a:t>
            </a:r>
            <a:r>
              <a:rPr lang="cs-CZ" dirty="0" smtClean="0"/>
              <a:t> </a:t>
            </a:r>
            <a:r>
              <a:rPr lang="cs-CZ" dirty="0" err="1" smtClean="0"/>
              <a:t>flow</a:t>
            </a:r>
            <a:r>
              <a:rPr lang="cs-CZ" dirty="0" smtClean="0"/>
              <a:t>. </a:t>
            </a:r>
            <a:r>
              <a:rPr lang="cs-CZ" dirty="0" err="1" smtClean="0"/>
              <a:t>Elsevier</a:t>
            </a:r>
            <a:r>
              <a:rPr lang="cs-CZ" dirty="0" smtClean="0"/>
              <a:t> 1984</a:t>
            </a:r>
          </a:p>
          <a:p>
            <a:endParaRPr lang="cs-CZ" dirty="0" smtClean="0"/>
          </a:p>
          <a:p>
            <a:r>
              <a:rPr lang="cs-CZ" dirty="0" smtClean="0"/>
              <a:t>Pavlovec J.: </a:t>
            </a:r>
            <a:r>
              <a:rPr lang="cs-CZ" dirty="0"/>
              <a:t>Výtlačný reometr pro viskoelastické kapaliny</a:t>
            </a:r>
            <a:r>
              <a:rPr lang="cs-CZ" dirty="0" smtClean="0"/>
              <a:t>. </a:t>
            </a:r>
            <a:r>
              <a:rPr lang="cs-CZ" dirty="0" err="1" smtClean="0"/>
              <a:t>Dipl.práce</a:t>
            </a:r>
            <a:r>
              <a:rPr lang="cs-CZ" dirty="0" smtClean="0"/>
              <a:t>, ČVUT FS, 1991</a:t>
            </a:r>
          </a:p>
          <a:p>
            <a:endParaRPr lang="cs-CZ" dirty="0"/>
          </a:p>
          <a:p>
            <a:r>
              <a:rPr lang="cs-CZ" dirty="0" smtClean="0">
                <a:sym typeface="Symbol" pitchFamily="18" charset="2"/>
              </a:rPr>
              <a:t>Anderson J.D.: </a:t>
            </a:r>
            <a:r>
              <a:rPr lang="cs-CZ" dirty="0" err="1" smtClean="0">
                <a:sym typeface="Symbol" pitchFamily="18" charset="2"/>
              </a:rPr>
              <a:t>Computational</a:t>
            </a:r>
            <a:r>
              <a:rPr lang="cs-CZ" dirty="0" smtClean="0">
                <a:sym typeface="Symbol" pitchFamily="18" charset="2"/>
              </a:rPr>
              <a:t> Fluid Dynamics.  </a:t>
            </a:r>
            <a:r>
              <a:rPr lang="cs-CZ" dirty="0" err="1" smtClean="0">
                <a:sym typeface="Symbol" pitchFamily="18" charset="2"/>
              </a:rPr>
              <a:t>McGraw</a:t>
            </a:r>
            <a:r>
              <a:rPr lang="cs-CZ" dirty="0" smtClean="0">
                <a:sym typeface="Symbol" pitchFamily="18" charset="2"/>
              </a:rPr>
              <a:t> </a:t>
            </a:r>
            <a:r>
              <a:rPr lang="cs-CZ" dirty="0" err="1" smtClean="0">
                <a:sym typeface="Symbol" pitchFamily="18" charset="2"/>
              </a:rPr>
              <a:t>Hill</a:t>
            </a:r>
            <a:r>
              <a:rPr lang="cs-CZ" dirty="0" smtClean="0">
                <a:sym typeface="Symbol" pitchFamily="18" charset="2"/>
              </a:rPr>
              <a:t>, Inc., N.Y., 1995</a:t>
            </a:r>
          </a:p>
          <a:p>
            <a:endParaRPr lang="cs-CZ" dirty="0">
              <a:sym typeface="Symbol" pitchFamily="18" charset="2"/>
            </a:endParaRPr>
          </a:p>
          <a:p>
            <a:r>
              <a:rPr lang="cs-CZ" dirty="0" err="1" smtClean="0">
                <a:sym typeface="Symbol" pitchFamily="18" charset="2"/>
              </a:rPr>
              <a:t>Owens</a:t>
            </a:r>
            <a:r>
              <a:rPr lang="cs-CZ" dirty="0" smtClean="0">
                <a:sym typeface="Symbol" pitchFamily="18" charset="2"/>
              </a:rPr>
              <a:t> R.G., </a:t>
            </a:r>
            <a:r>
              <a:rPr lang="cs-CZ" dirty="0" err="1" smtClean="0">
                <a:sym typeface="Symbol" pitchFamily="18" charset="2"/>
              </a:rPr>
              <a:t>Phillips</a:t>
            </a:r>
            <a:r>
              <a:rPr lang="cs-CZ" dirty="0" smtClean="0">
                <a:sym typeface="Symbol" pitchFamily="18" charset="2"/>
              </a:rPr>
              <a:t> T.N.: </a:t>
            </a:r>
            <a:r>
              <a:rPr lang="cs-CZ" dirty="0" err="1" smtClean="0">
                <a:sym typeface="Symbol" pitchFamily="18" charset="2"/>
              </a:rPr>
              <a:t>Computational</a:t>
            </a:r>
            <a:r>
              <a:rPr lang="cs-CZ" dirty="0" smtClean="0">
                <a:sym typeface="Symbol" pitchFamily="18" charset="2"/>
              </a:rPr>
              <a:t> </a:t>
            </a:r>
            <a:r>
              <a:rPr lang="cs-CZ" dirty="0" err="1" smtClean="0">
                <a:sym typeface="Symbol" pitchFamily="18" charset="2"/>
              </a:rPr>
              <a:t>Rheology</a:t>
            </a:r>
            <a:r>
              <a:rPr lang="cs-CZ" dirty="0" smtClean="0">
                <a:sym typeface="Symbol" pitchFamily="18" charset="2"/>
              </a:rPr>
              <a:t>. </a:t>
            </a:r>
            <a:r>
              <a:rPr lang="cs-CZ" dirty="0" err="1" smtClean="0">
                <a:sym typeface="Symbol" pitchFamily="18" charset="2"/>
              </a:rPr>
              <a:t>Imperial</a:t>
            </a:r>
            <a:r>
              <a:rPr lang="cs-CZ" dirty="0" smtClean="0">
                <a:sym typeface="Symbol" pitchFamily="18" charset="2"/>
              </a:rPr>
              <a:t> </a:t>
            </a:r>
            <a:r>
              <a:rPr lang="cs-CZ" dirty="0" err="1" smtClean="0">
                <a:sym typeface="Symbol" pitchFamily="18" charset="2"/>
              </a:rPr>
              <a:t>College</a:t>
            </a:r>
            <a:r>
              <a:rPr lang="cs-CZ" dirty="0" smtClean="0">
                <a:sym typeface="Symbol" pitchFamily="18" charset="2"/>
              </a:rPr>
              <a:t> </a:t>
            </a:r>
            <a:r>
              <a:rPr lang="cs-CZ" dirty="0" err="1" smtClean="0">
                <a:sym typeface="Symbol" pitchFamily="18" charset="2"/>
              </a:rPr>
              <a:t>Press</a:t>
            </a:r>
            <a:r>
              <a:rPr lang="cs-CZ" dirty="0" smtClean="0">
                <a:sym typeface="Symbol" pitchFamily="18" charset="2"/>
              </a:rPr>
              <a:t>, London 2002</a:t>
            </a:r>
            <a:endParaRPr lang="cs-CZ" dirty="0">
              <a:sym typeface="Symbol" pitchFamily="18" charset="2"/>
            </a:endParaRPr>
          </a:p>
          <a:p>
            <a:endParaRPr lang="en-US" sz="1400" dirty="0"/>
          </a:p>
          <a:p>
            <a:r>
              <a:rPr lang="en-US" sz="1400" dirty="0" smtClean="0"/>
              <a:t>  </a:t>
            </a:r>
            <a:endParaRPr lang="en-US" sz="1400" dirty="0"/>
          </a:p>
        </p:txBody>
      </p:sp>
      <p:sp>
        <p:nvSpPr>
          <p:cNvPr id="8" name="TextovéPole 7"/>
          <p:cNvSpPr txBox="1"/>
          <p:nvPr/>
        </p:nvSpPr>
        <p:spPr>
          <a:xfrm>
            <a:off x="261365" y="3892322"/>
            <a:ext cx="9027490" cy="2677656"/>
          </a:xfrm>
          <a:prstGeom prst="rect">
            <a:avLst/>
          </a:prstGeom>
          <a:noFill/>
        </p:spPr>
        <p:txBody>
          <a:bodyPr wrap="square" rtlCol="0">
            <a:spAutoFit/>
          </a:bodyPr>
          <a:lstStyle/>
          <a:p>
            <a:r>
              <a:rPr lang="cs-CZ" sz="1200" dirty="0" err="1" smtClean="0"/>
              <a:t>Davidson</a:t>
            </a:r>
            <a:r>
              <a:rPr lang="cs-CZ" sz="1200" dirty="0" smtClean="0"/>
              <a:t> et al</a:t>
            </a:r>
            <a:r>
              <a:rPr lang="en-US" sz="1200" dirty="0" smtClean="0"/>
              <a:t>.</a:t>
            </a:r>
            <a:r>
              <a:rPr lang="cs-CZ" sz="1200" dirty="0" smtClean="0"/>
              <a:t> </a:t>
            </a:r>
            <a:r>
              <a:rPr lang="cs-CZ" sz="1200" dirty="0" err="1" smtClean="0"/>
              <a:t>Velocity</a:t>
            </a:r>
            <a:r>
              <a:rPr lang="cs-CZ" sz="1200" dirty="0" smtClean="0"/>
              <a:t> and stress </a:t>
            </a:r>
            <a:r>
              <a:rPr lang="cs-CZ" sz="1200" dirty="0" err="1" smtClean="0"/>
              <a:t>fields</a:t>
            </a:r>
            <a:r>
              <a:rPr lang="cs-CZ" sz="1200" dirty="0" smtClean="0"/>
              <a:t> </a:t>
            </a:r>
            <a:r>
              <a:rPr lang="cs-CZ" sz="1200" dirty="0" err="1" smtClean="0"/>
              <a:t>of</a:t>
            </a:r>
            <a:r>
              <a:rPr lang="cs-CZ" sz="1200" dirty="0" smtClean="0"/>
              <a:t> </a:t>
            </a:r>
            <a:r>
              <a:rPr lang="cs-CZ" sz="1200" dirty="0" err="1" smtClean="0"/>
              <a:t>polymeric</a:t>
            </a:r>
            <a:r>
              <a:rPr lang="cs-CZ" sz="1200" dirty="0" smtClean="0"/>
              <a:t> </a:t>
            </a:r>
            <a:r>
              <a:rPr lang="cs-CZ" sz="1200" dirty="0" err="1" smtClean="0"/>
              <a:t>liquids</a:t>
            </a:r>
            <a:r>
              <a:rPr lang="cs-CZ" sz="1200" dirty="0" smtClean="0"/>
              <a:t> </a:t>
            </a:r>
            <a:r>
              <a:rPr lang="cs-CZ" sz="1200" dirty="0" err="1" smtClean="0"/>
              <a:t>flowing</a:t>
            </a:r>
            <a:r>
              <a:rPr lang="cs-CZ" sz="1200" dirty="0" smtClean="0"/>
              <a:t> in a </a:t>
            </a:r>
            <a:r>
              <a:rPr lang="cs-CZ" sz="1200" dirty="0" err="1" smtClean="0"/>
              <a:t>periodically</a:t>
            </a:r>
            <a:r>
              <a:rPr lang="cs-CZ" sz="1200" dirty="0" smtClean="0"/>
              <a:t> </a:t>
            </a:r>
            <a:r>
              <a:rPr lang="cs-CZ" sz="1200" dirty="0" err="1" smtClean="0"/>
              <a:t>constricted</a:t>
            </a:r>
            <a:r>
              <a:rPr lang="cs-CZ" sz="1200" dirty="0" smtClean="0"/>
              <a:t> </a:t>
            </a:r>
            <a:r>
              <a:rPr lang="cs-CZ" sz="1200" dirty="0" err="1" smtClean="0"/>
              <a:t>channel</a:t>
            </a:r>
            <a:r>
              <a:rPr lang="cs-CZ" sz="1200" dirty="0" smtClean="0"/>
              <a:t>. J. Non</a:t>
            </a:r>
            <a:r>
              <a:rPr lang="en-US" sz="1200" dirty="0" smtClean="0"/>
              <a:t>-</a:t>
            </a:r>
            <a:r>
              <a:rPr lang="cs-CZ" sz="1200" dirty="0" err="1" smtClean="0"/>
              <a:t>Newtonian</a:t>
            </a:r>
            <a:r>
              <a:rPr lang="cs-CZ" sz="1200" dirty="0" smtClean="0"/>
              <a:t> Fluid </a:t>
            </a:r>
            <a:r>
              <a:rPr lang="en-US" sz="1200" dirty="0" smtClean="0"/>
              <a:t>M</a:t>
            </a:r>
            <a:r>
              <a:rPr lang="cs-CZ" sz="1200" dirty="0" smtClean="0"/>
              <a:t>ech. </a:t>
            </a:r>
            <a:r>
              <a:rPr lang="en-US" sz="1200" dirty="0" smtClean="0"/>
              <a:t>49 (1993)</a:t>
            </a:r>
          </a:p>
          <a:p>
            <a:r>
              <a:rPr lang="en-US" sz="1200" dirty="0" smtClean="0"/>
              <a:t>Baird D.G. First normal stress difference measurements….,</a:t>
            </a:r>
            <a:r>
              <a:rPr lang="cs-CZ" sz="1200" dirty="0"/>
              <a:t> J. Non</a:t>
            </a:r>
            <a:r>
              <a:rPr lang="en-US" sz="1200" dirty="0"/>
              <a:t>-</a:t>
            </a:r>
            <a:r>
              <a:rPr lang="cs-CZ" sz="1200" dirty="0" err="1"/>
              <a:t>Newtonian</a:t>
            </a:r>
            <a:r>
              <a:rPr lang="cs-CZ" sz="1200" dirty="0"/>
              <a:t> Fluid </a:t>
            </a:r>
            <a:r>
              <a:rPr lang="en-US" sz="1200" dirty="0"/>
              <a:t>M</a:t>
            </a:r>
            <a:r>
              <a:rPr lang="cs-CZ" sz="1200" dirty="0"/>
              <a:t>ech. </a:t>
            </a:r>
            <a:r>
              <a:rPr lang="en-US" sz="1200" dirty="0" smtClean="0"/>
              <a:t>148 (2008)</a:t>
            </a:r>
          </a:p>
          <a:p>
            <a:r>
              <a:rPr lang="en-US" sz="1200" dirty="0" err="1" smtClean="0"/>
              <a:t>Baaijens</a:t>
            </a:r>
            <a:r>
              <a:rPr lang="en-US" sz="1200" dirty="0" smtClean="0"/>
              <a:t> F. Mixed FEM for viscoelastic flow analysis, a review. </a:t>
            </a:r>
            <a:r>
              <a:rPr lang="cs-CZ" sz="1200" dirty="0"/>
              <a:t>J. Non</a:t>
            </a:r>
            <a:r>
              <a:rPr lang="en-US" sz="1200" dirty="0"/>
              <a:t>-</a:t>
            </a:r>
            <a:r>
              <a:rPr lang="cs-CZ" sz="1200" dirty="0" err="1"/>
              <a:t>Newtonian</a:t>
            </a:r>
            <a:r>
              <a:rPr lang="cs-CZ" sz="1200" dirty="0"/>
              <a:t> Fluid </a:t>
            </a:r>
            <a:r>
              <a:rPr lang="en-US" sz="1200" dirty="0"/>
              <a:t>M</a:t>
            </a:r>
            <a:r>
              <a:rPr lang="cs-CZ" sz="1200" dirty="0"/>
              <a:t>ech. </a:t>
            </a:r>
            <a:r>
              <a:rPr lang="en-US" sz="1200" dirty="0" smtClean="0"/>
              <a:t>79 (1998)</a:t>
            </a:r>
            <a:endParaRPr lang="en-US" sz="1200" dirty="0"/>
          </a:p>
          <a:p>
            <a:r>
              <a:rPr lang="en-US" sz="1200" dirty="0" smtClean="0"/>
              <a:t>James D.F., Chandler G.M.,</a:t>
            </a:r>
            <a:r>
              <a:rPr lang="en-US" sz="1200" dirty="0" err="1" smtClean="0"/>
              <a:t>Armour</a:t>
            </a:r>
            <a:r>
              <a:rPr lang="en-US" sz="1200" dirty="0" smtClean="0"/>
              <a:t> S.J. : A converging channel </a:t>
            </a:r>
            <a:r>
              <a:rPr lang="en-US" sz="1200" dirty="0" err="1" smtClean="0"/>
              <a:t>rheometer</a:t>
            </a:r>
            <a:r>
              <a:rPr lang="en-US" sz="1200" dirty="0" smtClean="0"/>
              <a:t> for the measurement of extensional viscosity. Elsevier 1998 (mam </a:t>
            </a:r>
            <a:r>
              <a:rPr lang="en-US" sz="1200" dirty="0" err="1" smtClean="0"/>
              <a:t>jen</a:t>
            </a:r>
            <a:r>
              <a:rPr lang="en-US" sz="1200" dirty="0" smtClean="0"/>
              <a:t> </a:t>
            </a:r>
            <a:r>
              <a:rPr lang="en-US" sz="1200" dirty="0" err="1" smtClean="0"/>
              <a:t>papirovou</a:t>
            </a:r>
            <a:r>
              <a:rPr lang="en-US" sz="1200" dirty="0" smtClean="0"/>
              <a:t> </a:t>
            </a:r>
            <a:r>
              <a:rPr lang="en-US" sz="1200" dirty="0" err="1" smtClean="0"/>
              <a:t>kopii</a:t>
            </a:r>
            <a:r>
              <a:rPr lang="en-US" sz="1200" dirty="0" smtClean="0"/>
              <a:t> bez </a:t>
            </a:r>
            <a:r>
              <a:rPr lang="en-US" sz="1200" dirty="0" err="1" smtClean="0"/>
              <a:t>bibl.udaju</a:t>
            </a:r>
            <a:r>
              <a:rPr lang="en-US" sz="1200" dirty="0" smtClean="0"/>
              <a:t>)</a:t>
            </a:r>
            <a:endParaRPr lang="en-US" sz="1200" dirty="0"/>
          </a:p>
          <a:p>
            <a:r>
              <a:rPr lang="en-US" sz="1200" dirty="0"/>
              <a:t>James D.F., Chandler G.M</a:t>
            </a:r>
            <a:r>
              <a:rPr lang="en-US" sz="1200" dirty="0" smtClean="0"/>
              <a:t>., </a:t>
            </a:r>
            <a:r>
              <a:rPr lang="en-US" sz="1200" dirty="0" err="1"/>
              <a:t>Armour</a:t>
            </a:r>
            <a:r>
              <a:rPr lang="en-US" sz="1200" dirty="0"/>
              <a:t> S.J. </a:t>
            </a:r>
            <a:r>
              <a:rPr lang="en-US" sz="1200" dirty="0" smtClean="0"/>
              <a:t>: Measurement of the extensional viscosity of M1 in a converging channel </a:t>
            </a:r>
            <a:r>
              <a:rPr lang="en-US" sz="1200" dirty="0" err="1" smtClean="0"/>
              <a:t>rheometer</a:t>
            </a:r>
            <a:r>
              <a:rPr lang="en-US" sz="1200" dirty="0" smtClean="0"/>
              <a:t>. </a:t>
            </a:r>
            <a:r>
              <a:rPr lang="cs-CZ" sz="1200" dirty="0"/>
              <a:t>J. Non</a:t>
            </a:r>
            <a:r>
              <a:rPr lang="en-US" sz="1200" dirty="0"/>
              <a:t>-</a:t>
            </a:r>
            <a:r>
              <a:rPr lang="cs-CZ" sz="1200" dirty="0" err="1"/>
              <a:t>Newtonian</a:t>
            </a:r>
            <a:r>
              <a:rPr lang="cs-CZ" sz="1200" dirty="0"/>
              <a:t> Fluid </a:t>
            </a:r>
            <a:r>
              <a:rPr lang="en-US" sz="1200" dirty="0"/>
              <a:t>M</a:t>
            </a:r>
            <a:r>
              <a:rPr lang="cs-CZ" sz="1200" dirty="0"/>
              <a:t>ech. </a:t>
            </a:r>
            <a:r>
              <a:rPr lang="en-US" sz="1200" dirty="0" smtClean="0"/>
              <a:t>35 </a:t>
            </a:r>
            <a:r>
              <a:rPr lang="en-US" sz="1200" dirty="0"/>
              <a:t>(</a:t>
            </a:r>
            <a:r>
              <a:rPr lang="en-US" sz="1200" dirty="0" smtClean="0"/>
              <a:t>1990)</a:t>
            </a:r>
            <a:endParaRPr lang="en-US" sz="1200" dirty="0"/>
          </a:p>
          <a:p>
            <a:r>
              <a:rPr lang="en-US" sz="1200" dirty="0" smtClean="0"/>
              <a:t>Han Chang </a:t>
            </a:r>
            <a:r>
              <a:rPr lang="en-US" sz="1200" dirty="0" err="1" smtClean="0"/>
              <a:t>Dae</a:t>
            </a:r>
            <a:r>
              <a:rPr lang="en-US" sz="1200" dirty="0" smtClean="0"/>
              <a:t>: Measurement of the rheological properties of polymer melts with slit </a:t>
            </a:r>
            <a:r>
              <a:rPr lang="en-US" sz="1200" dirty="0" err="1" smtClean="0"/>
              <a:t>rheometer</a:t>
            </a:r>
            <a:r>
              <a:rPr lang="en-US" sz="1200" dirty="0" smtClean="0"/>
              <a:t> </a:t>
            </a:r>
            <a:r>
              <a:rPr lang="en-US" sz="1200" dirty="0" err="1" smtClean="0"/>
              <a:t>I.Homopolymer</a:t>
            </a:r>
            <a:r>
              <a:rPr lang="en-US" sz="1200" dirty="0" smtClean="0"/>
              <a:t> systems. </a:t>
            </a:r>
            <a:r>
              <a:rPr lang="en-US" sz="1200" dirty="0" err="1" smtClean="0"/>
              <a:t>J.Applied</a:t>
            </a:r>
            <a:r>
              <a:rPr lang="en-US" sz="1200" dirty="0" smtClean="0"/>
              <a:t> Polymer Science, 15 (1971)</a:t>
            </a:r>
          </a:p>
          <a:p>
            <a:r>
              <a:rPr lang="en-US" sz="1200" dirty="0" smtClean="0"/>
              <a:t>Davies J.M. et al: Theory for normal stresses in slits and capillaries. J. Phys. D. : </a:t>
            </a:r>
            <a:r>
              <a:rPr lang="en-US" sz="1200" dirty="0" err="1" smtClean="0"/>
              <a:t>Appl.Phys</a:t>
            </a:r>
            <a:r>
              <a:rPr lang="en-US" sz="1200" dirty="0" smtClean="0"/>
              <a:t>, Vol.6 (1973), 2259-2266</a:t>
            </a:r>
            <a:endParaRPr lang="cs-CZ" sz="1200" dirty="0"/>
          </a:p>
          <a:p>
            <a:r>
              <a:rPr lang="cs-CZ" sz="1200" dirty="0" err="1" smtClean="0"/>
              <a:t>Cogswell</a:t>
            </a:r>
            <a:r>
              <a:rPr lang="cs-CZ" sz="1200" dirty="0" smtClean="0"/>
              <a:t> F.N. </a:t>
            </a:r>
            <a:r>
              <a:rPr lang="cs-CZ" sz="1200" dirty="0" err="1" smtClean="0"/>
              <a:t>Converging</a:t>
            </a:r>
            <a:r>
              <a:rPr lang="cs-CZ" sz="1200" dirty="0" smtClean="0"/>
              <a:t> </a:t>
            </a:r>
            <a:r>
              <a:rPr lang="cs-CZ" sz="1200" dirty="0" err="1" smtClean="0"/>
              <a:t>flow</a:t>
            </a:r>
            <a:r>
              <a:rPr lang="cs-CZ" sz="1200" dirty="0" smtClean="0"/>
              <a:t> </a:t>
            </a:r>
            <a:r>
              <a:rPr lang="en-US" sz="1200" dirty="0" smtClean="0"/>
              <a:t>of polymer melts in extrusion dies</a:t>
            </a:r>
            <a:r>
              <a:rPr lang="cs-CZ" sz="1200" dirty="0" smtClean="0"/>
              <a:t>. </a:t>
            </a:r>
            <a:r>
              <a:rPr lang="en-US" sz="1200" dirty="0" smtClean="0"/>
              <a:t>Poly</a:t>
            </a:r>
            <a:r>
              <a:rPr lang="cs-CZ" sz="1200" dirty="0" err="1" smtClean="0"/>
              <a:t>mer</a:t>
            </a:r>
            <a:r>
              <a:rPr lang="cs-CZ" sz="1200" dirty="0" smtClean="0"/>
              <a:t> </a:t>
            </a:r>
            <a:r>
              <a:rPr lang="en-US" sz="1200" dirty="0" err="1" smtClean="0"/>
              <a:t>Eng</a:t>
            </a:r>
            <a:r>
              <a:rPr lang="cs-CZ" sz="1200" dirty="0" err="1" smtClean="0"/>
              <a:t>ngr</a:t>
            </a:r>
            <a:r>
              <a:rPr lang="en-US" sz="1200" dirty="0" smtClean="0"/>
              <a:t>. and Sci. </a:t>
            </a:r>
            <a:r>
              <a:rPr lang="en-US" sz="1200" dirty="0"/>
              <a:t>(</a:t>
            </a:r>
            <a:r>
              <a:rPr lang="en-US" sz="1200" dirty="0" smtClean="0"/>
              <a:t>1972)</a:t>
            </a:r>
          </a:p>
          <a:p>
            <a:r>
              <a:rPr lang="cs-CZ" sz="1200" dirty="0" err="1"/>
              <a:t>Cogswell</a:t>
            </a:r>
            <a:r>
              <a:rPr lang="cs-CZ" sz="1200" dirty="0"/>
              <a:t> F.N. </a:t>
            </a:r>
            <a:r>
              <a:rPr lang="cs-CZ" sz="1200" dirty="0" err="1"/>
              <a:t>Converging</a:t>
            </a:r>
            <a:r>
              <a:rPr lang="cs-CZ" sz="1200" dirty="0"/>
              <a:t> </a:t>
            </a:r>
            <a:r>
              <a:rPr lang="cs-CZ" sz="1200" dirty="0" err="1"/>
              <a:t>flow</a:t>
            </a:r>
            <a:r>
              <a:rPr lang="cs-CZ" sz="1200" dirty="0"/>
              <a:t> and </a:t>
            </a:r>
            <a:r>
              <a:rPr lang="cs-CZ" sz="1200" dirty="0" err="1"/>
              <a:t>stretching</a:t>
            </a:r>
            <a:r>
              <a:rPr lang="cs-CZ" sz="1200" dirty="0"/>
              <a:t> </a:t>
            </a:r>
            <a:r>
              <a:rPr lang="cs-CZ" sz="1200" dirty="0" err="1" smtClean="0"/>
              <a:t>flow</a:t>
            </a:r>
            <a:r>
              <a:rPr lang="cs-CZ" sz="1200" dirty="0" smtClean="0"/>
              <a:t> </a:t>
            </a:r>
            <a:r>
              <a:rPr lang="cs-CZ" sz="1200" dirty="0"/>
              <a:t>a </a:t>
            </a:r>
            <a:r>
              <a:rPr lang="cs-CZ" sz="1200" dirty="0" err="1"/>
              <a:t>compilation</a:t>
            </a:r>
            <a:r>
              <a:rPr lang="cs-CZ" sz="1200" dirty="0"/>
              <a:t>. J. Non</a:t>
            </a:r>
            <a:r>
              <a:rPr lang="en-US" sz="1200" dirty="0"/>
              <a:t>-</a:t>
            </a:r>
            <a:r>
              <a:rPr lang="cs-CZ" sz="1200" dirty="0" err="1"/>
              <a:t>Newtonian</a:t>
            </a:r>
            <a:r>
              <a:rPr lang="cs-CZ" sz="1200" dirty="0"/>
              <a:t> Fluid </a:t>
            </a:r>
            <a:r>
              <a:rPr lang="en-US" sz="1200" dirty="0"/>
              <a:t>M</a:t>
            </a:r>
            <a:r>
              <a:rPr lang="cs-CZ" sz="1200" dirty="0"/>
              <a:t>ech. </a:t>
            </a:r>
            <a:r>
              <a:rPr lang="en-US" sz="1200" dirty="0"/>
              <a:t>Vol.4 (1978</a:t>
            </a:r>
            <a:r>
              <a:rPr lang="en-US" sz="1200" dirty="0" smtClean="0"/>
              <a:t>), 23-38</a:t>
            </a:r>
            <a:endParaRPr lang="cs-CZ" sz="1200" dirty="0"/>
          </a:p>
          <a:p>
            <a:r>
              <a:rPr lang="cs-CZ" sz="1200" dirty="0" err="1" smtClean="0"/>
              <a:t>Binding</a:t>
            </a:r>
            <a:r>
              <a:rPr lang="cs-CZ" sz="1200" dirty="0" smtClean="0"/>
              <a:t> D.M. </a:t>
            </a:r>
            <a:r>
              <a:rPr lang="cs-CZ" sz="1200" dirty="0" err="1" smtClean="0"/>
              <a:t>An</a:t>
            </a:r>
            <a:r>
              <a:rPr lang="cs-CZ" sz="1200" dirty="0" smtClean="0"/>
              <a:t> </a:t>
            </a:r>
            <a:r>
              <a:rPr lang="cs-CZ" sz="1200" dirty="0" err="1" smtClean="0"/>
              <a:t>approximate</a:t>
            </a:r>
            <a:r>
              <a:rPr lang="cs-CZ" sz="1200" dirty="0" smtClean="0"/>
              <a:t> </a:t>
            </a:r>
            <a:r>
              <a:rPr lang="cs-CZ" sz="1200" dirty="0" err="1" smtClean="0"/>
              <a:t>analysis</a:t>
            </a:r>
            <a:r>
              <a:rPr lang="cs-CZ" sz="1200" dirty="0" smtClean="0"/>
              <a:t> </a:t>
            </a:r>
            <a:r>
              <a:rPr lang="cs-CZ" sz="1200" dirty="0" err="1" smtClean="0"/>
              <a:t>for</a:t>
            </a:r>
            <a:r>
              <a:rPr lang="cs-CZ" sz="1200" dirty="0" smtClean="0"/>
              <a:t> </a:t>
            </a:r>
            <a:r>
              <a:rPr lang="cs-CZ" sz="1200" dirty="0" err="1" smtClean="0"/>
              <a:t>contraction</a:t>
            </a:r>
            <a:r>
              <a:rPr lang="cs-CZ" sz="1200" dirty="0" smtClean="0"/>
              <a:t> and </a:t>
            </a:r>
            <a:r>
              <a:rPr lang="cs-CZ" sz="1200" dirty="0" err="1" smtClean="0"/>
              <a:t>converging</a:t>
            </a:r>
            <a:r>
              <a:rPr lang="cs-CZ" sz="1200" dirty="0" smtClean="0"/>
              <a:t> </a:t>
            </a:r>
            <a:r>
              <a:rPr lang="cs-CZ" sz="1200" dirty="0" err="1" smtClean="0"/>
              <a:t>flows</a:t>
            </a:r>
            <a:r>
              <a:rPr lang="cs-CZ" sz="1200" dirty="0"/>
              <a:t>. J. Non</a:t>
            </a:r>
            <a:r>
              <a:rPr lang="en-US" sz="1200" dirty="0"/>
              <a:t>-</a:t>
            </a:r>
            <a:r>
              <a:rPr lang="cs-CZ" sz="1200" dirty="0" err="1"/>
              <a:t>Newtonian</a:t>
            </a:r>
            <a:r>
              <a:rPr lang="cs-CZ" sz="1200" dirty="0"/>
              <a:t> Fluid </a:t>
            </a:r>
            <a:r>
              <a:rPr lang="en-US" sz="1200" dirty="0"/>
              <a:t>M</a:t>
            </a:r>
            <a:r>
              <a:rPr lang="cs-CZ" sz="1200" dirty="0"/>
              <a:t>ech. </a:t>
            </a:r>
            <a:r>
              <a:rPr lang="en-US" sz="1200" dirty="0" smtClean="0"/>
              <a:t>Vol.27 </a:t>
            </a:r>
            <a:r>
              <a:rPr lang="en-US" sz="1200" dirty="0"/>
              <a:t>(</a:t>
            </a:r>
            <a:r>
              <a:rPr lang="en-US" sz="1200" dirty="0" smtClean="0"/>
              <a:t>1988</a:t>
            </a:r>
            <a:r>
              <a:rPr lang="en-US" sz="1200" dirty="0"/>
              <a:t>), </a:t>
            </a:r>
            <a:r>
              <a:rPr lang="en-US" sz="1200" dirty="0" smtClean="0"/>
              <a:t>173-189  </a:t>
            </a:r>
            <a:endParaRPr lang="en-US" sz="1200" dirty="0"/>
          </a:p>
        </p:txBody>
      </p:sp>
      <p:sp>
        <p:nvSpPr>
          <p:cNvPr id="3" name="TextovéPole 2"/>
          <p:cNvSpPr txBox="1"/>
          <p:nvPr/>
        </p:nvSpPr>
        <p:spPr>
          <a:xfrm>
            <a:off x="261365" y="3488123"/>
            <a:ext cx="4030133" cy="369332"/>
          </a:xfrm>
          <a:prstGeom prst="rect">
            <a:avLst/>
          </a:prstGeom>
          <a:noFill/>
        </p:spPr>
        <p:txBody>
          <a:bodyPr wrap="square" rtlCol="0">
            <a:spAutoFit/>
          </a:bodyPr>
          <a:lstStyle/>
          <a:p>
            <a:r>
              <a:rPr lang="cs-CZ" dirty="0" err="1" smtClean="0"/>
              <a:t>Additional</a:t>
            </a:r>
            <a:r>
              <a:rPr lang="cs-CZ" dirty="0" smtClean="0"/>
              <a:t> </a:t>
            </a:r>
            <a:r>
              <a:rPr lang="cs-CZ" dirty="0" err="1" smtClean="0"/>
              <a:t>papers</a:t>
            </a:r>
            <a:endParaRPr lang="cs-CZ" dirty="0"/>
          </a:p>
        </p:txBody>
      </p:sp>
      <p:sp>
        <p:nvSpPr>
          <p:cNvPr id="2" name="Zástupný symbol pro číslo snímku 1"/>
          <p:cNvSpPr>
            <a:spLocks noGrp="1"/>
          </p:cNvSpPr>
          <p:nvPr>
            <p:ph type="sldNum" sz="quarter" idx="12"/>
          </p:nvPr>
        </p:nvSpPr>
        <p:spPr/>
        <p:txBody>
          <a:bodyPr/>
          <a:lstStyle/>
          <a:p>
            <a:pPr>
              <a:defRPr/>
            </a:pPr>
            <a:fld id="{B5B76BE2-068B-4195-97D5-A58FFC9B4249}" type="slidenum">
              <a:rPr lang="en-US" smtClean="0"/>
              <a:pPr>
                <a:defRPr/>
              </a:pPr>
              <a:t>5</a:t>
            </a:fld>
            <a:endParaRPr lang="en-US"/>
          </a:p>
        </p:txBody>
      </p:sp>
    </p:spTree>
    <p:extLst>
      <p:ext uri="{BB962C8B-B14F-4D97-AF65-F5344CB8AC3E}">
        <p14:creationId xmlns:p14="http://schemas.microsoft.com/office/powerpoint/2010/main" val="17257228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a:t>
            </a:r>
            <a:r>
              <a:rPr lang="en-US" sz="2400" b="1" dirty="0">
                <a:sym typeface="Symbol" pitchFamily="18" charset="2"/>
              </a:rPr>
              <a:t>Transformation of constitutive equations</a:t>
            </a:r>
            <a:r>
              <a:rPr lang="cs-CZ" sz="2400" b="1" dirty="0">
                <a:sym typeface="Symbol" pitchFamily="18" charset="2"/>
              </a:rPr>
              <a:t> </a:t>
            </a:r>
            <a:r>
              <a:rPr lang="cs-CZ" sz="2400" b="1" dirty="0" err="1">
                <a:sym typeface="Symbol" pitchFamily="18" charset="2"/>
              </a:rPr>
              <a:t>White</a:t>
            </a:r>
            <a:r>
              <a:rPr lang="cs-CZ" sz="2400" b="1" dirty="0">
                <a:sym typeface="Symbol" pitchFamily="18" charset="2"/>
              </a:rPr>
              <a:t> </a:t>
            </a:r>
            <a:r>
              <a:rPr lang="cs-CZ" sz="2400" b="1" dirty="0" err="1" smtClean="0">
                <a:sym typeface="Symbol" pitchFamily="18" charset="2"/>
              </a:rPr>
              <a:t>Metzner</a:t>
            </a:r>
            <a:r>
              <a:rPr lang="en-US" sz="2400" b="1" dirty="0">
                <a:sym typeface="Symbol" pitchFamily="18" charset="2"/>
              </a:rPr>
              <a:t> </a:t>
            </a:r>
            <a:r>
              <a:rPr lang="en-US" sz="1400" b="1" dirty="0" smtClean="0">
                <a:sym typeface="Symbol" pitchFamily="18" charset="2"/>
              </a:rPr>
              <a:t>(</a:t>
            </a:r>
            <a:r>
              <a:rPr lang="en-US" sz="1400" b="1" dirty="0" err="1" smtClean="0">
                <a:sym typeface="Symbol" pitchFamily="18" charset="2"/>
              </a:rPr>
              <a:t>auxilliary</a:t>
            </a:r>
            <a:r>
              <a:rPr lang="en-US" sz="1400" b="1" dirty="0" smtClean="0">
                <a:sym typeface="Symbol" pitchFamily="18" charset="2"/>
              </a:rPr>
              <a:t> variables)</a:t>
            </a:r>
            <a:endParaRPr lang="cs-CZ" sz="1400" b="1" dirty="0">
              <a:sym typeface="Symbol" pitchFamily="18" charset="2"/>
            </a:endParaRPr>
          </a:p>
        </p:txBody>
      </p:sp>
      <mc:AlternateContent xmlns:mc="http://schemas.openxmlformats.org/markup-compatibility/2006" xmlns:a14="http://schemas.microsoft.com/office/drawing/2010/main">
        <mc:Choice Requires="a14">
          <p:sp>
            <p:nvSpPr>
              <p:cNvPr id="9" name="TextovéPole 8"/>
              <p:cNvSpPr txBox="1"/>
              <p:nvPr/>
            </p:nvSpPr>
            <p:spPr>
              <a:xfrm>
                <a:off x="370937" y="949208"/>
                <a:ext cx="7763774"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en-US" b="0" i="1" smtClean="0">
                              <a:latin typeface="Cambria Math"/>
                            </a:rPr>
                            <m:t>𝑥𝑥</m:t>
                          </m:r>
                        </m:sub>
                      </m:sSub>
                      <m:d>
                        <m:dPr>
                          <m:ctrlPr>
                            <a:rPr lang="en-US" b="0" i="1" smtClean="0">
                              <a:latin typeface="Cambria Math" panose="02040503050406030204" pitchFamily="18" charset="0"/>
                            </a:rPr>
                          </m:ctrlPr>
                        </m:dPr>
                        <m:e>
                          <m:r>
                            <a:rPr lang="en-US" b="0" i="1" smtClean="0">
                              <a:latin typeface="Cambria Math"/>
                            </a:rPr>
                            <m:t>1−</m:t>
                          </m:r>
                          <m:r>
                            <a:rPr lang="cs-CZ" b="0" i="1" smtClean="0">
                              <a:latin typeface="Cambria Math" panose="02040503050406030204" pitchFamily="18" charset="0"/>
                            </a:rPr>
                            <m:t>𝐴</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ea typeface="Cambria Math"/>
                            </a:rPr>
                            <m:t>𝜇</m:t>
                          </m:r>
                        </m:num>
                        <m:den>
                          <m:r>
                            <a:rPr lang="en-US" b="0" i="1" smtClean="0">
                              <a:latin typeface="Cambria Math"/>
                            </a:rPr>
                            <m:t>𝐺</m:t>
                          </m:r>
                        </m:den>
                      </m:f>
                      <m:d>
                        <m:dPr>
                          <m:ctrlPr>
                            <a:rPr lang="en-US" b="0" i="1" smtClean="0">
                              <a:latin typeface="Cambria Math" panose="02040503050406030204" pitchFamily="18" charset="0"/>
                            </a:rPr>
                          </m:ctrlPr>
                        </m:dPr>
                        <m:e>
                          <m:f>
                            <m:fPr>
                              <m:ctrlPr>
                                <a:rPr lang="cs-CZ" i="1">
                                  <a:latin typeface="Cambria Math" panose="02040503050406030204" pitchFamily="18" charset="0"/>
                                </a:rPr>
                              </m:ctrlPr>
                            </m:fPr>
                            <m:num>
                              <m:r>
                                <a:rPr lang="cs-CZ" i="1">
                                  <a:latin typeface="Cambria Math"/>
                                </a:rPr>
                                <m:t>𝜕</m:t>
                              </m:r>
                              <m:sSub>
                                <m:sSubPr>
                                  <m:ctrlPr>
                                    <a:rPr lang="en-US" i="1">
                                      <a:latin typeface="Cambria Math" panose="02040503050406030204" pitchFamily="18" charset="0"/>
                                    </a:rPr>
                                  </m:ctrlPr>
                                </m:sSubPr>
                                <m:e>
                                  <m:r>
                                    <a:rPr lang="en-US" i="1">
                                      <a:latin typeface="Cambria Math"/>
                                    </a:rPr>
                                    <m:t>𝑠</m:t>
                                  </m:r>
                                </m:e>
                                <m:sub>
                                  <m:r>
                                    <a:rPr lang="en-US" i="1">
                                      <a:latin typeface="Cambria Math"/>
                                    </a:rPr>
                                    <m:t>𝑥𝑥</m:t>
                                  </m:r>
                                </m:sub>
                              </m:sSub>
                            </m:num>
                            <m:den>
                              <m:r>
                                <a:rPr lang="cs-CZ" i="1">
                                  <a:latin typeface="Cambria Math"/>
                                </a:rPr>
                                <m:t>𝜕</m:t>
                              </m:r>
                              <m:r>
                                <a:rPr lang="cs-CZ" i="1">
                                  <a:latin typeface="Cambria Math"/>
                                  <a:ea typeface="Cambria Math"/>
                                </a:rPr>
                                <m:t>𝜉</m:t>
                              </m:r>
                            </m:den>
                          </m:f>
                          <m:r>
                            <a:rPr lang="en-US" b="0" i="1" smtClean="0">
                              <a:latin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i="1">
                              <a:latin typeface="Cambria Math"/>
                              <a:ea typeface="Cambria Math"/>
                            </a:rPr>
                            <m:t>+</m:t>
                          </m:r>
                          <m:f>
                            <m:fPr>
                              <m:ctrlPr>
                                <a:rPr lang="cs-CZ" i="1">
                                  <a:latin typeface="Cambria Math" panose="02040503050406030204" pitchFamily="18" charset="0"/>
                                </a:rPr>
                              </m:ctrlPr>
                            </m:fPr>
                            <m:num>
                              <m:r>
                                <a:rPr lang="cs-CZ" i="1">
                                  <a:latin typeface="Cambria Math"/>
                                </a:rPr>
                                <m:t>𝜕</m:t>
                              </m:r>
                              <m:sSub>
                                <m:sSubPr>
                                  <m:ctrlPr>
                                    <a:rPr lang="en-US" i="1">
                                      <a:latin typeface="Cambria Math" panose="02040503050406030204" pitchFamily="18" charset="0"/>
                                    </a:rPr>
                                  </m:ctrlPr>
                                </m:sSubPr>
                                <m:e>
                                  <m:r>
                                    <a:rPr lang="en-US" i="1">
                                      <a:latin typeface="Cambria Math"/>
                                    </a:rPr>
                                    <m:t>𝑠</m:t>
                                  </m:r>
                                </m:e>
                                <m:sub>
                                  <m:r>
                                    <a:rPr lang="en-US" i="1">
                                      <a:latin typeface="Cambria Math"/>
                                    </a:rPr>
                                    <m:t>𝑥𝑥</m:t>
                                  </m:r>
                                </m:sub>
                              </m:sSub>
                            </m:num>
                            <m:den>
                              <m:r>
                                <a:rPr lang="cs-CZ" i="1">
                                  <a:latin typeface="Cambria Math"/>
                                </a:rPr>
                                <m:t>𝜕</m:t>
                              </m:r>
                              <m:r>
                                <a:rPr lang="cs-CZ" i="1">
                                  <a:latin typeface="Cambria Math"/>
                                  <a:ea typeface="Cambria Math"/>
                                </a:rPr>
                                <m:t>𝜂</m:t>
                              </m:r>
                            </m:den>
                          </m:f>
                          <m:r>
                            <a:rPr lang="en-US" b="0" i="1" smtClean="0">
                              <a:latin typeface="Cambria Math" panose="02040503050406030204" pitchFamily="18" charset="0"/>
                              <a:ea typeface="Cambria Math"/>
                            </a:rPr>
                            <m:t>(</m:t>
                          </m:r>
                          <m:r>
                            <a:rPr lang="en-US" b="0" i="1" smtClean="0">
                              <a:latin typeface="Cambria Math" panose="02040503050406030204" pitchFamily="18" charset="0"/>
                              <a:ea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b="0" i="1" smtClean="0">
                              <a:latin typeface="Cambria Math"/>
                            </a:rPr>
                            <m:t> +</m:t>
                          </m:r>
                          <m:r>
                            <a:rPr lang="en-US" b="0" i="1" smtClean="0">
                              <a:latin typeface="Cambria Math"/>
                            </a:rPr>
                            <m:t>𝑣</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r>
                            <a:rPr lang="en-US" b="0" i="1" smtClean="0">
                              <a:latin typeface="Cambria Math" panose="02040503050406030204" pitchFamily="18" charset="0"/>
                            </a:rPr>
                            <m:t>)</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ea typeface="Cambria Math"/>
                            </a:rPr>
                            <m:t>𝜇</m:t>
                          </m:r>
                        </m:num>
                        <m:den>
                          <m:r>
                            <a:rPr lang="en-US" b="0" i="1" smtClean="0">
                              <a:latin typeface="Cambria Math"/>
                            </a:rPr>
                            <m:t>𝐺</m:t>
                          </m:r>
                        </m:den>
                      </m:f>
                      <m:f>
                        <m:fPr>
                          <m:ctrlPr>
                            <a:rPr lang="cs-CZ" i="1">
                              <a:latin typeface="Cambria Math" panose="02040503050406030204" pitchFamily="18" charset="0"/>
                            </a:rPr>
                          </m:ctrlPr>
                        </m:fPr>
                        <m:num>
                          <m:r>
                            <a:rPr lang="cs-CZ" i="1">
                              <a:latin typeface="Cambria Math"/>
                            </a:rPr>
                            <m:t>𝜕</m:t>
                          </m:r>
                          <m:r>
                            <a:rPr lang="en-US" b="0" i="1" smtClean="0">
                              <a:latin typeface="Cambria Math"/>
                            </a:rPr>
                            <m:t>𝑢</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𝑥𝑦</m:t>
                          </m:r>
                        </m:sub>
                      </m:sSub>
                      <m:r>
                        <a:rPr lang="en-US" b="0" i="1" smtClean="0">
                          <a:latin typeface="Cambria Math"/>
                        </a:rPr>
                        <m:t> </m:t>
                      </m:r>
                      <m:r>
                        <a:rPr lang="en-US" b="0" i="1" smtClean="0">
                          <a:latin typeface="Cambria Math" panose="02040503050406030204" pitchFamily="18" charset="0"/>
                        </a:rPr>
                        <m:t>−</m:t>
                      </m:r>
                      <m:r>
                        <a:rPr lang="en-US" b="0" i="1" smtClean="0">
                          <a:latin typeface="Cambria Math" panose="02040503050406030204" pitchFamily="18" charset="0"/>
                        </a:rPr>
                        <m:t>𝑄𝑥𝑥</m:t>
                      </m:r>
                    </m:oMath>
                  </m:oMathPara>
                </a14:m>
                <a:endParaRPr lang="en-US" b="0" i="1" baseline="-25000" dirty="0" smtClean="0">
                  <a:latin typeface="Cambria Math"/>
                </a:endParaRPr>
              </a:p>
            </p:txBody>
          </p:sp>
        </mc:Choice>
        <mc:Fallback xmlns="">
          <p:sp>
            <p:nvSpPr>
              <p:cNvPr id="9" name="TextovéPole 8"/>
              <p:cNvSpPr txBox="1">
                <a:spLocks noRot="1" noChangeAspect="1" noMove="1" noResize="1" noEditPoints="1" noAdjustHandles="1" noChangeArrowheads="1" noChangeShapeType="1" noTextEdit="1"/>
              </p:cNvSpPr>
              <p:nvPr/>
            </p:nvSpPr>
            <p:spPr>
              <a:xfrm>
                <a:off x="370937" y="949208"/>
                <a:ext cx="7763774" cy="71468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ovéPole 10"/>
              <p:cNvSpPr txBox="1"/>
              <p:nvPr/>
            </p:nvSpPr>
            <p:spPr>
              <a:xfrm>
                <a:off x="8140377" y="506407"/>
                <a:ext cx="2530415" cy="6658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𝐴</m:t>
                      </m:r>
                      <m:r>
                        <a:rPr lang="cs-CZ"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a:rPr>
                            <m:t>2</m:t>
                          </m:r>
                          <m:r>
                            <a:rPr lang="en-US" i="1">
                              <a:latin typeface="Cambria Math"/>
                              <a:ea typeface="Cambria Math"/>
                            </a:rPr>
                            <m:t>𝜇</m:t>
                          </m:r>
                        </m:num>
                        <m:den>
                          <m:r>
                            <a:rPr lang="en-US" i="1">
                              <a:latin typeface="Cambria Math"/>
                            </a:rPr>
                            <m:t>𝐺</m:t>
                          </m:r>
                        </m:den>
                      </m:f>
                      <m:r>
                        <a:rPr lang="en-US" i="1">
                          <a:latin typeface="Cambria Math"/>
                        </a:rPr>
                        <m:t>(</m:t>
                      </m:r>
                      <m:f>
                        <m:fPr>
                          <m:ctrlPr>
                            <a:rPr lang="cs-CZ" i="1">
                              <a:latin typeface="Cambria Math" panose="02040503050406030204" pitchFamily="18" charset="0"/>
                            </a:rPr>
                          </m:ctrlPr>
                        </m:fPr>
                        <m:num>
                          <m:r>
                            <a:rPr lang="cs-CZ" i="1">
                              <a:latin typeface="Cambria Math"/>
                            </a:rPr>
                            <m:t>𝜕</m:t>
                          </m:r>
                          <m:r>
                            <a:rPr lang="cs-CZ" i="1">
                              <a:latin typeface="Cambria Math"/>
                            </a:rPr>
                            <m:t>𝑢</m:t>
                          </m:r>
                        </m:num>
                        <m:den>
                          <m:r>
                            <a:rPr lang="cs-CZ" i="1">
                              <a:latin typeface="Cambria Math"/>
                            </a:rPr>
                            <m:t>𝜕</m:t>
                          </m:r>
                          <m:r>
                            <a:rPr lang="cs-CZ" i="1">
                              <a:latin typeface="Cambria Math"/>
                              <a:ea typeface="Cambria Math"/>
                            </a:rPr>
                            <m:t>𝜉</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i="1">
                          <a:latin typeface="Cambria Math"/>
                          <a:ea typeface="Cambria Math"/>
                        </a:rPr>
                        <m:t>+</m:t>
                      </m:r>
                      <m:f>
                        <m:fPr>
                          <m:ctrlPr>
                            <a:rPr lang="cs-CZ" i="1">
                              <a:latin typeface="Cambria Math" panose="02040503050406030204" pitchFamily="18" charset="0"/>
                            </a:rPr>
                          </m:ctrlPr>
                        </m:fPr>
                        <m:num>
                          <m:r>
                            <a:rPr lang="cs-CZ" i="1">
                              <a:latin typeface="Cambria Math"/>
                            </a:rPr>
                            <m:t>𝜕</m:t>
                          </m:r>
                          <m:r>
                            <a:rPr lang="cs-CZ" i="1">
                              <a:latin typeface="Cambria Math"/>
                            </a:rPr>
                            <m:t>𝑢</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i="1">
                          <a:latin typeface="Cambria Math"/>
                        </a:rPr>
                        <m:t>)</m:t>
                      </m:r>
                    </m:oMath>
                  </m:oMathPara>
                </a14:m>
                <a:endParaRPr lang="cs-CZ" dirty="0"/>
              </a:p>
            </p:txBody>
          </p:sp>
        </mc:Choice>
        <mc:Fallback xmlns="">
          <p:sp>
            <p:nvSpPr>
              <p:cNvPr id="11" name="TextovéPole 10"/>
              <p:cNvSpPr txBox="1">
                <a:spLocks noRot="1" noChangeAspect="1" noMove="1" noResize="1" noEditPoints="1" noAdjustHandles="1" noChangeArrowheads="1" noChangeShapeType="1" noTextEdit="1"/>
              </p:cNvSpPr>
              <p:nvPr/>
            </p:nvSpPr>
            <p:spPr>
              <a:xfrm>
                <a:off x="8140377" y="506407"/>
                <a:ext cx="2530415" cy="665888"/>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ovéPole 11"/>
              <p:cNvSpPr txBox="1"/>
              <p:nvPr/>
            </p:nvSpPr>
            <p:spPr>
              <a:xfrm>
                <a:off x="632671" y="2385360"/>
                <a:ext cx="8772914"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cs-CZ" b="0" i="1" smtClean="0">
                              <a:latin typeface="Cambria Math"/>
                            </a:rPr>
                            <m:t>𝑥</m:t>
                          </m:r>
                          <m:r>
                            <a:rPr lang="en-US" b="0" i="1" smtClean="0">
                              <a:latin typeface="Cambria Math"/>
                            </a:rPr>
                            <m:t>𝑦</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ea typeface="Cambria Math"/>
                            </a:rPr>
                            <m:t>𝜇</m:t>
                          </m:r>
                        </m:num>
                        <m:den>
                          <m:r>
                            <a:rPr lang="en-US" b="0" i="1" smtClean="0">
                              <a:latin typeface="Cambria Math"/>
                            </a:rPr>
                            <m:t>𝐺</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𝑥𝑦</m:t>
                                  </m:r>
                                </m:sub>
                              </m:sSub>
                            </m:num>
                            <m:den>
                              <m:r>
                                <a:rPr lang="en-US" b="0" i="1" smtClean="0">
                                  <a:latin typeface="Cambria Math"/>
                                </a:rPr>
                                <m:t>𝜕</m:t>
                              </m:r>
                              <m:r>
                                <a:rPr lang="en-US" b="0" i="1" smtClean="0">
                                  <a:latin typeface="Cambria Math"/>
                                  <a:sym typeface="Symbol" panose="05050102010706020507" pitchFamily="18" charset="2"/>
                                </a:rPr>
                                <m:t></m:t>
                              </m:r>
                            </m:den>
                          </m:f>
                          <m:r>
                            <a:rPr lang="en-US" b="0" i="1" smtClean="0">
                              <a:latin typeface="Cambria Math" panose="02040503050406030204" pitchFamily="18" charset="0"/>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a:rPr>
                                <m:t>𝜕</m:t>
                              </m:r>
                              <m:sSub>
                                <m:sSubPr>
                                  <m:ctrlPr>
                                    <a:rPr lang="en-US" i="1">
                                      <a:latin typeface="Cambria Math" panose="02040503050406030204" pitchFamily="18" charset="0"/>
                                    </a:rPr>
                                  </m:ctrlPr>
                                </m:sSubPr>
                                <m:e>
                                  <m:r>
                                    <a:rPr lang="en-US" i="1">
                                      <a:latin typeface="Cambria Math"/>
                                    </a:rPr>
                                    <m:t>𝑠</m:t>
                                  </m:r>
                                </m:e>
                                <m:sub>
                                  <m:r>
                                    <a:rPr lang="en-US" i="1">
                                      <a:latin typeface="Cambria Math"/>
                                    </a:rPr>
                                    <m:t>𝑥𝑦</m:t>
                                  </m:r>
                                </m:sub>
                              </m:sSub>
                            </m:num>
                            <m:den>
                              <m:r>
                                <a:rPr lang="en-US" i="1">
                                  <a:latin typeface="Cambria Math"/>
                                </a:rPr>
                                <m:t>𝜕</m:t>
                              </m:r>
                              <m:r>
                                <a:rPr lang="en-US" i="1" smtClean="0">
                                  <a:latin typeface="Cambria Math"/>
                                  <a:sym typeface="Symbol" panose="05050102010706020507" pitchFamily="18" charset="2"/>
                                </a:rPr>
                                <m:t></m:t>
                              </m:r>
                            </m:den>
                          </m:f>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𝑢</m:t>
                          </m:r>
                          <m:f>
                            <m:fPr>
                              <m:ctrlPr>
                                <a:rPr lang="cs-CZ" i="1">
                                  <a:latin typeface="Cambria Math" panose="02040503050406030204" pitchFamily="18" charset="0"/>
                                </a:rPr>
                              </m:ctrlPr>
                            </m:fPr>
                            <m:num>
                              <m:r>
                                <a:rPr lang="cs-CZ" i="1">
                                  <a:latin typeface="Cambria Math"/>
                                </a:rPr>
                                <m:t>𝜕</m:t>
                              </m:r>
                              <m:r>
                                <a:rPr lang="cs-CZ" i="1" smtClean="0">
                                  <a:latin typeface="Cambria Math" panose="02040503050406030204" pitchFamily="18" charset="0"/>
                                  <a:sym typeface="Symbol" panose="05050102010706020507" pitchFamily="18" charset="2"/>
                                </a:rPr>
                                <m:t></m:t>
                              </m:r>
                            </m:num>
                            <m:den>
                              <m:r>
                                <a:rPr lang="cs-CZ" i="1">
                                  <a:latin typeface="Cambria Math"/>
                                </a:rPr>
                                <m:t>𝜕</m:t>
                              </m:r>
                              <m:r>
                                <a:rPr lang="en-US" i="1">
                                  <a:latin typeface="Cambria Math"/>
                                </a:rPr>
                                <m:t>𝑥</m:t>
                              </m:r>
                            </m:den>
                          </m:f>
                          <m:r>
                            <a:rPr lang="en-US" b="0" i="1" smtClean="0">
                              <a:latin typeface="Cambria Math"/>
                            </a:rPr>
                            <m:t>+</m:t>
                          </m:r>
                          <m:r>
                            <a:rPr lang="en-US" b="0" i="1" smtClean="0">
                              <a:latin typeface="Cambria Math"/>
                            </a:rPr>
                            <m:t>𝑣</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r>
                            <a:rPr lang="en-US" b="0" i="1" smtClean="0">
                              <a:latin typeface="Cambria Math" panose="02040503050406030204" pitchFamily="18" charset="0"/>
                            </a:rPr>
                            <m:t>)</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ea typeface="Cambria Math"/>
                            </a:rPr>
                            <m:t>𝜇</m:t>
                          </m:r>
                        </m:num>
                        <m:den>
                          <m:r>
                            <a:rPr lang="en-US" b="0" i="1" smtClean="0">
                              <a:latin typeface="Cambria Math"/>
                            </a:rPr>
                            <m:t>𝐺</m:t>
                          </m:r>
                        </m:den>
                      </m:f>
                      <m:d>
                        <m:dPr>
                          <m:ctrlPr>
                            <a:rPr lang="en-US" b="0" i="1" smtClean="0">
                              <a:latin typeface="Cambria Math" panose="02040503050406030204" pitchFamily="18" charset="0"/>
                            </a:rPr>
                          </m:ctrlPr>
                        </m:dPr>
                        <m:e>
                          <m:r>
                            <a:rPr lang="en-US" b="0" i="1" smtClean="0">
                              <a:latin typeface="Cambria Math" panose="02040503050406030204" pitchFamily="18" charset="0"/>
                            </a:rPr>
                            <m:t>(</m:t>
                          </m:r>
                          <m:f>
                            <m:fPr>
                              <m:ctrlPr>
                                <a:rPr lang="cs-CZ" i="1">
                                  <a:latin typeface="Cambria Math" panose="02040503050406030204" pitchFamily="18" charset="0"/>
                                </a:rPr>
                              </m:ctrlPr>
                            </m:fPr>
                            <m:num>
                              <m:r>
                                <a:rPr lang="cs-CZ" i="1">
                                  <a:latin typeface="Cambria Math"/>
                                </a:rPr>
                                <m:t>𝜕</m:t>
                              </m:r>
                              <m:r>
                                <a:rPr lang="en-US" b="0" i="1" smtClean="0">
                                  <a:latin typeface="Cambria Math" panose="02040503050406030204" pitchFamily="18" charset="0"/>
                                </a:rPr>
                                <m:t>𝑣</m:t>
                              </m:r>
                            </m:num>
                            <m:den>
                              <m:r>
                                <a:rPr lang="cs-CZ" i="1">
                                  <a:latin typeface="Cambria Math"/>
                                </a:rPr>
                                <m:t>𝜕</m:t>
                              </m:r>
                              <m:r>
                                <a:rPr lang="cs-CZ" i="1">
                                  <a:latin typeface="Cambria Math"/>
                                  <a:ea typeface="Cambria Math"/>
                                </a:rPr>
                                <m:t>𝜉</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i="1">
                              <a:latin typeface="Cambria Math"/>
                              <a:ea typeface="Cambria Math"/>
                            </a:rPr>
                            <m:t>+</m:t>
                          </m:r>
                          <m:f>
                            <m:fPr>
                              <m:ctrlPr>
                                <a:rPr lang="cs-CZ" i="1">
                                  <a:latin typeface="Cambria Math" panose="02040503050406030204" pitchFamily="18" charset="0"/>
                                </a:rPr>
                              </m:ctrlPr>
                            </m:fPr>
                            <m:num>
                              <m:r>
                                <a:rPr lang="cs-CZ" i="1">
                                  <a:latin typeface="Cambria Math"/>
                                </a:rPr>
                                <m:t>𝜕</m:t>
                              </m:r>
                              <m:r>
                                <a:rPr lang="en-US" b="0" i="1" smtClean="0">
                                  <a:latin typeface="Cambria Math" panose="02040503050406030204" pitchFamily="18" charset="0"/>
                                </a:rPr>
                                <m:t>𝑣</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𝑥𝑥</m:t>
                              </m:r>
                            </m:sub>
                          </m:sSub>
                          <m:r>
                            <a:rPr lang="en-US" b="0" i="1" smtClean="0">
                              <a:latin typeface="Cambria Math"/>
                            </a:rPr>
                            <m:t>+</m:t>
                          </m:r>
                          <m:f>
                            <m:fPr>
                              <m:ctrlPr>
                                <a:rPr lang="cs-CZ" i="1">
                                  <a:latin typeface="Cambria Math" panose="02040503050406030204" pitchFamily="18" charset="0"/>
                                </a:rPr>
                              </m:ctrlPr>
                            </m:fPr>
                            <m:num>
                              <m:r>
                                <a:rPr lang="cs-CZ" i="1">
                                  <a:latin typeface="Cambria Math"/>
                                </a:rPr>
                                <m:t>𝜕</m:t>
                              </m:r>
                              <m:r>
                                <a:rPr lang="en-US" i="1">
                                  <a:latin typeface="Cambria Math"/>
                                </a:rPr>
                                <m:t>𝑢</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sSub>
                            <m:sSubPr>
                              <m:ctrlPr>
                                <a:rPr lang="en-US" i="1">
                                  <a:latin typeface="Cambria Math" panose="02040503050406030204" pitchFamily="18" charset="0"/>
                                </a:rPr>
                              </m:ctrlPr>
                            </m:sSubPr>
                            <m:e>
                              <m:r>
                                <a:rPr lang="en-US" i="1">
                                  <a:latin typeface="Cambria Math"/>
                                </a:rPr>
                                <m:t>𝑠</m:t>
                              </m:r>
                            </m:e>
                            <m:sub>
                              <m:r>
                                <a:rPr lang="en-US" b="0" i="1" smtClean="0">
                                  <a:latin typeface="Cambria Math"/>
                                </a:rPr>
                                <m:t>𝑦𝑦</m:t>
                              </m:r>
                            </m:sub>
                          </m:sSub>
                        </m:e>
                      </m:d>
                      <m:r>
                        <a:rPr lang="en-US" b="0" i="1" smtClean="0">
                          <a:latin typeface="Cambria Math" panose="02040503050406030204" pitchFamily="18" charset="0"/>
                        </a:rPr>
                        <m:t>−</m:t>
                      </m:r>
                      <m:r>
                        <a:rPr lang="en-US" b="0" i="1" smtClean="0">
                          <a:latin typeface="Cambria Math" panose="02040503050406030204" pitchFamily="18" charset="0"/>
                        </a:rPr>
                        <m:t>𝑄𝑥𝑦</m:t>
                      </m:r>
                    </m:oMath>
                  </m:oMathPara>
                </a14:m>
                <a:endParaRPr lang="en-US" b="0" i="1" baseline="-25000" dirty="0" smtClean="0">
                  <a:latin typeface="Cambria Math" panose="02040503050406030204" pitchFamily="18" charset="0"/>
                </a:endParaRPr>
              </a:p>
            </p:txBody>
          </p:sp>
        </mc:Choice>
        <mc:Fallback xmlns="">
          <p:sp>
            <p:nvSpPr>
              <p:cNvPr id="12" name="TextovéPole 11"/>
              <p:cNvSpPr txBox="1">
                <a:spLocks noRot="1" noChangeAspect="1" noMove="1" noResize="1" noEditPoints="1" noAdjustHandles="1" noChangeArrowheads="1" noChangeShapeType="1" noTextEdit="1"/>
              </p:cNvSpPr>
              <p:nvPr/>
            </p:nvSpPr>
            <p:spPr>
              <a:xfrm>
                <a:off x="632671" y="2385360"/>
                <a:ext cx="8772914" cy="71468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Obdélník 1"/>
              <p:cNvSpPr/>
              <p:nvPr/>
            </p:nvSpPr>
            <p:spPr>
              <a:xfrm>
                <a:off x="-125117" y="3694915"/>
                <a:ext cx="12442233" cy="6188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𝑄</m:t>
                      </m:r>
                      <m:r>
                        <a:rPr lang="en-US" sz="1400" b="0" i="1" baseline="-25000" smtClean="0">
                          <a:latin typeface="Cambria Math" panose="02040503050406030204" pitchFamily="18" charset="0"/>
                        </a:rPr>
                        <m:t>𝑥𝑥</m:t>
                      </m:r>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a:rPr>
                            <m:t>2</m:t>
                          </m:r>
                          <m:sSup>
                            <m:sSupPr>
                              <m:ctrlPr>
                                <a:rPr lang="en-US" sz="1400" i="1">
                                  <a:latin typeface="Cambria Math" panose="02040503050406030204" pitchFamily="18" charset="0"/>
                                </a:rPr>
                              </m:ctrlPr>
                            </m:sSupPr>
                            <m:e>
                              <m:r>
                                <a:rPr lang="en-US" sz="1400" i="1">
                                  <a:latin typeface="Cambria Math"/>
                                  <a:ea typeface="Cambria Math"/>
                                </a:rPr>
                                <m:t>𝜇</m:t>
                              </m:r>
                            </m:e>
                            <m:sup>
                              <m:r>
                                <a:rPr lang="en-US" sz="1400" i="1">
                                  <a:latin typeface="Cambria Math"/>
                                </a:rPr>
                                <m:t>2</m:t>
                              </m:r>
                            </m:sup>
                          </m:sSup>
                        </m:num>
                        <m:den>
                          <m:r>
                            <a:rPr lang="en-US" sz="1400" i="1">
                              <a:latin typeface="Cambria Math"/>
                            </a:rPr>
                            <m:t>𝐺</m:t>
                          </m:r>
                        </m:den>
                      </m:f>
                      <m:r>
                        <a:rPr lang="en-US" sz="1400" i="1">
                          <a:latin typeface="Cambria Math"/>
                        </a:rPr>
                        <m:t>(</m:t>
                      </m:r>
                      <m:r>
                        <a:rPr lang="en-US" sz="1400" i="1">
                          <a:latin typeface="Cambria Math"/>
                        </a:rPr>
                        <m:t>𝑢</m:t>
                      </m:r>
                      <m:r>
                        <a:rPr lang="en-US" sz="1400" i="1">
                          <a:latin typeface="Cambria Math"/>
                        </a:rPr>
                        <m:t>(</m:t>
                      </m:r>
                      <m:f>
                        <m:fPr>
                          <m:ctrlPr>
                            <a:rPr lang="cs-CZ" sz="1400" i="1">
                              <a:latin typeface="Cambria Math" panose="02040503050406030204" pitchFamily="18" charset="0"/>
                            </a:rPr>
                          </m:ctrlPr>
                        </m:fPr>
                        <m:num>
                          <m:r>
                            <a:rPr lang="cs-CZ" sz="1400" i="1">
                              <a:latin typeface="Cambria Math"/>
                            </a:rPr>
                            <m:t>𝜕</m:t>
                          </m:r>
                          <m:r>
                            <a:rPr lang="en-US" sz="1400" i="1">
                              <a:latin typeface="Cambria Math"/>
                            </a:rPr>
                            <m:t>𝑢</m:t>
                          </m:r>
                        </m:num>
                        <m:den>
                          <m:r>
                            <a:rPr lang="cs-CZ" sz="1400" i="1">
                              <a:latin typeface="Cambria Math"/>
                            </a:rPr>
                            <m:t>𝜕</m:t>
                          </m:r>
                          <m:r>
                            <a:rPr lang="cs-CZ" sz="1400" i="1">
                              <a:latin typeface="Cambria Math"/>
                              <a:ea typeface="Cambria Math"/>
                            </a:rPr>
                            <m:t>𝜂</m:t>
                          </m:r>
                        </m:den>
                      </m:f>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a:ea typeface="Cambria Math"/>
                            </a:rPr>
                            <m:t>𝜂</m:t>
                          </m:r>
                        </m:num>
                        <m:den>
                          <m:r>
                            <a:rPr lang="cs-CZ" sz="1400" i="1">
                              <a:latin typeface="Cambria Math"/>
                              <a:ea typeface="Cambria Math"/>
                            </a:rPr>
                            <m:t>𝜕</m:t>
                          </m:r>
                          <m:sSup>
                            <m:sSupPr>
                              <m:ctrlPr>
                                <a:rPr lang="cs-CZ" sz="1400" i="1">
                                  <a:latin typeface="Cambria Math" panose="02040503050406030204" pitchFamily="18" charset="0"/>
                                  <a:ea typeface="Cambria Math"/>
                                </a:rPr>
                              </m:ctrlPr>
                            </m:sSupPr>
                            <m:e>
                              <m:r>
                                <a:rPr lang="cs-CZ" sz="1400" i="1">
                                  <a:latin typeface="Cambria Math"/>
                                  <a:ea typeface="Cambria Math"/>
                                </a:rPr>
                                <m:t>𝑥</m:t>
                              </m:r>
                            </m:e>
                            <m:sup>
                              <m:r>
                                <a:rPr lang="cs-CZ" sz="1400" i="1">
                                  <a:latin typeface="Cambria Math"/>
                                  <a:ea typeface="Cambria Math"/>
                                </a:rPr>
                                <m:t>2</m:t>
                              </m:r>
                            </m:sup>
                          </m:sSup>
                        </m:den>
                      </m:f>
                      <m:r>
                        <a:rPr lang="en-US" sz="1400" i="1">
                          <a:latin typeface="Cambria Math"/>
                          <a:ea typeface="Cambria Math"/>
                        </a:rPr>
                        <m:t>+</m:t>
                      </m:r>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a:rPr>
                            <m:t>𝑢</m:t>
                          </m:r>
                        </m:num>
                        <m:den>
                          <m:r>
                            <a:rPr lang="cs-CZ" sz="1400" i="1">
                              <a:latin typeface="Cambria Math"/>
                              <a:ea typeface="Cambria Math"/>
                            </a:rPr>
                            <m:t>𝜕</m:t>
                          </m:r>
                          <m:sSup>
                            <m:sSupPr>
                              <m:ctrlPr>
                                <a:rPr lang="cs-CZ" sz="1400" i="1">
                                  <a:latin typeface="Cambria Math" panose="02040503050406030204" pitchFamily="18" charset="0"/>
                                  <a:ea typeface="Cambria Math"/>
                                </a:rPr>
                              </m:ctrlPr>
                            </m:sSupPr>
                            <m:e>
                              <m:r>
                                <a:rPr lang="cs-CZ" sz="1400" i="1">
                                  <a:latin typeface="Cambria Math"/>
                                  <a:ea typeface="Cambria Math"/>
                                </a:rPr>
                                <m:t>𝜉</m:t>
                              </m:r>
                            </m:e>
                            <m:sup>
                              <m:r>
                                <a:rPr lang="cs-CZ" sz="1400" i="1">
                                  <a:latin typeface="Cambria Math"/>
                                  <a:ea typeface="Cambria Math"/>
                                </a:rPr>
                                <m:t>2</m:t>
                              </m:r>
                            </m:sup>
                          </m:sSup>
                        </m:den>
                      </m:f>
                      <m:sSup>
                        <m:sSupPr>
                          <m:ctrlPr>
                            <a:rPr lang="cs-CZ" sz="1400" i="1">
                              <a:latin typeface="Cambria Math" panose="02040503050406030204" pitchFamily="18" charset="0"/>
                              <a:ea typeface="Cambria Math"/>
                            </a:rPr>
                          </m:ctrlPr>
                        </m:sSupPr>
                        <m:e>
                          <m:d>
                            <m:dPr>
                              <m:ctrlPr>
                                <a:rPr lang="en-US" sz="1400" i="1">
                                  <a:latin typeface="Cambria Math" panose="02040503050406030204" pitchFamily="18" charset="0"/>
                                  <a:ea typeface="Cambria Math"/>
                                </a:rPr>
                              </m:ctrlPr>
                            </m:dPr>
                            <m:e>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𝜉</m:t>
                                  </m:r>
                                </m:num>
                                <m:den>
                                  <m:r>
                                    <a:rPr lang="cs-CZ" sz="1400" i="1">
                                      <a:latin typeface="Cambria Math"/>
                                    </a:rPr>
                                    <m:t>𝜕</m:t>
                                  </m:r>
                                  <m:r>
                                    <a:rPr lang="en-US" sz="1400" i="1">
                                      <a:latin typeface="Cambria Math"/>
                                    </a:rPr>
                                    <m:t>𝑥</m:t>
                                  </m:r>
                                </m:den>
                              </m:f>
                            </m:e>
                          </m:d>
                        </m:e>
                        <m:sup>
                          <m:r>
                            <a:rPr lang="en-US" sz="1400" i="1">
                              <a:latin typeface="Cambria Math"/>
                              <a:ea typeface="Cambria Math"/>
                            </a:rPr>
                            <m:t>2</m:t>
                          </m:r>
                        </m:sup>
                      </m:sSup>
                      <m:r>
                        <a:rPr lang="en-US" sz="1400" i="1">
                          <a:latin typeface="Cambria Math"/>
                          <a:ea typeface="Cambria Math"/>
                        </a:rPr>
                        <m:t>+</m:t>
                      </m:r>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a:rPr>
                            <m:t>𝑢</m:t>
                          </m:r>
                        </m:num>
                        <m:den>
                          <m:r>
                            <a:rPr lang="cs-CZ" sz="1400" i="1">
                              <a:latin typeface="Cambria Math"/>
                              <a:ea typeface="Cambria Math"/>
                            </a:rPr>
                            <m:t>𝜕</m:t>
                          </m:r>
                          <m:sSup>
                            <m:sSupPr>
                              <m:ctrlPr>
                                <a:rPr lang="cs-CZ" sz="1400" i="1">
                                  <a:latin typeface="Cambria Math" panose="02040503050406030204" pitchFamily="18" charset="0"/>
                                  <a:ea typeface="Cambria Math"/>
                                </a:rPr>
                              </m:ctrlPr>
                            </m:sSupPr>
                            <m:e>
                              <m:r>
                                <a:rPr lang="cs-CZ" sz="1400" i="1">
                                  <a:latin typeface="Cambria Math"/>
                                  <a:ea typeface="Cambria Math"/>
                                </a:rPr>
                                <m:t>𝜂</m:t>
                              </m:r>
                            </m:e>
                            <m:sup>
                              <m:r>
                                <a:rPr lang="cs-CZ" sz="1400" i="1">
                                  <a:latin typeface="Cambria Math"/>
                                  <a:ea typeface="Cambria Math"/>
                                </a:rPr>
                                <m:t>2</m:t>
                              </m:r>
                            </m:sup>
                          </m:sSup>
                        </m:den>
                      </m:f>
                      <m:sSup>
                        <m:sSupPr>
                          <m:ctrlPr>
                            <a:rPr lang="cs-CZ" sz="1400" i="1">
                              <a:latin typeface="Cambria Math" panose="02040503050406030204" pitchFamily="18" charset="0"/>
                              <a:ea typeface="Cambria Math"/>
                            </a:rPr>
                          </m:ctrlPr>
                        </m:sSupPr>
                        <m:e>
                          <m:d>
                            <m:dPr>
                              <m:ctrlPr>
                                <a:rPr lang="en-US" sz="1400" i="1">
                                  <a:latin typeface="Cambria Math" panose="02040503050406030204" pitchFamily="18" charset="0"/>
                                  <a:ea typeface="Cambria Math"/>
                                </a:rPr>
                              </m:ctrlPr>
                            </m:dPr>
                            <m:e>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𝑥</m:t>
                                  </m:r>
                                </m:den>
                              </m:f>
                            </m:e>
                          </m:d>
                        </m:e>
                        <m:sup>
                          <m:r>
                            <a:rPr lang="en-US" sz="1400" i="1">
                              <a:latin typeface="Cambria Math"/>
                              <a:ea typeface="Cambria Math"/>
                            </a:rPr>
                            <m:t>2</m:t>
                          </m:r>
                        </m:sup>
                      </m:sSup>
                      <m:r>
                        <a:rPr lang="en-US" sz="1400" i="1">
                          <a:latin typeface="Cambria Math"/>
                          <a:ea typeface="Cambria Math"/>
                        </a:rPr>
                        <m:t>+2</m:t>
                      </m:r>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a:rPr>
                            <m:t>𝑢</m:t>
                          </m:r>
                        </m:num>
                        <m:den>
                          <m:r>
                            <a:rPr lang="cs-CZ" sz="1400" i="1">
                              <a:latin typeface="Cambria Math"/>
                              <a:ea typeface="Cambria Math"/>
                            </a:rPr>
                            <m:t>𝜕𝜉𝜕𝜂</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𝑥</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𝜉</m:t>
                          </m:r>
                        </m:num>
                        <m:den>
                          <m:r>
                            <a:rPr lang="cs-CZ" sz="1400" i="1">
                              <a:latin typeface="Cambria Math"/>
                            </a:rPr>
                            <m:t>𝜕</m:t>
                          </m:r>
                          <m:r>
                            <a:rPr lang="en-US" sz="1400" i="1">
                              <a:latin typeface="Cambria Math"/>
                            </a:rPr>
                            <m:t>𝑥</m:t>
                          </m:r>
                        </m:den>
                      </m:f>
                      <m:r>
                        <a:rPr lang="en-US" sz="1400" i="1">
                          <a:latin typeface="Cambria Math"/>
                        </a:rPr>
                        <m:t>)−</m:t>
                      </m:r>
                      <m:r>
                        <a:rPr lang="en-US" sz="1400" i="1">
                          <a:latin typeface="Cambria Math"/>
                        </a:rPr>
                        <m:t>𝑣</m:t>
                      </m:r>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a:rPr>
                            <m:t>𝑣</m:t>
                          </m:r>
                        </m:num>
                        <m:den>
                          <m:r>
                            <a:rPr lang="cs-CZ" sz="1400" i="1">
                              <a:latin typeface="Cambria Math"/>
                              <a:ea typeface="Cambria Math"/>
                            </a:rPr>
                            <m:t>𝜕</m:t>
                          </m:r>
                          <m:sSup>
                            <m:sSupPr>
                              <m:ctrlPr>
                                <a:rPr lang="cs-CZ" sz="1400" i="1">
                                  <a:latin typeface="Cambria Math" panose="02040503050406030204" pitchFamily="18" charset="0"/>
                                  <a:ea typeface="Cambria Math"/>
                                </a:rPr>
                              </m:ctrlPr>
                            </m:sSupPr>
                            <m:e>
                              <m:r>
                                <a:rPr lang="cs-CZ" sz="1400" i="1">
                                  <a:latin typeface="Cambria Math"/>
                                  <a:ea typeface="Cambria Math"/>
                                </a:rPr>
                                <m:t>𝜂</m:t>
                              </m:r>
                            </m:e>
                            <m:sup>
                              <m:r>
                                <a:rPr lang="cs-CZ" sz="1400" i="1">
                                  <a:latin typeface="Cambria Math"/>
                                  <a:ea typeface="Cambria Math"/>
                                </a:rPr>
                                <m:t>2</m:t>
                              </m:r>
                            </m:sup>
                          </m:sSup>
                        </m:den>
                      </m:f>
                      <m:sSup>
                        <m:sSupPr>
                          <m:ctrlPr>
                            <a:rPr lang="cs-CZ" sz="1400" i="1">
                              <a:latin typeface="Cambria Math" panose="02040503050406030204" pitchFamily="18" charset="0"/>
                              <a:ea typeface="Cambria Math"/>
                            </a:rPr>
                          </m:ctrlPr>
                        </m:sSupPr>
                        <m:e>
                          <m:d>
                            <m:dPr>
                              <m:ctrlPr>
                                <a:rPr lang="en-US" sz="1400" i="1">
                                  <a:latin typeface="Cambria Math" panose="02040503050406030204" pitchFamily="18" charset="0"/>
                                  <a:ea typeface="Cambria Math"/>
                                </a:rPr>
                              </m:ctrlPr>
                            </m:dPr>
                            <m:e>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𝑦</m:t>
                                  </m:r>
                                </m:den>
                              </m:f>
                            </m:e>
                          </m:d>
                        </m:e>
                        <m:sup>
                          <m:r>
                            <a:rPr lang="en-US" sz="1400" i="1">
                              <a:latin typeface="Cambria Math"/>
                              <a:ea typeface="Cambria Math"/>
                            </a:rPr>
                            <m:t>2</m:t>
                          </m:r>
                        </m:sup>
                      </m:sSup>
                      <m:r>
                        <a:rPr lang="en-US" sz="1400" i="1">
                          <a:latin typeface="Cambria Math"/>
                          <a:ea typeface="Cambria Math"/>
                        </a:rPr>
                        <m:t>−2</m:t>
                      </m:r>
                      <m:sSup>
                        <m:sSupPr>
                          <m:ctrlPr>
                            <a:rPr lang="en-US" sz="1400" i="1">
                              <a:latin typeface="Cambria Math" panose="02040503050406030204" pitchFamily="18" charset="0"/>
                              <a:ea typeface="Cambria Math"/>
                            </a:rPr>
                          </m:ctrlPr>
                        </m:sSupPr>
                        <m:e>
                          <m:d>
                            <m:dPr>
                              <m:ctrlPr>
                                <a:rPr lang="en-US" sz="1400" i="1">
                                  <a:latin typeface="Cambria Math" panose="02040503050406030204" pitchFamily="18" charset="0"/>
                                  <a:ea typeface="Cambria Math"/>
                                </a:rPr>
                              </m:ctrlPr>
                            </m:dPr>
                            <m:e>
                              <m:f>
                                <m:fPr>
                                  <m:ctrlPr>
                                    <a:rPr lang="cs-CZ" sz="1400" i="1">
                                      <a:latin typeface="Cambria Math" panose="02040503050406030204" pitchFamily="18" charset="0"/>
                                    </a:rPr>
                                  </m:ctrlPr>
                                </m:fPr>
                                <m:num>
                                  <m:r>
                                    <a:rPr lang="cs-CZ" sz="1400" i="1">
                                      <a:latin typeface="Cambria Math"/>
                                    </a:rPr>
                                    <m:t>𝜕</m:t>
                                  </m:r>
                                  <m:r>
                                    <a:rPr lang="cs-CZ" sz="1400" i="1">
                                      <a:latin typeface="Cambria Math"/>
                                    </a:rPr>
                                    <m:t>𝑢</m:t>
                                  </m:r>
                                </m:num>
                                <m:den>
                                  <m:r>
                                    <a:rPr lang="cs-CZ" sz="1400" i="1">
                                      <a:latin typeface="Cambria Math"/>
                                    </a:rPr>
                                    <m:t>𝜕</m:t>
                                  </m:r>
                                  <m:r>
                                    <a:rPr lang="cs-CZ" sz="1400" i="1">
                                      <a:latin typeface="Cambria Math"/>
                                      <a:ea typeface="Cambria Math"/>
                                    </a:rPr>
                                    <m:t>𝜉</m:t>
                                  </m:r>
                                </m:den>
                              </m:f>
                              <m:f>
                                <m:fPr>
                                  <m:ctrlPr>
                                    <a:rPr lang="cs-CZ" sz="1400" i="1">
                                      <a:latin typeface="Cambria Math" panose="02040503050406030204" pitchFamily="18" charset="0"/>
                                    </a:rPr>
                                  </m:ctrlPr>
                                </m:fPr>
                                <m:num>
                                  <m:r>
                                    <a:rPr lang="cs-CZ" sz="1400" i="1">
                                      <a:latin typeface="Cambria Math" panose="02040503050406030204" pitchFamily="18" charset="0"/>
                                    </a:rPr>
                                    <m:t>𝜕</m:t>
                                  </m:r>
                                  <m:r>
                                    <a:rPr lang="cs-CZ" sz="1400" i="1">
                                      <a:latin typeface="Cambria Math"/>
                                      <a:ea typeface="Cambria Math"/>
                                    </a:rPr>
                                    <m:t>𝜉</m:t>
                                  </m:r>
                                </m:num>
                                <m:den>
                                  <m:r>
                                    <a:rPr lang="cs-CZ" sz="1400" i="1">
                                      <a:latin typeface="Cambria Math"/>
                                    </a:rPr>
                                    <m:t>𝜕</m:t>
                                  </m:r>
                                  <m:r>
                                    <a:rPr lang="en-US" sz="1400" i="1">
                                      <a:latin typeface="Cambria Math"/>
                                    </a:rPr>
                                    <m:t>𝑥</m:t>
                                  </m:r>
                                </m:den>
                              </m:f>
                              <m:r>
                                <a:rPr lang="en-US" sz="1400" i="1">
                                  <a:latin typeface="Cambria Math"/>
                                  <a:ea typeface="Cambria Math"/>
                                </a:rPr>
                                <m:t>+</m:t>
                              </m:r>
                              <m:f>
                                <m:fPr>
                                  <m:ctrlPr>
                                    <a:rPr lang="cs-CZ" sz="1400" i="1">
                                      <a:latin typeface="Cambria Math" panose="02040503050406030204" pitchFamily="18" charset="0"/>
                                    </a:rPr>
                                  </m:ctrlPr>
                                </m:fPr>
                                <m:num>
                                  <m:r>
                                    <a:rPr lang="cs-CZ" sz="1400" i="1">
                                      <a:latin typeface="Cambria Math"/>
                                    </a:rPr>
                                    <m:t>𝜕</m:t>
                                  </m:r>
                                  <m:r>
                                    <a:rPr lang="cs-CZ" sz="1400" i="1">
                                      <a:latin typeface="Cambria Math"/>
                                    </a:rPr>
                                    <m:t>𝑢</m:t>
                                  </m:r>
                                </m:num>
                                <m:den>
                                  <m:r>
                                    <a:rPr lang="cs-CZ" sz="1400" i="1">
                                      <a:latin typeface="Cambria Math"/>
                                    </a:rPr>
                                    <m:t>𝜕</m:t>
                                  </m:r>
                                  <m:r>
                                    <a:rPr lang="cs-CZ" sz="1400" i="1">
                                      <a:latin typeface="Cambria Math"/>
                                      <a:ea typeface="Cambria Math"/>
                                    </a:rPr>
                                    <m:t>𝜂</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𝑥</m:t>
                                  </m:r>
                                </m:den>
                              </m:f>
                            </m:e>
                          </m:d>
                        </m:e>
                        <m:sup>
                          <m:r>
                            <a:rPr lang="en-US" sz="1400" i="1">
                              <a:latin typeface="Cambria Math"/>
                              <a:ea typeface="Cambria Math"/>
                            </a:rPr>
                            <m:t>2</m:t>
                          </m:r>
                        </m:sup>
                      </m:sSup>
                      <m:r>
                        <a:rPr lang="en-US" sz="1400" i="1">
                          <a:latin typeface="Cambria Math"/>
                          <a:ea typeface="Cambria Math"/>
                        </a:rPr>
                        <m:t>−</m:t>
                      </m:r>
                      <m:sSup>
                        <m:sSupPr>
                          <m:ctrlPr>
                            <a:rPr lang="en-US" sz="1400" i="1">
                              <a:latin typeface="Cambria Math" panose="02040503050406030204" pitchFamily="18" charset="0"/>
                              <a:ea typeface="Cambria Math"/>
                            </a:rPr>
                          </m:ctrlPr>
                        </m:sSupPr>
                        <m:e>
                          <m:d>
                            <m:dPr>
                              <m:ctrlPr>
                                <a:rPr lang="en-US" sz="1400" i="1">
                                  <a:latin typeface="Cambria Math" panose="02040503050406030204" pitchFamily="18" charset="0"/>
                                  <a:ea typeface="Cambria Math"/>
                                </a:rPr>
                              </m:ctrlPr>
                            </m:dPr>
                            <m:e>
                              <m:f>
                                <m:fPr>
                                  <m:ctrlPr>
                                    <a:rPr lang="cs-CZ" sz="1400" i="1">
                                      <a:latin typeface="Cambria Math" panose="02040503050406030204" pitchFamily="18" charset="0"/>
                                    </a:rPr>
                                  </m:ctrlPr>
                                </m:fPr>
                                <m:num>
                                  <m:r>
                                    <a:rPr lang="cs-CZ" sz="1400" i="1">
                                      <a:latin typeface="Cambria Math"/>
                                    </a:rPr>
                                    <m:t>𝜕</m:t>
                                  </m:r>
                                  <m:r>
                                    <a:rPr lang="en-US" sz="1400" i="1">
                                      <a:latin typeface="Cambria Math"/>
                                    </a:rPr>
                                    <m:t>𝑢</m:t>
                                  </m:r>
                                </m:num>
                                <m:den>
                                  <m:r>
                                    <a:rPr lang="cs-CZ" sz="1400" i="1">
                                      <a:latin typeface="Cambria Math"/>
                                    </a:rPr>
                                    <m:t>𝜕</m:t>
                                  </m:r>
                                  <m:r>
                                    <a:rPr lang="cs-CZ" sz="1400" i="1">
                                      <a:latin typeface="Cambria Math"/>
                                      <a:ea typeface="Cambria Math"/>
                                    </a:rPr>
                                    <m:t>𝜂</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𝑦</m:t>
                                  </m:r>
                                </m:den>
                              </m:f>
                            </m:e>
                          </m:d>
                        </m:e>
                        <m:sup>
                          <m:r>
                            <a:rPr lang="en-US" sz="1400" i="1">
                              <a:latin typeface="Cambria Math"/>
                              <a:ea typeface="Cambria Math"/>
                            </a:rPr>
                            <m:t>2</m:t>
                          </m:r>
                        </m:sup>
                      </m:sSup>
                      <m:r>
                        <a:rPr lang="en-US" sz="1400" i="1">
                          <a:latin typeface="Cambria Math"/>
                          <a:ea typeface="Cambria Math"/>
                        </a:rPr>
                        <m:t>−</m:t>
                      </m:r>
                      <m:f>
                        <m:fPr>
                          <m:ctrlPr>
                            <a:rPr lang="cs-CZ" sz="1400" i="1">
                              <a:latin typeface="Cambria Math" panose="02040503050406030204" pitchFamily="18" charset="0"/>
                            </a:rPr>
                          </m:ctrlPr>
                        </m:fPr>
                        <m:num>
                          <m:r>
                            <a:rPr lang="cs-CZ" sz="1400" i="1">
                              <a:latin typeface="Cambria Math"/>
                            </a:rPr>
                            <m:t>𝜕</m:t>
                          </m:r>
                          <m:r>
                            <a:rPr lang="en-US" sz="1400" i="1">
                              <a:latin typeface="Cambria Math"/>
                            </a:rPr>
                            <m:t>𝑢</m:t>
                          </m:r>
                        </m:num>
                        <m:den>
                          <m:r>
                            <a:rPr lang="cs-CZ" sz="1400" i="1">
                              <a:latin typeface="Cambria Math"/>
                            </a:rPr>
                            <m:t>𝜕</m:t>
                          </m:r>
                          <m:r>
                            <a:rPr lang="cs-CZ" sz="1400" i="1">
                              <a:latin typeface="Cambria Math" panose="02040503050406030204" pitchFamily="18" charset="0"/>
                              <a:ea typeface="Cambria Math"/>
                            </a:rPr>
                            <m:t>𝜂</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𝑦</m:t>
                          </m:r>
                        </m:den>
                      </m:f>
                      <m:r>
                        <a:rPr lang="en-US" sz="1400" i="1">
                          <a:latin typeface="Cambria Math"/>
                        </a:rPr>
                        <m:t>(</m:t>
                      </m:r>
                      <m:f>
                        <m:fPr>
                          <m:ctrlPr>
                            <a:rPr lang="cs-CZ" sz="1400" i="1">
                              <a:latin typeface="Cambria Math" panose="02040503050406030204" pitchFamily="18" charset="0"/>
                            </a:rPr>
                          </m:ctrlPr>
                        </m:fPr>
                        <m:num>
                          <m:r>
                            <a:rPr lang="cs-CZ" sz="1400" i="1">
                              <a:latin typeface="Cambria Math"/>
                            </a:rPr>
                            <m:t>𝜕</m:t>
                          </m:r>
                          <m:r>
                            <a:rPr lang="en-US" sz="1400" i="1">
                              <a:latin typeface="Cambria Math"/>
                            </a:rPr>
                            <m:t>𝑣</m:t>
                          </m:r>
                        </m:num>
                        <m:den>
                          <m:r>
                            <a:rPr lang="cs-CZ" sz="1400" i="1">
                              <a:latin typeface="Cambria Math"/>
                            </a:rPr>
                            <m:t>𝜕</m:t>
                          </m:r>
                          <m:r>
                            <a:rPr lang="cs-CZ" sz="1400" i="1">
                              <a:latin typeface="Cambria Math"/>
                              <a:ea typeface="Cambria Math"/>
                            </a:rPr>
                            <m:t>𝜉</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𝜉</m:t>
                          </m:r>
                        </m:num>
                        <m:den>
                          <m:r>
                            <a:rPr lang="cs-CZ" sz="1400" i="1">
                              <a:latin typeface="Cambria Math"/>
                            </a:rPr>
                            <m:t>𝜕</m:t>
                          </m:r>
                          <m:r>
                            <a:rPr lang="en-US" sz="1400" i="1">
                              <a:latin typeface="Cambria Math"/>
                            </a:rPr>
                            <m:t>𝑥</m:t>
                          </m:r>
                        </m:den>
                      </m:f>
                      <m:r>
                        <a:rPr lang="en-US" sz="1400" i="1">
                          <a:latin typeface="Cambria Math"/>
                          <a:ea typeface="Cambria Math"/>
                        </a:rPr>
                        <m:t>+</m:t>
                      </m:r>
                      <m:f>
                        <m:fPr>
                          <m:ctrlPr>
                            <a:rPr lang="cs-CZ" sz="1400" i="1">
                              <a:latin typeface="Cambria Math" panose="02040503050406030204" pitchFamily="18" charset="0"/>
                            </a:rPr>
                          </m:ctrlPr>
                        </m:fPr>
                        <m:num>
                          <m:r>
                            <a:rPr lang="cs-CZ" sz="1400" i="1">
                              <a:latin typeface="Cambria Math"/>
                            </a:rPr>
                            <m:t>𝜕</m:t>
                          </m:r>
                          <m:r>
                            <a:rPr lang="en-US" sz="1400" i="1">
                              <a:latin typeface="Cambria Math"/>
                            </a:rPr>
                            <m:t>𝑣</m:t>
                          </m:r>
                        </m:num>
                        <m:den>
                          <m:r>
                            <a:rPr lang="cs-CZ" sz="1400" i="1">
                              <a:latin typeface="Cambria Math"/>
                            </a:rPr>
                            <m:t>𝜕</m:t>
                          </m:r>
                          <m:r>
                            <a:rPr lang="cs-CZ" sz="1400" i="1">
                              <a:latin typeface="Cambria Math"/>
                              <a:ea typeface="Cambria Math"/>
                            </a:rPr>
                            <m:t>𝜂</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𝑥</m:t>
                          </m:r>
                        </m:den>
                      </m:f>
                      <m:r>
                        <a:rPr lang="en-US" sz="1400" i="1">
                          <a:latin typeface="Cambria Math"/>
                        </a:rPr>
                        <m:t>))</m:t>
                      </m:r>
                    </m:oMath>
                  </m:oMathPara>
                </a14:m>
                <a:endParaRPr lang="cs-CZ" sz="1400" dirty="0"/>
              </a:p>
            </p:txBody>
          </p:sp>
        </mc:Choice>
        <mc:Fallback xmlns="">
          <p:sp>
            <p:nvSpPr>
              <p:cNvPr id="2" name="Obdélník 1"/>
              <p:cNvSpPr>
                <a:spLocks noRot="1" noChangeAspect="1" noMove="1" noResize="1" noEditPoints="1" noAdjustHandles="1" noChangeArrowheads="1" noChangeShapeType="1" noTextEdit="1"/>
              </p:cNvSpPr>
              <p:nvPr/>
            </p:nvSpPr>
            <p:spPr>
              <a:xfrm>
                <a:off x="-125117" y="3694915"/>
                <a:ext cx="12442233" cy="61888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ovéPole 6"/>
              <p:cNvSpPr txBox="1"/>
              <p:nvPr/>
            </p:nvSpPr>
            <p:spPr>
              <a:xfrm>
                <a:off x="370935" y="1663891"/>
                <a:ext cx="7703390"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en-US" b="0" i="1" smtClean="0">
                              <a:latin typeface="Cambria Math"/>
                            </a:rPr>
                            <m:t>𝑦𝑦</m:t>
                          </m:r>
                        </m:sub>
                      </m:sSub>
                      <m:d>
                        <m:dPr>
                          <m:ctrlPr>
                            <a:rPr lang="en-US" b="0" i="1" smtClean="0">
                              <a:latin typeface="Cambria Math" panose="02040503050406030204" pitchFamily="18" charset="0"/>
                            </a:rPr>
                          </m:ctrlPr>
                        </m:dPr>
                        <m:e>
                          <m:r>
                            <a:rPr lang="en-US" b="0" i="1" smtClean="0">
                              <a:latin typeface="Cambria Math"/>
                            </a:rPr>
                            <m:t>1+</m:t>
                          </m:r>
                          <m:r>
                            <a:rPr lang="en-US" b="0" i="1" smtClean="0">
                              <a:latin typeface="Cambria Math" panose="02040503050406030204" pitchFamily="18" charset="0"/>
                            </a:rPr>
                            <m:t>𝐴</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ea typeface="Cambria Math"/>
                            </a:rPr>
                            <m:t>𝜇</m:t>
                          </m:r>
                        </m:num>
                        <m:den>
                          <m:r>
                            <a:rPr lang="en-US" b="0" i="1" smtClean="0">
                              <a:latin typeface="Cambria Math"/>
                            </a:rPr>
                            <m:t>𝐺</m:t>
                          </m:r>
                        </m:den>
                      </m:f>
                      <m:d>
                        <m:dPr>
                          <m:ctrlPr>
                            <a:rPr lang="en-US" b="0" i="1" smtClean="0">
                              <a:latin typeface="Cambria Math" panose="02040503050406030204" pitchFamily="18" charset="0"/>
                            </a:rPr>
                          </m:ctrlPr>
                        </m:dPr>
                        <m:e>
                          <m:f>
                            <m:fPr>
                              <m:ctrlPr>
                                <a:rPr lang="cs-CZ" i="1">
                                  <a:latin typeface="Cambria Math" panose="02040503050406030204" pitchFamily="18" charset="0"/>
                                </a:rPr>
                              </m:ctrlPr>
                            </m:fPr>
                            <m:num>
                              <m:r>
                                <a:rPr lang="cs-CZ" i="1">
                                  <a:latin typeface="Cambria Math"/>
                                </a:rPr>
                                <m:t>𝜕</m:t>
                              </m:r>
                              <m:sSub>
                                <m:sSubPr>
                                  <m:ctrlPr>
                                    <a:rPr lang="en-US" i="1">
                                      <a:latin typeface="Cambria Math" panose="02040503050406030204" pitchFamily="18" charset="0"/>
                                    </a:rPr>
                                  </m:ctrlPr>
                                </m:sSubPr>
                                <m:e>
                                  <m:r>
                                    <a:rPr lang="en-US" i="1">
                                      <a:latin typeface="Cambria Math"/>
                                    </a:rPr>
                                    <m:t>𝑠</m:t>
                                  </m:r>
                                </m:e>
                                <m:sub>
                                  <m:r>
                                    <a:rPr lang="en-US" b="0" i="1" smtClean="0">
                                      <a:latin typeface="Cambria Math"/>
                                    </a:rPr>
                                    <m:t>𝑦𝑦</m:t>
                                  </m:r>
                                </m:sub>
                              </m:sSub>
                            </m:num>
                            <m:den>
                              <m:r>
                                <a:rPr lang="cs-CZ" i="1">
                                  <a:latin typeface="Cambria Math"/>
                                </a:rPr>
                                <m:t>𝜕</m:t>
                              </m:r>
                              <m:r>
                                <a:rPr lang="cs-CZ" i="1">
                                  <a:latin typeface="Cambria Math"/>
                                  <a:ea typeface="Cambria Math"/>
                                </a:rPr>
                                <m:t>𝜉</m:t>
                              </m:r>
                            </m:den>
                          </m:f>
                          <m:r>
                            <a:rPr lang="en-US" b="0" i="1" smtClean="0">
                              <a:latin typeface="Cambria Math" panose="02040503050406030204" pitchFamily="18" charset="0"/>
                              <a:ea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i="1">
                              <a:latin typeface="Cambria Math"/>
                              <a:ea typeface="Cambria Math"/>
                            </a:rPr>
                            <m:t>+</m:t>
                          </m:r>
                          <m:f>
                            <m:fPr>
                              <m:ctrlPr>
                                <a:rPr lang="cs-CZ" i="1">
                                  <a:latin typeface="Cambria Math" panose="02040503050406030204" pitchFamily="18" charset="0"/>
                                </a:rPr>
                              </m:ctrlPr>
                            </m:fPr>
                            <m:num>
                              <m:r>
                                <a:rPr lang="cs-CZ" i="1">
                                  <a:latin typeface="Cambria Math"/>
                                </a:rPr>
                                <m:t>𝜕</m:t>
                              </m:r>
                              <m:sSub>
                                <m:sSubPr>
                                  <m:ctrlPr>
                                    <a:rPr lang="en-US" i="1">
                                      <a:latin typeface="Cambria Math" panose="02040503050406030204" pitchFamily="18" charset="0"/>
                                    </a:rPr>
                                  </m:ctrlPr>
                                </m:sSubPr>
                                <m:e>
                                  <m:r>
                                    <a:rPr lang="en-US" i="1">
                                      <a:latin typeface="Cambria Math"/>
                                    </a:rPr>
                                    <m:t>𝑠</m:t>
                                  </m:r>
                                </m:e>
                                <m:sub>
                                  <m:r>
                                    <a:rPr lang="en-US" b="0" i="1" smtClean="0">
                                      <a:latin typeface="Cambria Math"/>
                                    </a:rPr>
                                    <m:t>𝑦𝑦</m:t>
                                  </m:r>
                                </m:sub>
                              </m:sSub>
                            </m:num>
                            <m:den>
                              <m:r>
                                <a:rPr lang="cs-CZ" i="1">
                                  <a:latin typeface="Cambria Math"/>
                                </a:rPr>
                                <m:t>𝜕</m:t>
                              </m:r>
                              <m:r>
                                <a:rPr lang="cs-CZ" i="1">
                                  <a:latin typeface="Cambria Math"/>
                                  <a:ea typeface="Cambria Math"/>
                                </a:rPr>
                                <m:t>𝜂</m:t>
                              </m:r>
                            </m:den>
                          </m:f>
                          <m:r>
                            <a:rPr lang="en-US" b="0" i="1" smtClean="0">
                              <a:latin typeface="Cambria Math" panose="02040503050406030204" pitchFamily="18" charset="0"/>
                              <a:ea typeface="Cambria Math"/>
                            </a:rPr>
                            <m:t>(</m:t>
                          </m:r>
                          <m:r>
                            <a:rPr lang="en-US" b="0" i="1" smtClean="0">
                              <a:latin typeface="Cambria Math" panose="02040503050406030204" pitchFamily="18" charset="0"/>
                              <a:ea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b="0" i="1" smtClean="0">
                              <a:latin typeface="Cambria Math"/>
                            </a:rPr>
                            <m:t>+</m:t>
                          </m:r>
                          <m:r>
                            <a:rPr lang="en-US" b="0" i="1" smtClean="0">
                              <a:latin typeface="Cambria Math"/>
                            </a:rPr>
                            <m:t>𝑣</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r>
                            <a:rPr lang="en-US" b="0" i="1" smtClean="0">
                              <a:latin typeface="Cambria Math" panose="02040503050406030204" pitchFamily="18" charset="0"/>
                            </a:rPr>
                            <m:t>)</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ea typeface="Cambria Math"/>
                            </a:rPr>
                            <m:t>𝜇</m:t>
                          </m:r>
                        </m:num>
                        <m:den>
                          <m:r>
                            <a:rPr lang="en-US" b="0" i="1" smtClean="0">
                              <a:latin typeface="Cambria Math"/>
                            </a:rPr>
                            <m:t>𝐺</m:t>
                          </m:r>
                        </m:den>
                      </m:f>
                      <m:f>
                        <m:fPr>
                          <m:ctrlPr>
                            <a:rPr lang="cs-CZ" i="1">
                              <a:latin typeface="Cambria Math" panose="02040503050406030204" pitchFamily="18" charset="0"/>
                            </a:rPr>
                          </m:ctrlPr>
                        </m:fPr>
                        <m:num>
                          <m:r>
                            <a:rPr lang="cs-CZ" i="1">
                              <a:latin typeface="Cambria Math"/>
                            </a:rPr>
                            <m:t>𝜕</m:t>
                          </m:r>
                          <m:r>
                            <a:rPr lang="en-US" b="0" i="1" smtClean="0">
                              <a:latin typeface="Cambria Math"/>
                            </a:rPr>
                            <m:t>𝑢</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𝑥𝑦</m:t>
                          </m:r>
                        </m:sub>
                      </m:sSub>
                      <m:r>
                        <a:rPr lang="en-US" b="0" i="1" smtClean="0">
                          <a:latin typeface="Cambria Math" panose="02040503050406030204" pitchFamily="18" charset="0"/>
                        </a:rPr>
                        <m:t>+</m:t>
                      </m:r>
                      <m:r>
                        <a:rPr lang="en-US" b="0" i="1" smtClean="0">
                          <a:latin typeface="Cambria Math" panose="02040503050406030204" pitchFamily="18" charset="0"/>
                        </a:rPr>
                        <m:t>𝑄𝑦𝑦</m:t>
                      </m:r>
                      <m:r>
                        <a:rPr lang="en-US" b="0" i="1" smtClean="0">
                          <a:latin typeface="Cambria Math"/>
                        </a:rPr>
                        <m:t> </m:t>
                      </m:r>
                    </m:oMath>
                  </m:oMathPara>
                </a14:m>
                <a:endParaRPr lang="en-US" b="0" i="1" dirty="0" smtClean="0">
                  <a:latin typeface="Cambria Math"/>
                </a:endParaRPr>
              </a:p>
            </p:txBody>
          </p:sp>
        </mc:Choice>
        <mc:Fallback xmlns="">
          <p:sp>
            <p:nvSpPr>
              <p:cNvPr id="7" name="TextovéPole 6"/>
              <p:cNvSpPr txBox="1">
                <a:spLocks noRot="1" noChangeAspect="1" noMove="1" noResize="1" noEditPoints="1" noAdjustHandles="1" noChangeArrowheads="1" noChangeShapeType="1" noTextEdit="1"/>
              </p:cNvSpPr>
              <p:nvPr/>
            </p:nvSpPr>
            <p:spPr>
              <a:xfrm>
                <a:off x="370935" y="1663891"/>
                <a:ext cx="7703390" cy="714683"/>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Obdélník 2"/>
              <p:cNvSpPr/>
              <p:nvPr/>
            </p:nvSpPr>
            <p:spPr>
              <a:xfrm>
                <a:off x="586596" y="4604764"/>
                <a:ext cx="11605404" cy="6188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𝑄</m:t>
                      </m:r>
                      <m:r>
                        <a:rPr lang="en-US" sz="1400" b="0" i="1" baseline="-25000" smtClean="0">
                          <a:latin typeface="Cambria Math" panose="02040503050406030204" pitchFamily="18" charset="0"/>
                        </a:rPr>
                        <m:t>𝑦𝑦</m:t>
                      </m:r>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a:rPr>
                            <m:t>2</m:t>
                          </m:r>
                          <m:sSup>
                            <m:sSupPr>
                              <m:ctrlPr>
                                <a:rPr lang="en-US" sz="1400" i="1">
                                  <a:latin typeface="Cambria Math" panose="02040503050406030204" pitchFamily="18" charset="0"/>
                                </a:rPr>
                              </m:ctrlPr>
                            </m:sSupPr>
                            <m:e>
                              <m:r>
                                <a:rPr lang="en-US" sz="1400" i="1">
                                  <a:latin typeface="Cambria Math"/>
                                  <a:ea typeface="Cambria Math"/>
                                </a:rPr>
                                <m:t>𝜇</m:t>
                              </m:r>
                            </m:e>
                            <m:sup>
                              <m:r>
                                <a:rPr lang="en-US" sz="1400" i="1">
                                  <a:latin typeface="Cambria Math"/>
                                </a:rPr>
                                <m:t>2</m:t>
                              </m:r>
                            </m:sup>
                          </m:sSup>
                        </m:num>
                        <m:den>
                          <m:r>
                            <a:rPr lang="en-US" sz="1400" i="1">
                              <a:latin typeface="Cambria Math"/>
                            </a:rPr>
                            <m:t>𝐺</m:t>
                          </m:r>
                        </m:den>
                      </m:f>
                      <m:r>
                        <a:rPr lang="en-US" sz="1400" i="1">
                          <a:latin typeface="Cambria Math"/>
                        </a:rPr>
                        <m:t>(</m:t>
                      </m:r>
                      <m:r>
                        <a:rPr lang="en-US" sz="1400" i="1">
                          <a:latin typeface="Cambria Math"/>
                        </a:rPr>
                        <m:t>𝑢</m:t>
                      </m:r>
                      <m:r>
                        <a:rPr lang="en-US" sz="1400" i="1">
                          <a:latin typeface="Cambria Math"/>
                        </a:rPr>
                        <m:t>(</m:t>
                      </m:r>
                      <m:f>
                        <m:fPr>
                          <m:ctrlPr>
                            <a:rPr lang="cs-CZ" sz="1400" i="1">
                              <a:latin typeface="Cambria Math" panose="02040503050406030204" pitchFamily="18" charset="0"/>
                            </a:rPr>
                          </m:ctrlPr>
                        </m:fPr>
                        <m:num>
                          <m:r>
                            <a:rPr lang="cs-CZ" sz="1400" i="1">
                              <a:latin typeface="Cambria Math"/>
                            </a:rPr>
                            <m:t>𝜕</m:t>
                          </m:r>
                          <m:r>
                            <a:rPr lang="en-US" sz="1400" i="1">
                              <a:latin typeface="Cambria Math"/>
                            </a:rPr>
                            <m:t>𝑢</m:t>
                          </m:r>
                        </m:num>
                        <m:den>
                          <m:r>
                            <a:rPr lang="cs-CZ" sz="1400" i="1">
                              <a:latin typeface="Cambria Math"/>
                            </a:rPr>
                            <m:t>𝜕</m:t>
                          </m:r>
                          <m:r>
                            <a:rPr lang="cs-CZ" sz="1400" i="1">
                              <a:latin typeface="Cambria Math"/>
                              <a:ea typeface="Cambria Math"/>
                            </a:rPr>
                            <m:t>𝜂</m:t>
                          </m:r>
                        </m:den>
                      </m:f>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a:ea typeface="Cambria Math"/>
                            </a:rPr>
                            <m:t>𝜂</m:t>
                          </m:r>
                        </m:num>
                        <m:den>
                          <m:r>
                            <a:rPr lang="cs-CZ" sz="1400" i="1">
                              <a:latin typeface="Cambria Math"/>
                              <a:ea typeface="Cambria Math"/>
                            </a:rPr>
                            <m:t>𝜕</m:t>
                          </m:r>
                          <m:sSup>
                            <m:sSupPr>
                              <m:ctrlPr>
                                <a:rPr lang="cs-CZ" sz="1400" i="1">
                                  <a:latin typeface="Cambria Math" panose="02040503050406030204" pitchFamily="18" charset="0"/>
                                  <a:ea typeface="Cambria Math"/>
                                </a:rPr>
                              </m:ctrlPr>
                            </m:sSupPr>
                            <m:e>
                              <m:r>
                                <a:rPr lang="cs-CZ" sz="1400" i="1">
                                  <a:latin typeface="Cambria Math"/>
                                  <a:ea typeface="Cambria Math"/>
                                </a:rPr>
                                <m:t>𝑥</m:t>
                              </m:r>
                            </m:e>
                            <m:sup>
                              <m:r>
                                <a:rPr lang="cs-CZ" sz="1400" i="1">
                                  <a:latin typeface="Cambria Math"/>
                                  <a:ea typeface="Cambria Math"/>
                                </a:rPr>
                                <m:t>2</m:t>
                              </m:r>
                            </m:sup>
                          </m:sSup>
                        </m:den>
                      </m:f>
                      <m:r>
                        <a:rPr lang="en-US" sz="1400" i="1">
                          <a:latin typeface="Cambria Math"/>
                          <a:ea typeface="Cambria Math"/>
                        </a:rPr>
                        <m:t>+</m:t>
                      </m:r>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a:rPr>
                            <m:t>𝑢</m:t>
                          </m:r>
                        </m:num>
                        <m:den>
                          <m:r>
                            <a:rPr lang="cs-CZ" sz="1400" i="1">
                              <a:latin typeface="Cambria Math"/>
                              <a:ea typeface="Cambria Math"/>
                            </a:rPr>
                            <m:t>𝜕</m:t>
                          </m:r>
                          <m:sSup>
                            <m:sSupPr>
                              <m:ctrlPr>
                                <a:rPr lang="cs-CZ" sz="1400" i="1">
                                  <a:latin typeface="Cambria Math" panose="02040503050406030204" pitchFamily="18" charset="0"/>
                                  <a:ea typeface="Cambria Math"/>
                                </a:rPr>
                              </m:ctrlPr>
                            </m:sSupPr>
                            <m:e>
                              <m:r>
                                <a:rPr lang="cs-CZ" sz="1400" i="1">
                                  <a:latin typeface="Cambria Math"/>
                                  <a:ea typeface="Cambria Math"/>
                                </a:rPr>
                                <m:t>𝜉</m:t>
                              </m:r>
                            </m:e>
                            <m:sup>
                              <m:r>
                                <a:rPr lang="cs-CZ" sz="1400" i="1">
                                  <a:latin typeface="Cambria Math"/>
                                  <a:ea typeface="Cambria Math"/>
                                </a:rPr>
                                <m:t>2</m:t>
                              </m:r>
                            </m:sup>
                          </m:sSup>
                        </m:den>
                      </m:f>
                      <m:sSup>
                        <m:sSupPr>
                          <m:ctrlPr>
                            <a:rPr lang="cs-CZ" sz="1400" i="1">
                              <a:latin typeface="Cambria Math" panose="02040503050406030204" pitchFamily="18" charset="0"/>
                              <a:ea typeface="Cambria Math"/>
                            </a:rPr>
                          </m:ctrlPr>
                        </m:sSupPr>
                        <m:e>
                          <m:d>
                            <m:dPr>
                              <m:ctrlPr>
                                <a:rPr lang="en-US" sz="1400" i="1">
                                  <a:latin typeface="Cambria Math" panose="02040503050406030204" pitchFamily="18" charset="0"/>
                                  <a:ea typeface="Cambria Math"/>
                                </a:rPr>
                              </m:ctrlPr>
                            </m:dPr>
                            <m:e>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𝜉</m:t>
                                  </m:r>
                                </m:num>
                                <m:den>
                                  <m:r>
                                    <a:rPr lang="cs-CZ" sz="1400" i="1">
                                      <a:latin typeface="Cambria Math"/>
                                    </a:rPr>
                                    <m:t>𝜕</m:t>
                                  </m:r>
                                  <m:r>
                                    <a:rPr lang="en-US" sz="1400" i="1">
                                      <a:latin typeface="Cambria Math"/>
                                    </a:rPr>
                                    <m:t>𝑥</m:t>
                                  </m:r>
                                </m:den>
                              </m:f>
                            </m:e>
                          </m:d>
                        </m:e>
                        <m:sup>
                          <m:r>
                            <a:rPr lang="en-US" sz="1400" i="1">
                              <a:latin typeface="Cambria Math"/>
                              <a:ea typeface="Cambria Math"/>
                            </a:rPr>
                            <m:t>2</m:t>
                          </m:r>
                        </m:sup>
                      </m:sSup>
                      <m:r>
                        <a:rPr lang="en-US" sz="1400" i="1">
                          <a:latin typeface="Cambria Math"/>
                          <a:ea typeface="Cambria Math"/>
                        </a:rPr>
                        <m:t>+</m:t>
                      </m:r>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a:rPr>
                            <m:t>𝑢</m:t>
                          </m:r>
                        </m:num>
                        <m:den>
                          <m:r>
                            <a:rPr lang="cs-CZ" sz="1400" i="1">
                              <a:latin typeface="Cambria Math"/>
                              <a:ea typeface="Cambria Math"/>
                            </a:rPr>
                            <m:t>𝜕</m:t>
                          </m:r>
                          <m:sSup>
                            <m:sSupPr>
                              <m:ctrlPr>
                                <a:rPr lang="cs-CZ" sz="1400" i="1">
                                  <a:latin typeface="Cambria Math" panose="02040503050406030204" pitchFamily="18" charset="0"/>
                                  <a:ea typeface="Cambria Math"/>
                                </a:rPr>
                              </m:ctrlPr>
                            </m:sSupPr>
                            <m:e>
                              <m:r>
                                <a:rPr lang="cs-CZ" sz="1400" i="1">
                                  <a:latin typeface="Cambria Math"/>
                                  <a:ea typeface="Cambria Math"/>
                                </a:rPr>
                                <m:t>𝜂</m:t>
                              </m:r>
                            </m:e>
                            <m:sup>
                              <m:r>
                                <a:rPr lang="cs-CZ" sz="1400" i="1">
                                  <a:latin typeface="Cambria Math"/>
                                  <a:ea typeface="Cambria Math"/>
                                </a:rPr>
                                <m:t>2</m:t>
                              </m:r>
                            </m:sup>
                          </m:sSup>
                        </m:den>
                      </m:f>
                      <m:sSup>
                        <m:sSupPr>
                          <m:ctrlPr>
                            <a:rPr lang="cs-CZ" sz="1400" i="1">
                              <a:latin typeface="Cambria Math" panose="02040503050406030204" pitchFamily="18" charset="0"/>
                              <a:ea typeface="Cambria Math"/>
                            </a:rPr>
                          </m:ctrlPr>
                        </m:sSupPr>
                        <m:e>
                          <m:d>
                            <m:dPr>
                              <m:ctrlPr>
                                <a:rPr lang="en-US" sz="1400" i="1">
                                  <a:latin typeface="Cambria Math" panose="02040503050406030204" pitchFamily="18" charset="0"/>
                                  <a:ea typeface="Cambria Math"/>
                                </a:rPr>
                              </m:ctrlPr>
                            </m:dPr>
                            <m:e>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𝑥</m:t>
                                  </m:r>
                                </m:den>
                              </m:f>
                            </m:e>
                          </m:d>
                        </m:e>
                        <m:sup>
                          <m:r>
                            <a:rPr lang="en-US" sz="1400" i="1">
                              <a:latin typeface="Cambria Math"/>
                              <a:ea typeface="Cambria Math"/>
                            </a:rPr>
                            <m:t>2</m:t>
                          </m:r>
                        </m:sup>
                      </m:sSup>
                      <m:r>
                        <a:rPr lang="en-US" sz="1400" i="1">
                          <a:latin typeface="Cambria Math"/>
                          <a:ea typeface="Cambria Math"/>
                        </a:rPr>
                        <m:t>+2</m:t>
                      </m:r>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a:rPr>
                            <m:t>𝑢</m:t>
                          </m:r>
                        </m:num>
                        <m:den>
                          <m:r>
                            <a:rPr lang="cs-CZ" sz="1400" i="1">
                              <a:latin typeface="Cambria Math"/>
                              <a:ea typeface="Cambria Math"/>
                            </a:rPr>
                            <m:t>𝜕𝜉𝜕𝜂</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𝑥</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𝜉</m:t>
                          </m:r>
                        </m:num>
                        <m:den>
                          <m:r>
                            <a:rPr lang="cs-CZ" sz="1400" i="1">
                              <a:latin typeface="Cambria Math"/>
                            </a:rPr>
                            <m:t>𝜕</m:t>
                          </m:r>
                          <m:r>
                            <a:rPr lang="en-US" sz="1400" i="1">
                              <a:latin typeface="Cambria Math"/>
                            </a:rPr>
                            <m:t>𝑥</m:t>
                          </m:r>
                        </m:den>
                      </m:f>
                      <m:r>
                        <a:rPr lang="en-US" sz="1400" i="1">
                          <a:latin typeface="Cambria Math"/>
                        </a:rPr>
                        <m:t>)−</m:t>
                      </m:r>
                      <m:r>
                        <a:rPr lang="en-US" sz="1400" i="1">
                          <a:latin typeface="Cambria Math"/>
                        </a:rPr>
                        <m:t>𝑣</m:t>
                      </m:r>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a:rPr>
                            <m:t>𝑣</m:t>
                          </m:r>
                        </m:num>
                        <m:den>
                          <m:r>
                            <a:rPr lang="cs-CZ" sz="1400" i="1">
                              <a:latin typeface="Cambria Math"/>
                              <a:ea typeface="Cambria Math"/>
                            </a:rPr>
                            <m:t>𝜕</m:t>
                          </m:r>
                          <m:sSup>
                            <m:sSupPr>
                              <m:ctrlPr>
                                <a:rPr lang="cs-CZ" sz="1400" i="1">
                                  <a:latin typeface="Cambria Math" panose="02040503050406030204" pitchFamily="18" charset="0"/>
                                  <a:ea typeface="Cambria Math"/>
                                </a:rPr>
                              </m:ctrlPr>
                            </m:sSupPr>
                            <m:e>
                              <m:r>
                                <a:rPr lang="cs-CZ" sz="1400" i="1">
                                  <a:latin typeface="Cambria Math"/>
                                  <a:ea typeface="Cambria Math"/>
                                </a:rPr>
                                <m:t>𝜂</m:t>
                              </m:r>
                            </m:e>
                            <m:sup>
                              <m:r>
                                <a:rPr lang="cs-CZ" sz="1400" i="1">
                                  <a:latin typeface="Cambria Math"/>
                                  <a:ea typeface="Cambria Math"/>
                                </a:rPr>
                                <m:t>2</m:t>
                              </m:r>
                            </m:sup>
                          </m:sSup>
                        </m:den>
                      </m:f>
                      <m:sSup>
                        <m:sSupPr>
                          <m:ctrlPr>
                            <a:rPr lang="cs-CZ" sz="1400" i="1">
                              <a:latin typeface="Cambria Math" panose="02040503050406030204" pitchFamily="18" charset="0"/>
                              <a:ea typeface="Cambria Math"/>
                            </a:rPr>
                          </m:ctrlPr>
                        </m:sSupPr>
                        <m:e>
                          <m:d>
                            <m:dPr>
                              <m:ctrlPr>
                                <a:rPr lang="en-US" sz="1400" i="1">
                                  <a:latin typeface="Cambria Math" panose="02040503050406030204" pitchFamily="18" charset="0"/>
                                  <a:ea typeface="Cambria Math"/>
                                </a:rPr>
                              </m:ctrlPr>
                            </m:dPr>
                            <m:e>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𝑦</m:t>
                                  </m:r>
                                </m:den>
                              </m:f>
                            </m:e>
                          </m:d>
                        </m:e>
                        <m:sup>
                          <m:r>
                            <a:rPr lang="en-US" sz="1400" i="1">
                              <a:latin typeface="Cambria Math"/>
                              <a:ea typeface="Cambria Math"/>
                            </a:rPr>
                            <m:t>2</m:t>
                          </m:r>
                        </m:sup>
                      </m:sSup>
                      <m:r>
                        <a:rPr lang="en-US" sz="1400" i="1">
                          <a:latin typeface="Cambria Math"/>
                          <a:ea typeface="Cambria Math"/>
                        </a:rPr>
                        <m:t>+2</m:t>
                      </m:r>
                      <m:sSup>
                        <m:sSupPr>
                          <m:ctrlPr>
                            <a:rPr lang="en-US" sz="1400" i="1">
                              <a:latin typeface="Cambria Math" panose="02040503050406030204" pitchFamily="18" charset="0"/>
                              <a:ea typeface="Cambria Math"/>
                            </a:rPr>
                          </m:ctrlPr>
                        </m:sSupPr>
                        <m:e>
                          <m:d>
                            <m:dPr>
                              <m:ctrlPr>
                                <a:rPr lang="en-US" sz="1400" i="1">
                                  <a:latin typeface="Cambria Math" panose="02040503050406030204" pitchFamily="18" charset="0"/>
                                  <a:ea typeface="Cambria Math"/>
                                </a:rPr>
                              </m:ctrlPr>
                            </m:dPr>
                            <m:e>
                              <m:f>
                                <m:fPr>
                                  <m:ctrlPr>
                                    <a:rPr lang="cs-CZ" sz="1400" i="1">
                                      <a:latin typeface="Cambria Math" panose="02040503050406030204" pitchFamily="18" charset="0"/>
                                    </a:rPr>
                                  </m:ctrlPr>
                                </m:fPr>
                                <m:num>
                                  <m:r>
                                    <a:rPr lang="cs-CZ" sz="1400" i="1">
                                      <a:latin typeface="Cambria Math"/>
                                    </a:rPr>
                                    <m:t>𝜕</m:t>
                                  </m:r>
                                  <m:r>
                                    <a:rPr lang="cs-CZ" sz="1400" i="1">
                                      <a:latin typeface="Cambria Math"/>
                                    </a:rPr>
                                    <m:t>𝑢</m:t>
                                  </m:r>
                                </m:num>
                                <m:den>
                                  <m:r>
                                    <a:rPr lang="cs-CZ" sz="1400" i="1">
                                      <a:latin typeface="Cambria Math"/>
                                    </a:rPr>
                                    <m:t>𝜕</m:t>
                                  </m:r>
                                  <m:r>
                                    <a:rPr lang="cs-CZ" sz="1400" i="1">
                                      <a:latin typeface="Cambria Math"/>
                                      <a:ea typeface="Cambria Math"/>
                                    </a:rPr>
                                    <m:t>𝜉</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𝜉</m:t>
                                  </m:r>
                                </m:num>
                                <m:den>
                                  <m:r>
                                    <a:rPr lang="cs-CZ" sz="1400" i="1">
                                      <a:latin typeface="Cambria Math"/>
                                    </a:rPr>
                                    <m:t>𝜕</m:t>
                                  </m:r>
                                  <m:r>
                                    <a:rPr lang="en-US" sz="1400" i="1">
                                      <a:latin typeface="Cambria Math"/>
                                    </a:rPr>
                                    <m:t>𝑥</m:t>
                                  </m:r>
                                </m:den>
                              </m:f>
                              <m:r>
                                <a:rPr lang="en-US" sz="1400" i="1">
                                  <a:latin typeface="Cambria Math"/>
                                  <a:ea typeface="Cambria Math"/>
                                </a:rPr>
                                <m:t>+</m:t>
                              </m:r>
                              <m:f>
                                <m:fPr>
                                  <m:ctrlPr>
                                    <a:rPr lang="cs-CZ" sz="1400" i="1">
                                      <a:latin typeface="Cambria Math" panose="02040503050406030204" pitchFamily="18" charset="0"/>
                                    </a:rPr>
                                  </m:ctrlPr>
                                </m:fPr>
                                <m:num>
                                  <m:r>
                                    <a:rPr lang="cs-CZ" sz="1400" i="1">
                                      <a:latin typeface="Cambria Math"/>
                                    </a:rPr>
                                    <m:t>𝜕</m:t>
                                  </m:r>
                                  <m:r>
                                    <a:rPr lang="cs-CZ" sz="1400" i="1">
                                      <a:latin typeface="Cambria Math"/>
                                    </a:rPr>
                                    <m:t>𝑢</m:t>
                                  </m:r>
                                </m:num>
                                <m:den>
                                  <m:r>
                                    <a:rPr lang="cs-CZ" sz="1400" i="1">
                                      <a:latin typeface="Cambria Math"/>
                                    </a:rPr>
                                    <m:t>𝜕</m:t>
                                  </m:r>
                                  <m:r>
                                    <a:rPr lang="cs-CZ" sz="1400" i="1">
                                      <a:latin typeface="Cambria Math"/>
                                      <a:ea typeface="Cambria Math"/>
                                    </a:rPr>
                                    <m:t>𝜂</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𝑥</m:t>
                                  </m:r>
                                </m:den>
                              </m:f>
                            </m:e>
                          </m:d>
                        </m:e>
                        <m:sup>
                          <m:r>
                            <a:rPr lang="en-US" sz="1400" i="1">
                              <a:latin typeface="Cambria Math"/>
                              <a:ea typeface="Cambria Math"/>
                            </a:rPr>
                            <m:t>2</m:t>
                          </m:r>
                        </m:sup>
                      </m:sSup>
                      <m:r>
                        <a:rPr lang="en-US" sz="1400" i="1">
                          <a:latin typeface="Cambria Math"/>
                          <a:ea typeface="Cambria Math"/>
                        </a:rPr>
                        <m:t>+</m:t>
                      </m:r>
                      <m:sSup>
                        <m:sSupPr>
                          <m:ctrlPr>
                            <a:rPr lang="en-US" sz="1400" i="1">
                              <a:latin typeface="Cambria Math" panose="02040503050406030204" pitchFamily="18" charset="0"/>
                              <a:ea typeface="Cambria Math"/>
                            </a:rPr>
                          </m:ctrlPr>
                        </m:sSupPr>
                        <m:e>
                          <m:d>
                            <m:dPr>
                              <m:ctrlPr>
                                <a:rPr lang="en-US" sz="1400" i="1">
                                  <a:latin typeface="Cambria Math" panose="02040503050406030204" pitchFamily="18" charset="0"/>
                                  <a:ea typeface="Cambria Math"/>
                                </a:rPr>
                              </m:ctrlPr>
                            </m:dPr>
                            <m:e>
                              <m:f>
                                <m:fPr>
                                  <m:ctrlPr>
                                    <a:rPr lang="cs-CZ" sz="1400" i="1">
                                      <a:latin typeface="Cambria Math" panose="02040503050406030204" pitchFamily="18" charset="0"/>
                                    </a:rPr>
                                  </m:ctrlPr>
                                </m:fPr>
                                <m:num>
                                  <m:r>
                                    <a:rPr lang="cs-CZ" sz="1400" i="1">
                                      <a:latin typeface="Cambria Math"/>
                                    </a:rPr>
                                    <m:t>𝜕</m:t>
                                  </m:r>
                                  <m:r>
                                    <a:rPr lang="cs-CZ" sz="1400" i="1">
                                      <a:latin typeface="Cambria Math"/>
                                    </a:rPr>
                                    <m:t>𝑢</m:t>
                                  </m:r>
                                </m:num>
                                <m:den>
                                  <m:r>
                                    <a:rPr lang="cs-CZ" sz="1400" i="1">
                                      <a:latin typeface="Cambria Math"/>
                                    </a:rPr>
                                    <m:t>𝜕</m:t>
                                  </m:r>
                                  <m:r>
                                    <a:rPr lang="cs-CZ" sz="1400" i="1">
                                      <a:latin typeface="Cambria Math"/>
                                      <a:ea typeface="Cambria Math"/>
                                    </a:rPr>
                                    <m:t>𝜉</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𝜉</m:t>
                                  </m:r>
                                </m:num>
                                <m:den>
                                  <m:r>
                                    <a:rPr lang="cs-CZ" sz="1400" i="1">
                                      <a:latin typeface="Cambria Math"/>
                                    </a:rPr>
                                    <m:t>𝜕</m:t>
                                  </m:r>
                                  <m:r>
                                    <a:rPr lang="en-US" sz="1400" i="1">
                                      <a:latin typeface="Cambria Math"/>
                                    </a:rPr>
                                    <m:t>𝑥</m:t>
                                  </m:r>
                                </m:den>
                              </m:f>
                              <m:r>
                                <a:rPr lang="en-US" sz="1400" i="1">
                                  <a:latin typeface="Cambria Math"/>
                                  <a:ea typeface="Cambria Math"/>
                                </a:rPr>
                                <m:t>+</m:t>
                              </m:r>
                              <m:f>
                                <m:fPr>
                                  <m:ctrlPr>
                                    <a:rPr lang="cs-CZ" sz="1400" i="1">
                                      <a:latin typeface="Cambria Math" panose="02040503050406030204" pitchFamily="18" charset="0"/>
                                    </a:rPr>
                                  </m:ctrlPr>
                                </m:fPr>
                                <m:num>
                                  <m:r>
                                    <a:rPr lang="cs-CZ" sz="1400" i="1">
                                      <a:latin typeface="Cambria Math"/>
                                    </a:rPr>
                                    <m:t>𝜕</m:t>
                                  </m:r>
                                  <m:r>
                                    <a:rPr lang="cs-CZ" sz="1400" i="1">
                                      <a:latin typeface="Cambria Math"/>
                                    </a:rPr>
                                    <m:t>𝑢</m:t>
                                  </m:r>
                                </m:num>
                                <m:den>
                                  <m:r>
                                    <a:rPr lang="cs-CZ" sz="1400" i="1">
                                      <a:latin typeface="Cambria Math"/>
                                    </a:rPr>
                                    <m:t>𝜕</m:t>
                                  </m:r>
                                  <m:r>
                                    <a:rPr lang="cs-CZ" sz="1400" i="1">
                                      <a:latin typeface="Cambria Math"/>
                                      <a:ea typeface="Cambria Math"/>
                                    </a:rPr>
                                    <m:t>𝜂</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𝑥</m:t>
                                  </m:r>
                                </m:den>
                              </m:f>
                            </m:e>
                          </m:d>
                        </m:e>
                        <m:sup>
                          <m:r>
                            <a:rPr lang="en-US" sz="1400" i="1">
                              <a:latin typeface="Cambria Math"/>
                              <a:ea typeface="Cambria Math"/>
                            </a:rPr>
                            <m:t>2</m:t>
                          </m:r>
                        </m:sup>
                      </m:sSup>
                      <m:r>
                        <a:rPr lang="en-US" sz="1400" i="1">
                          <a:latin typeface="Cambria Math"/>
                          <a:ea typeface="Cambria Math"/>
                        </a:rPr>
                        <m:t>+</m:t>
                      </m:r>
                      <m:f>
                        <m:fPr>
                          <m:ctrlPr>
                            <a:rPr lang="cs-CZ" sz="1400" i="1">
                              <a:latin typeface="Cambria Math" panose="02040503050406030204" pitchFamily="18" charset="0"/>
                            </a:rPr>
                          </m:ctrlPr>
                        </m:fPr>
                        <m:num>
                          <m:r>
                            <a:rPr lang="cs-CZ" sz="1400" i="1">
                              <a:latin typeface="Cambria Math"/>
                            </a:rPr>
                            <m:t>𝜕</m:t>
                          </m:r>
                          <m:r>
                            <a:rPr lang="en-US" sz="1400" i="1">
                              <a:latin typeface="Cambria Math"/>
                            </a:rPr>
                            <m:t>𝑢</m:t>
                          </m:r>
                        </m:num>
                        <m:den>
                          <m:r>
                            <a:rPr lang="cs-CZ" sz="1400" i="1">
                              <a:latin typeface="Cambria Math"/>
                            </a:rPr>
                            <m:t>𝜕</m:t>
                          </m:r>
                          <m:r>
                            <a:rPr lang="cs-CZ" sz="1400" i="1">
                              <a:latin typeface="Cambria Math"/>
                              <a:ea typeface="Cambria Math"/>
                            </a:rPr>
                            <m:t>𝜂</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𝑦</m:t>
                          </m:r>
                        </m:den>
                      </m:f>
                      <m:r>
                        <a:rPr lang="en-US" sz="1400" i="1">
                          <a:latin typeface="Cambria Math"/>
                        </a:rPr>
                        <m:t>(</m:t>
                      </m:r>
                      <m:f>
                        <m:fPr>
                          <m:ctrlPr>
                            <a:rPr lang="cs-CZ" sz="1400" i="1">
                              <a:latin typeface="Cambria Math" panose="02040503050406030204" pitchFamily="18" charset="0"/>
                            </a:rPr>
                          </m:ctrlPr>
                        </m:fPr>
                        <m:num>
                          <m:r>
                            <a:rPr lang="cs-CZ" sz="1400" i="1">
                              <a:latin typeface="Cambria Math"/>
                            </a:rPr>
                            <m:t>𝜕</m:t>
                          </m:r>
                          <m:r>
                            <a:rPr lang="en-US" sz="1400" i="1">
                              <a:latin typeface="Cambria Math"/>
                            </a:rPr>
                            <m:t>𝑣</m:t>
                          </m:r>
                        </m:num>
                        <m:den>
                          <m:r>
                            <a:rPr lang="cs-CZ" sz="1400" i="1">
                              <a:latin typeface="Cambria Math"/>
                            </a:rPr>
                            <m:t>𝜕</m:t>
                          </m:r>
                          <m:r>
                            <a:rPr lang="cs-CZ" sz="1400" i="1">
                              <a:latin typeface="Cambria Math"/>
                              <a:ea typeface="Cambria Math"/>
                            </a:rPr>
                            <m:t>𝜉</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𝜉</m:t>
                          </m:r>
                        </m:num>
                        <m:den>
                          <m:r>
                            <a:rPr lang="cs-CZ" sz="1400" i="1">
                              <a:latin typeface="Cambria Math"/>
                            </a:rPr>
                            <m:t>𝜕</m:t>
                          </m:r>
                          <m:r>
                            <a:rPr lang="en-US" sz="1400" i="1">
                              <a:latin typeface="Cambria Math"/>
                            </a:rPr>
                            <m:t>𝑥</m:t>
                          </m:r>
                        </m:den>
                      </m:f>
                      <m:r>
                        <a:rPr lang="en-US" sz="1400" i="1">
                          <a:latin typeface="Cambria Math"/>
                          <a:ea typeface="Cambria Math"/>
                        </a:rPr>
                        <m:t>+</m:t>
                      </m:r>
                      <m:f>
                        <m:fPr>
                          <m:ctrlPr>
                            <a:rPr lang="cs-CZ" sz="1400" i="1">
                              <a:latin typeface="Cambria Math" panose="02040503050406030204" pitchFamily="18" charset="0"/>
                            </a:rPr>
                          </m:ctrlPr>
                        </m:fPr>
                        <m:num>
                          <m:r>
                            <a:rPr lang="cs-CZ" sz="1400" i="1">
                              <a:latin typeface="Cambria Math"/>
                            </a:rPr>
                            <m:t>𝜕</m:t>
                          </m:r>
                          <m:r>
                            <a:rPr lang="en-US" sz="1400" i="1">
                              <a:latin typeface="Cambria Math"/>
                            </a:rPr>
                            <m:t>𝑣</m:t>
                          </m:r>
                        </m:num>
                        <m:den>
                          <m:r>
                            <a:rPr lang="cs-CZ" sz="1400" i="1">
                              <a:latin typeface="Cambria Math"/>
                            </a:rPr>
                            <m:t>𝜕</m:t>
                          </m:r>
                          <m:r>
                            <a:rPr lang="cs-CZ" sz="1400" i="1">
                              <a:latin typeface="Cambria Math"/>
                              <a:ea typeface="Cambria Math"/>
                            </a:rPr>
                            <m:t>𝜂</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𝑥</m:t>
                          </m:r>
                        </m:den>
                      </m:f>
                      <m:r>
                        <a:rPr lang="en-US" sz="1400" i="1">
                          <a:latin typeface="Cambria Math"/>
                        </a:rPr>
                        <m:t>))</m:t>
                      </m:r>
                    </m:oMath>
                  </m:oMathPara>
                </a14:m>
                <a:endParaRPr lang="cs-CZ" sz="1400" dirty="0"/>
              </a:p>
            </p:txBody>
          </p:sp>
        </mc:Choice>
        <mc:Fallback xmlns="">
          <p:sp>
            <p:nvSpPr>
              <p:cNvPr id="3" name="Obdélník 2"/>
              <p:cNvSpPr>
                <a:spLocks noRot="1" noChangeAspect="1" noMove="1" noResize="1" noEditPoints="1" noAdjustHandles="1" noChangeArrowheads="1" noChangeShapeType="1" noTextEdit="1"/>
              </p:cNvSpPr>
              <p:nvPr/>
            </p:nvSpPr>
            <p:spPr>
              <a:xfrm>
                <a:off x="586596" y="4604764"/>
                <a:ext cx="11605404" cy="618887"/>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bdélník 3"/>
              <p:cNvSpPr/>
              <p:nvPr/>
            </p:nvSpPr>
            <p:spPr>
              <a:xfrm>
                <a:off x="99170" y="5510332"/>
                <a:ext cx="12580255" cy="110171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𝑄</m:t>
                      </m:r>
                      <m:r>
                        <a:rPr lang="en-US" sz="1400" b="0" i="1" baseline="-25000" smtClean="0">
                          <a:latin typeface="Cambria Math" panose="02040503050406030204" pitchFamily="18" charset="0"/>
                        </a:rPr>
                        <m:t>𝑥𝑦</m:t>
                      </m:r>
                      <m:r>
                        <a:rPr lang="en-US" sz="1400" b="0" i="1" smtClean="0">
                          <a:latin typeface="Cambria Math" panose="02040503050406030204" pitchFamily="18" charset="0"/>
                        </a:rPr>
                        <m:t>=</m:t>
                      </m:r>
                      <m:f>
                        <m:fPr>
                          <m:ctrlPr>
                            <a:rPr lang="en-US" sz="1400" i="1">
                              <a:latin typeface="Cambria Math" panose="02040503050406030204" pitchFamily="18" charset="0"/>
                            </a:rPr>
                          </m:ctrlPr>
                        </m:fPr>
                        <m:num>
                          <m:sSup>
                            <m:sSupPr>
                              <m:ctrlPr>
                                <a:rPr lang="en-US" sz="1400" i="1">
                                  <a:latin typeface="Cambria Math" panose="02040503050406030204" pitchFamily="18" charset="0"/>
                                </a:rPr>
                              </m:ctrlPr>
                            </m:sSupPr>
                            <m:e>
                              <m:r>
                                <a:rPr lang="en-US" sz="1400" i="1">
                                  <a:latin typeface="Cambria Math"/>
                                  <a:ea typeface="Cambria Math"/>
                                </a:rPr>
                                <m:t>𝜇</m:t>
                              </m:r>
                            </m:e>
                            <m:sup>
                              <m:r>
                                <a:rPr lang="en-US" sz="1400" i="1">
                                  <a:latin typeface="Cambria Math"/>
                                </a:rPr>
                                <m:t>2</m:t>
                              </m:r>
                            </m:sup>
                          </m:sSup>
                        </m:num>
                        <m:den>
                          <m:r>
                            <a:rPr lang="en-US" sz="1400" i="1">
                              <a:latin typeface="Cambria Math"/>
                            </a:rPr>
                            <m:t>𝐺</m:t>
                          </m:r>
                        </m:den>
                      </m:f>
                      <m:r>
                        <a:rPr lang="en-US" sz="1400" i="1">
                          <a:latin typeface="Cambria Math"/>
                        </a:rPr>
                        <m:t>(</m:t>
                      </m:r>
                      <m:r>
                        <a:rPr lang="en-US" sz="1400" i="1">
                          <a:latin typeface="Cambria Math"/>
                        </a:rPr>
                        <m:t>𝑢</m:t>
                      </m:r>
                      <m:d>
                        <m:dPr>
                          <m:ctrlPr>
                            <a:rPr lang="en-US" sz="1400" i="1">
                              <a:latin typeface="Cambria Math" panose="02040503050406030204" pitchFamily="18" charset="0"/>
                            </a:rPr>
                          </m:ctrlPr>
                        </m:dPr>
                        <m:e>
                          <m:f>
                            <m:fPr>
                              <m:ctrlPr>
                                <a:rPr lang="cs-CZ" sz="1400" i="1">
                                  <a:latin typeface="Cambria Math" panose="02040503050406030204" pitchFamily="18" charset="0"/>
                                </a:rPr>
                              </m:ctrlPr>
                            </m:fPr>
                            <m:num>
                              <m:r>
                                <a:rPr lang="cs-CZ" sz="1400" i="1">
                                  <a:latin typeface="Cambria Math"/>
                                </a:rPr>
                                <m:t>𝜕</m:t>
                              </m:r>
                              <m:r>
                                <a:rPr lang="en-US" sz="1400" i="1">
                                  <a:latin typeface="Cambria Math" panose="02040503050406030204" pitchFamily="18" charset="0"/>
                                </a:rPr>
                                <m:t>𝑣</m:t>
                              </m:r>
                            </m:num>
                            <m:den>
                              <m:r>
                                <a:rPr lang="cs-CZ" sz="1400" i="1">
                                  <a:latin typeface="Cambria Math"/>
                                </a:rPr>
                                <m:t>𝜕</m:t>
                              </m:r>
                              <m:r>
                                <a:rPr lang="cs-CZ" sz="1400" i="1">
                                  <a:latin typeface="Cambria Math"/>
                                  <a:ea typeface="Cambria Math"/>
                                </a:rPr>
                                <m:t>𝜂</m:t>
                              </m:r>
                            </m:den>
                          </m:f>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a:ea typeface="Cambria Math"/>
                                </a:rPr>
                                <m:t>𝜂</m:t>
                              </m:r>
                            </m:num>
                            <m:den>
                              <m:r>
                                <a:rPr lang="cs-CZ" sz="1400" i="1">
                                  <a:latin typeface="Cambria Math"/>
                                  <a:ea typeface="Cambria Math"/>
                                </a:rPr>
                                <m:t>𝜕</m:t>
                              </m:r>
                              <m:sSup>
                                <m:sSupPr>
                                  <m:ctrlPr>
                                    <a:rPr lang="cs-CZ" sz="1400" i="1">
                                      <a:latin typeface="Cambria Math" panose="02040503050406030204" pitchFamily="18" charset="0"/>
                                      <a:ea typeface="Cambria Math"/>
                                    </a:rPr>
                                  </m:ctrlPr>
                                </m:sSupPr>
                                <m:e>
                                  <m:r>
                                    <a:rPr lang="cs-CZ" sz="1400" i="1">
                                      <a:latin typeface="Cambria Math"/>
                                      <a:ea typeface="Cambria Math"/>
                                    </a:rPr>
                                    <m:t>𝑥</m:t>
                                  </m:r>
                                </m:e>
                                <m:sup>
                                  <m:r>
                                    <a:rPr lang="cs-CZ" sz="1400" i="1">
                                      <a:latin typeface="Cambria Math"/>
                                      <a:ea typeface="Cambria Math"/>
                                    </a:rPr>
                                    <m:t>2</m:t>
                                  </m:r>
                                </m:sup>
                              </m:sSup>
                            </m:den>
                          </m:f>
                          <m:r>
                            <a:rPr lang="en-US" sz="1400" i="1">
                              <a:latin typeface="Cambria Math"/>
                              <a:ea typeface="Cambria Math"/>
                            </a:rPr>
                            <m:t>+</m:t>
                          </m:r>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panose="02040503050406030204" pitchFamily="18" charset="0"/>
                                </a:rPr>
                                <m:t>𝑣</m:t>
                              </m:r>
                            </m:num>
                            <m:den>
                              <m:r>
                                <a:rPr lang="cs-CZ" sz="1400" i="1">
                                  <a:latin typeface="Cambria Math"/>
                                  <a:ea typeface="Cambria Math"/>
                                </a:rPr>
                                <m:t>𝜕</m:t>
                              </m:r>
                              <m:sSup>
                                <m:sSupPr>
                                  <m:ctrlPr>
                                    <a:rPr lang="cs-CZ" sz="1400" i="1">
                                      <a:latin typeface="Cambria Math" panose="02040503050406030204" pitchFamily="18" charset="0"/>
                                      <a:ea typeface="Cambria Math"/>
                                    </a:rPr>
                                  </m:ctrlPr>
                                </m:sSupPr>
                                <m:e>
                                  <m:r>
                                    <a:rPr lang="cs-CZ" sz="1400" i="1">
                                      <a:latin typeface="Cambria Math"/>
                                      <a:ea typeface="Cambria Math"/>
                                    </a:rPr>
                                    <m:t>𝜉</m:t>
                                  </m:r>
                                </m:e>
                                <m:sup>
                                  <m:r>
                                    <a:rPr lang="cs-CZ" sz="1400" i="1">
                                      <a:latin typeface="Cambria Math"/>
                                      <a:ea typeface="Cambria Math"/>
                                    </a:rPr>
                                    <m:t>2</m:t>
                                  </m:r>
                                </m:sup>
                              </m:sSup>
                            </m:den>
                          </m:f>
                          <m:sSup>
                            <m:sSupPr>
                              <m:ctrlPr>
                                <a:rPr lang="cs-CZ" sz="1400" i="1">
                                  <a:latin typeface="Cambria Math" panose="02040503050406030204" pitchFamily="18" charset="0"/>
                                  <a:ea typeface="Cambria Math"/>
                                </a:rPr>
                              </m:ctrlPr>
                            </m:sSupPr>
                            <m:e>
                              <m:d>
                                <m:dPr>
                                  <m:ctrlPr>
                                    <a:rPr lang="en-US" sz="1400" i="1">
                                      <a:latin typeface="Cambria Math" panose="02040503050406030204" pitchFamily="18" charset="0"/>
                                      <a:ea typeface="Cambria Math"/>
                                    </a:rPr>
                                  </m:ctrlPr>
                                </m:dPr>
                                <m:e>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𝜉</m:t>
                                      </m:r>
                                    </m:num>
                                    <m:den>
                                      <m:r>
                                        <a:rPr lang="cs-CZ" sz="1400" i="1">
                                          <a:latin typeface="Cambria Math"/>
                                        </a:rPr>
                                        <m:t>𝜕</m:t>
                                      </m:r>
                                      <m:r>
                                        <a:rPr lang="en-US" sz="1400" i="1">
                                          <a:latin typeface="Cambria Math"/>
                                        </a:rPr>
                                        <m:t>𝑥</m:t>
                                      </m:r>
                                    </m:den>
                                  </m:f>
                                </m:e>
                              </m:d>
                            </m:e>
                            <m:sup>
                              <m:r>
                                <a:rPr lang="en-US" sz="1400" i="1">
                                  <a:latin typeface="Cambria Math"/>
                                  <a:ea typeface="Cambria Math"/>
                                </a:rPr>
                                <m:t>2</m:t>
                              </m:r>
                            </m:sup>
                          </m:sSup>
                          <m:r>
                            <a:rPr lang="en-US" sz="1400" i="1">
                              <a:latin typeface="Cambria Math"/>
                              <a:ea typeface="Cambria Math"/>
                            </a:rPr>
                            <m:t>+</m:t>
                          </m:r>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panose="02040503050406030204" pitchFamily="18" charset="0"/>
                                </a:rPr>
                                <m:t>𝑣</m:t>
                              </m:r>
                            </m:num>
                            <m:den>
                              <m:r>
                                <a:rPr lang="cs-CZ" sz="1400" i="1">
                                  <a:latin typeface="Cambria Math"/>
                                  <a:ea typeface="Cambria Math"/>
                                </a:rPr>
                                <m:t>𝜕</m:t>
                              </m:r>
                              <m:sSup>
                                <m:sSupPr>
                                  <m:ctrlPr>
                                    <a:rPr lang="cs-CZ" sz="1400" i="1">
                                      <a:latin typeface="Cambria Math" panose="02040503050406030204" pitchFamily="18" charset="0"/>
                                      <a:ea typeface="Cambria Math"/>
                                    </a:rPr>
                                  </m:ctrlPr>
                                </m:sSupPr>
                                <m:e>
                                  <m:r>
                                    <a:rPr lang="cs-CZ" sz="1400" i="1">
                                      <a:latin typeface="Cambria Math"/>
                                      <a:ea typeface="Cambria Math"/>
                                    </a:rPr>
                                    <m:t>𝜂</m:t>
                                  </m:r>
                                </m:e>
                                <m:sup>
                                  <m:r>
                                    <a:rPr lang="cs-CZ" sz="1400" i="1">
                                      <a:latin typeface="Cambria Math"/>
                                      <a:ea typeface="Cambria Math"/>
                                    </a:rPr>
                                    <m:t>2</m:t>
                                  </m:r>
                                </m:sup>
                              </m:sSup>
                            </m:den>
                          </m:f>
                          <m:sSup>
                            <m:sSupPr>
                              <m:ctrlPr>
                                <a:rPr lang="cs-CZ" sz="1400" i="1">
                                  <a:latin typeface="Cambria Math" panose="02040503050406030204" pitchFamily="18" charset="0"/>
                                  <a:ea typeface="Cambria Math"/>
                                </a:rPr>
                              </m:ctrlPr>
                            </m:sSupPr>
                            <m:e>
                              <m:d>
                                <m:dPr>
                                  <m:ctrlPr>
                                    <a:rPr lang="en-US" sz="1400" i="1">
                                      <a:latin typeface="Cambria Math" panose="02040503050406030204" pitchFamily="18" charset="0"/>
                                      <a:ea typeface="Cambria Math"/>
                                    </a:rPr>
                                  </m:ctrlPr>
                                </m:dPr>
                                <m:e>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𝑥</m:t>
                                      </m:r>
                                    </m:den>
                                  </m:f>
                                </m:e>
                              </m:d>
                            </m:e>
                            <m:sup>
                              <m:r>
                                <a:rPr lang="en-US" sz="1400" i="1">
                                  <a:latin typeface="Cambria Math"/>
                                  <a:ea typeface="Cambria Math"/>
                                </a:rPr>
                                <m:t>2</m:t>
                              </m:r>
                            </m:sup>
                          </m:sSup>
                          <m:r>
                            <a:rPr lang="en-US" sz="1400" i="1">
                              <a:latin typeface="Cambria Math"/>
                              <a:ea typeface="Cambria Math"/>
                            </a:rPr>
                            <m:t>+2</m:t>
                          </m:r>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panose="02040503050406030204" pitchFamily="18" charset="0"/>
                                </a:rPr>
                                <m:t>𝑣</m:t>
                              </m:r>
                            </m:num>
                            <m:den>
                              <m:r>
                                <a:rPr lang="cs-CZ" sz="1400" i="1">
                                  <a:latin typeface="Cambria Math"/>
                                  <a:ea typeface="Cambria Math"/>
                                </a:rPr>
                                <m:t>𝜕𝜉𝜕𝜂</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𝑥</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𝜉</m:t>
                              </m:r>
                            </m:num>
                            <m:den>
                              <m:r>
                                <a:rPr lang="cs-CZ" sz="1400" i="1">
                                  <a:latin typeface="Cambria Math"/>
                                </a:rPr>
                                <m:t>𝜕</m:t>
                              </m:r>
                              <m:r>
                                <a:rPr lang="en-US" sz="1400" i="1">
                                  <a:latin typeface="Cambria Math"/>
                                </a:rPr>
                                <m:t>𝑥</m:t>
                              </m:r>
                            </m:den>
                          </m:f>
                          <m:r>
                            <a:rPr lang="en-US" sz="1400" i="1">
                              <a:latin typeface="Cambria Math"/>
                              <a:ea typeface="Cambria Math"/>
                            </a:rPr>
                            <m:t>−</m:t>
                          </m:r>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a:rPr>
                                <m:t>𝑣</m:t>
                              </m:r>
                            </m:num>
                            <m:den>
                              <m:r>
                                <a:rPr lang="cs-CZ" sz="1400" i="1">
                                  <a:latin typeface="Cambria Math"/>
                                  <a:ea typeface="Cambria Math"/>
                                </a:rPr>
                                <m:t>𝜕</m:t>
                              </m:r>
                              <m:sSup>
                                <m:sSupPr>
                                  <m:ctrlPr>
                                    <a:rPr lang="cs-CZ" sz="1400" i="1">
                                      <a:latin typeface="Cambria Math" panose="02040503050406030204" pitchFamily="18" charset="0"/>
                                      <a:ea typeface="Cambria Math"/>
                                    </a:rPr>
                                  </m:ctrlPr>
                                </m:sSupPr>
                                <m:e>
                                  <m:r>
                                    <a:rPr lang="cs-CZ" sz="1400" i="1">
                                      <a:latin typeface="Cambria Math"/>
                                      <a:ea typeface="Cambria Math"/>
                                    </a:rPr>
                                    <m:t>𝜂</m:t>
                                  </m:r>
                                </m:e>
                                <m:sup>
                                  <m:r>
                                    <a:rPr lang="cs-CZ" sz="1400" i="1">
                                      <a:latin typeface="Cambria Math"/>
                                      <a:ea typeface="Cambria Math"/>
                                    </a:rPr>
                                    <m:t>2</m:t>
                                  </m:r>
                                </m:sup>
                              </m:sSup>
                            </m:den>
                          </m:f>
                          <m:sSup>
                            <m:sSupPr>
                              <m:ctrlPr>
                                <a:rPr lang="cs-CZ" sz="1400" i="1">
                                  <a:latin typeface="Cambria Math" panose="02040503050406030204" pitchFamily="18" charset="0"/>
                                  <a:ea typeface="Cambria Math"/>
                                </a:rPr>
                              </m:ctrlPr>
                            </m:sSupPr>
                            <m:e>
                              <m:d>
                                <m:dPr>
                                  <m:ctrlPr>
                                    <a:rPr lang="en-US" sz="1400" i="1">
                                      <a:latin typeface="Cambria Math" panose="02040503050406030204" pitchFamily="18" charset="0"/>
                                      <a:ea typeface="Cambria Math"/>
                                    </a:rPr>
                                  </m:ctrlPr>
                                </m:dPr>
                                <m:e>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𝑦</m:t>
                                      </m:r>
                                    </m:den>
                                  </m:f>
                                </m:e>
                              </m:d>
                            </m:e>
                            <m:sup>
                              <m:r>
                                <a:rPr lang="en-US" sz="1400" i="1">
                                  <a:latin typeface="Cambria Math"/>
                                  <a:ea typeface="Cambria Math"/>
                                </a:rPr>
                                <m:t>2</m:t>
                              </m:r>
                            </m:sup>
                          </m:sSup>
                        </m:e>
                      </m:d>
                      <m:r>
                        <a:rPr lang="en-US" sz="1400" i="1">
                          <a:latin typeface="Cambria Math"/>
                          <a:ea typeface="Cambria Math"/>
                        </a:rPr>
                        <m:t>+</m:t>
                      </m:r>
                      <m:r>
                        <a:rPr lang="en-US" sz="1400" i="1">
                          <a:latin typeface="Cambria Math"/>
                        </a:rPr>
                        <m:t>𝑣</m:t>
                      </m:r>
                      <m:d>
                        <m:dPr>
                          <m:ctrlPr>
                            <a:rPr lang="en-US" sz="1400" i="1">
                              <a:latin typeface="Cambria Math" panose="02040503050406030204" pitchFamily="18" charset="0"/>
                            </a:rPr>
                          </m:ctrlPr>
                        </m:dPr>
                        <m:e>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panose="02040503050406030204" pitchFamily="18" charset="0"/>
                                </a:rPr>
                                <m:t>𝑢</m:t>
                              </m:r>
                            </m:num>
                            <m:den>
                              <m:r>
                                <a:rPr lang="cs-CZ" sz="1400" i="1">
                                  <a:latin typeface="Cambria Math"/>
                                  <a:ea typeface="Cambria Math"/>
                                </a:rPr>
                                <m:t>𝜕</m:t>
                              </m:r>
                              <m:sSup>
                                <m:sSupPr>
                                  <m:ctrlPr>
                                    <a:rPr lang="cs-CZ" sz="1400" i="1">
                                      <a:latin typeface="Cambria Math" panose="02040503050406030204" pitchFamily="18" charset="0"/>
                                      <a:ea typeface="Cambria Math"/>
                                    </a:rPr>
                                  </m:ctrlPr>
                                </m:sSupPr>
                                <m:e>
                                  <m:r>
                                    <a:rPr lang="cs-CZ" sz="1400" i="1">
                                      <a:latin typeface="Cambria Math"/>
                                      <a:ea typeface="Cambria Math"/>
                                    </a:rPr>
                                    <m:t>𝜂</m:t>
                                  </m:r>
                                </m:e>
                                <m:sup>
                                  <m:r>
                                    <a:rPr lang="cs-CZ" sz="1400" i="1">
                                      <a:latin typeface="Cambria Math"/>
                                      <a:ea typeface="Cambria Math"/>
                                    </a:rPr>
                                    <m:t>2</m:t>
                                  </m:r>
                                </m:sup>
                              </m:sSup>
                            </m:den>
                          </m:f>
                          <m:sSup>
                            <m:sSupPr>
                              <m:ctrlPr>
                                <a:rPr lang="cs-CZ" sz="1400" i="1">
                                  <a:latin typeface="Cambria Math" panose="02040503050406030204" pitchFamily="18" charset="0"/>
                                  <a:ea typeface="Cambria Math"/>
                                </a:rPr>
                              </m:ctrlPr>
                            </m:sSupPr>
                            <m:e>
                              <m:d>
                                <m:dPr>
                                  <m:ctrlPr>
                                    <a:rPr lang="en-US" sz="1400" i="1">
                                      <a:latin typeface="Cambria Math" panose="02040503050406030204" pitchFamily="18" charset="0"/>
                                      <a:ea typeface="Cambria Math"/>
                                    </a:rPr>
                                  </m:ctrlPr>
                                </m:dPr>
                                <m:e>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𝑦</m:t>
                                      </m:r>
                                    </m:den>
                                  </m:f>
                                </m:e>
                              </m:d>
                            </m:e>
                            <m:sup>
                              <m:r>
                                <a:rPr lang="en-US" sz="1400" i="1">
                                  <a:latin typeface="Cambria Math"/>
                                  <a:ea typeface="Cambria Math"/>
                                </a:rPr>
                                <m:t>2</m:t>
                              </m:r>
                            </m:sup>
                          </m:sSup>
                          <m:r>
                            <a:rPr lang="en-US" sz="1400" i="1">
                              <a:latin typeface="Cambria Math"/>
                              <a:ea typeface="Cambria Math"/>
                            </a:rPr>
                            <m:t>−</m:t>
                          </m:r>
                          <m:f>
                            <m:fPr>
                              <m:ctrlPr>
                                <a:rPr lang="cs-CZ" sz="1400" i="1">
                                  <a:latin typeface="Cambria Math" panose="02040503050406030204" pitchFamily="18" charset="0"/>
                                </a:rPr>
                              </m:ctrlPr>
                            </m:fPr>
                            <m:num>
                              <m:r>
                                <a:rPr lang="cs-CZ" sz="1400" i="1">
                                  <a:latin typeface="Cambria Math"/>
                                </a:rPr>
                                <m:t>𝜕</m:t>
                              </m:r>
                              <m:r>
                                <a:rPr lang="en-US" sz="1400" i="1">
                                  <a:latin typeface="Cambria Math" panose="02040503050406030204" pitchFamily="18" charset="0"/>
                                </a:rPr>
                                <m:t>𝑢</m:t>
                              </m:r>
                            </m:num>
                            <m:den>
                              <m:r>
                                <a:rPr lang="cs-CZ" sz="1400" i="1">
                                  <a:latin typeface="Cambria Math"/>
                                </a:rPr>
                                <m:t>𝜕</m:t>
                              </m:r>
                              <m:r>
                                <a:rPr lang="cs-CZ" sz="1400" i="1">
                                  <a:latin typeface="Cambria Math"/>
                                  <a:ea typeface="Cambria Math"/>
                                </a:rPr>
                                <m:t>𝜂</m:t>
                              </m:r>
                            </m:den>
                          </m:f>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a:ea typeface="Cambria Math"/>
                                </a:rPr>
                                <m:t>𝜂</m:t>
                              </m:r>
                            </m:num>
                            <m:den>
                              <m:r>
                                <a:rPr lang="cs-CZ" sz="1400" i="1">
                                  <a:latin typeface="Cambria Math"/>
                                  <a:ea typeface="Cambria Math"/>
                                </a:rPr>
                                <m:t>𝜕</m:t>
                              </m:r>
                              <m:sSup>
                                <m:sSupPr>
                                  <m:ctrlPr>
                                    <a:rPr lang="cs-CZ" sz="1400" i="1">
                                      <a:latin typeface="Cambria Math" panose="02040503050406030204" pitchFamily="18" charset="0"/>
                                      <a:ea typeface="Cambria Math"/>
                                    </a:rPr>
                                  </m:ctrlPr>
                                </m:sSupPr>
                                <m:e>
                                  <m:r>
                                    <a:rPr lang="cs-CZ" sz="1400" i="1">
                                      <a:latin typeface="Cambria Math"/>
                                      <a:ea typeface="Cambria Math"/>
                                    </a:rPr>
                                    <m:t>𝑥</m:t>
                                  </m:r>
                                </m:e>
                                <m:sup>
                                  <m:r>
                                    <a:rPr lang="cs-CZ" sz="1400" i="1">
                                      <a:latin typeface="Cambria Math"/>
                                      <a:ea typeface="Cambria Math"/>
                                    </a:rPr>
                                    <m:t>2</m:t>
                                  </m:r>
                                </m:sup>
                              </m:sSup>
                            </m:den>
                          </m:f>
                          <m:r>
                            <a:rPr lang="en-US" sz="1400" i="1">
                              <a:latin typeface="Cambria Math" panose="02040503050406030204" pitchFamily="18" charset="0"/>
                              <a:ea typeface="Cambria Math"/>
                            </a:rPr>
                            <m:t>−</m:t>
                          </m:r>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panose="02040503050406030204" pitchFamily="18" charset="0"/>
                                </a:rPr>
                                <m:t>𝑢</m:t>
                              </m:r>
                            </m:num>
                            <m:den>
                              <m:r>
                                <a:rPr lang="cs-CZ" sz="1400" i="1">
                                  <a:latin typeface="Cambria Math"/>
                                  <a:ea typeface="Cambria Math"/>
                                </a:rPr>
                                <m:t>𝜕</m:t>
                              </m:r>
                              <m:sSup>
                                <m:sSupPr>
                                  <m:ctrlPr>
                                    <a:rPr lang="cs-CZ" sz="1400" i="1">
                                      <a:latin typeface="Cambria Math" panose="02040503050406030204" pitchFamily="18" charset="0"/>
                                      <a:ea typeface="Cambria Math"/>
                                    </a:rPr>
                                  </m:ctrlPr>
                                </m:sSupPr>
                                <m:e>
                                  <m:r>
                                    <a:rPr lang="cs-CZ" sz="1400" i="1">
                                      <a:latin typeface="Cambria Math"/>
                                      <a:ea typeface="Cambria Math"/>
                                    </a:rPr>
                                    <m:t>𝜉</m:t>
                                  </m:r>
                                </m:e>
                                <m:sup>
                                  <m:r>
                                    <a:rPr lang="cs-CZ" sz="1400" i="1">
                                      <a:latin typeface="Cambria Math"/>
                                      <a:ea typeface="Cambria Math"/>
                                    </a:rPr>
                                    <m:t>2</m:t>
                                  </m:r>
                                </m:sup>
                              </m:sSup>
                            </m:den>
                          </m:f>
                          <m:sSup>
                            <m:sSupPr>
                              <m:ctrlPr>
                                <a:rPr lang="cs-CZ" sz="1400" i="1">
                                  <a:latin typeface="Cambria Math" panose="02040503050406030204" pitchFamily="18" charset="0"/>
                                  <a:ea typeface="Cambria Math"/>
                                </a:rPr>
                              </m:ctrlPr>
                            </m:sSupPr>
                            <m:e>
                              <m:d>
                                <m:dPr>
                                  <m:ctrlPr>
                                    <a:rPr lang="en-US" sz="1400" i="1">
                                      <a:latin typeface="Cambria Math" panose="02040503050406030204" pitchFamily="18" charset="0"/>
                                      <a:ea typeface="Cambria Math"/>
                                    </a:rPr>
                                  </m:ctrlPr>
                                </m:dPr>
                                <m:e>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𝜉</m:t>
                                      </m:r>
                                    </m:num>
                                    <m:den>
                                      <m:r>
                                        <a:rPr lang="cs-CZ" sz="1400" i="1">
                                          <a:latin typeface="Cambria Math"/>
                                        </a:rPr>
                                        <m:t>𝜕</m:t>
                                      </m:r>
                                      <m:r>
                                        <a:rPr lang="en-US" sz="1400" i="1">
                                          <a:latin typeface="Cambria Math"/>
                                        </a:rPr>
                                        <m:t>𝑥</m:t>
                                      </m:r>
                                    </m:den>
                                  </m:f>
                                </m:e>
                              </m:d>
                            </m:e>
                            <m:sup>
                              <m:r>
                                <a:rPr lang="en-US" sz="1400" i="1">
                                  <a:latin typeface="Cambria Math"/>
                                  <a:ea typeface="Cambria Math"/>
                                </a:rPr>
                                <m:t>2</m:t>
                              </m:r>
                            </m:sup>
                          </m:sSup>
                          <m:r>
                            <a:rPr lang="en-US" sz="1400" i="1">
                              <a:latin typeface="Cambria Math" panose="02040503050406030204" pitchFamily="18" charset="0"/>
                              <a:ea typeface="Cambria Math"/>
                            </a:rPr>
                            <m:t>−</m:t>
                          </m:r>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panose="02040503050406030204" pitchFamily="18" charset="0"/>
                                </a:rPr>
                                <m:t>𝑢</m:t>
                              </m:r>
                            </m:num>
                            <m:den>
                              <m:r>
                                <a:rPr lang="cs-CZ" sz="1400" i="1">
                                  <a:latin typeface="Cambria Math"/>
                                  <a:ea typeface="Cambria Math"/>
                                </a:rPr>
                                <m:t>𝜕</m:t>
                              </m:r>
                              <m:sSup>
                                <m:sSupPr>
                                  <m:ctrlPr>
                                    <a:rPr lang="cs-CZ" sz="1400" i="1">
                                      <a:latin typeface="Cambria Math" panose="02040503050406030204" pitchFamily="18" charset="0"/>
                                      <a:ea typeface="Cambria Math"/>
                                    </a:rPr>
                                  </m:ctrlPr>
                                </m:sSupPr>
                                <m:e>
                                  <m:r>
                                    <a:rPr lang="cs-CZ" sz="1400" i="1">
                                      <a:latin typeface="Cambria Math"/>
                                      <a:ea typeface="Cambria Math"/>
                                    </a:rPr>
                                    <m:t>𝜂</m:t>
                                  </m:r>
                                </m:e>
                                <m:sup>
                                  <m:r>
                                    <a:rPr lang="cs-CZ" sz="1400" i="1">
                                      <a:latin typeface="Cambria Math"/>
                                      <a:ea typeface="Cambria Math"/>
                                    </a:rPr>
                                    <m:t>2</m:t>
                                  </m:r>
                                </m:sup>
                              </m:sSup>
                            </m:den>
                          </m:f>
                          <m:sSup>
                            <m:sSupPr>
                              <m:ctrlPr>
                                <a:rPr lang="cs-CZ" sz="1400" i="1">
                                  <a:latin typeface="Cambria Math" panose="02040503050406030204" pitchFamily="18" charset="0"/>
                                  <a:ea typeface="Cambria Math"/>
                                </a:rPr>
                              </m:ctrlPr>
                            </m:sSupPr>
                            <m:e>
                              <m:d>
                                <m:dPr>
                                  <m:ctrlPr>
                                    <a:rPr lang="en-US" sz="1400" i="1">
                                      <a:latin typeface="Cambria Math" panose="02040503050406030204" pitchFamily="18" charset="0"/>
                                      <a:ea typeface="Cambria Math"/>
                                    </a:rPr>
                                  </m:ctrlPr>
                                </m:dPr>
                                <m:e>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𝑥</m:t>
                                      </m:r>
                                    </m:den>
                                  </m:f>
                                </m:e>
                              </m:d>
                            </m:e>
                            <m:sup>
                              <m:r>
                                <a:rPr lang="en-US" sz="1400" i="1">
                                  <a:latin typeface="Cambria Math"/>
                                  <a:ea typeface="Cambria Math"/>
                                </a:rPr>
                                <m:t>2</m:t>
                              </m:r>
                            </m:sup>
                          </m:sSup>
                          <m:r>
                            <a:rPr lang="en-US" sz="1400" i="1">
                              <a:latin typeface="Cambria Math" panose="02040503050406030204" pitchFamily="18" charset="0"/>
                              <a:ea typeface="Cambria Math"/>
                            </a:rPr>
                            <m:t>−</m:t>
                          </m:r>
                          <m:r>
                            <a:rPr lang="en-US" sz="1400" i="1">
                              <a:latin typeface="Cambria Math"/>
                              <a:ea typeface="Cambria Math"/>
                            </a:rPr>
                            <m:t>2</m:t>
                          </m:r>
                          <m:f>
                            <m:fPr>
                              <m:ctrlPr>
                                <a:rPr lang="cs-CZ" sz="1400" i="1">
                                  <a:latin typeface="Cambria Math" panose="02040503050406030204" pitchFamily="18" charset="0"/>
                                </a:rPr>
                              </m:ctrlPr>
                            </m:fPr>
                            <m:num>
                              <m:sSup>
                                <m:sSupPr>
                                  <m:ctrlPr>
                                    <a:rPr lang="cs-CZ" sz="1400" i="1">
                                      <a:latin typeface="Cambria Math" panose="02040503050406030204" pitchFamily="18" charset="0"/>
                                    </a:rPr>
                                  </m:ctrlPr>
                                </m:sSupPr>
                                <m:e>
                                  <m:r>
                                    <a:rPr lang="cs-CZ" sz="1400" i="1">
                                      <a:latin typeface="Cambria Math"/>
                                      <a:ea typeface="Cambria Math"/>
                                    </a:rPr>
                                    <m:t>𝜕</m:t>
                                  </m:r>
                                </m:e>
                                <m:sup>
                                  <m:r>
                                    <a:rPr lang="en-US" sz="1400" i="1">
                                      <a:latin typeface="Cambria Math"/>
                                    </a:rPr>
                                    <m:t>2</m:t>
                                  </m:r>
                                </m:sup>
                              </m:sSup>
                              <m:r>
                                <a:rPr lang="en-US" sz="1400" i="1">
                                  <a:latin typeface="Cambria Math" panose="02040503050406030204" pitchFamily="18" charset="0"/>
                                </a:rPr>
                                <m:t>𝑢</m:t>
                              </m:r>
                            </m:num>
                            <m:den>
                              <m:r>
                                <a:rPr lang="cs-CZ" sz="1400" i="1">
                                  <a:latin typeface="Cambria Math"/>
                                  <a:ea typeface="Cambria Math"/>
                                </a:rPr>
                                <m:t>𝜕𝜉𝜕𝜂</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𝑥</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𝜉</m:t>
                              </m:r>
                            </m:num>
                            <m:den>
                              <m:r>
                                <a:rPr lang="cs-CZ" sz="1400" i="1">
                                  <a:latin typeface="Cambria Math"/>
                                </a:rPr>
                                <m:t>𝜕</m:t>
                              </m:r>
                              <m:r>
                                <a:rPr lang="en-US" sz="1400" i="1">
                                  <a:latin typeface="Cambria Math"/>
                                </a:rPr>
                                <m:t>𝑥</m:t>
                              </m:r>
                            </m:den>
                          </m:f>
                        </m:e>
                      </m:d>
                    </m:oMath>
                  </m:oMathPara>
                </a14:m>
                <a:endParaRPr lang="en-US" sz="140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400" i="1">
                          <a:latin typeface="Cambria Math"/>
                          <a:ea typeface="Cambria Math"/>
                        </a:rPr>
                        <m:t>−2</m:t>
                      </m:r>
                      <m:f>
                        <m:fPr>
                          <m:ctrlPr>
                            <a:rPr lang="cs-CZ" sz="1400" i="1">
                              <a:latin typeface="Cambria Math" panose="02040503050406030204" pitchFamily="18" charset="0"/>
                            </a:rPr>
                          </m:ctrlPr>
                        </m:fPr>
                        <m:num>
                          <m:r>
                            <a:rPr lang="cs-CZ" sz="1400" i="1">
                              <a:latin typeface="Cambria Math"/>
                            </a:rPr>
                            <m:t>𝜕</m:t>
                          </m:r>
                          <m:r>
                            <a:rPr lang="en-US" sz="1400" i="1">
                              <a:latin typeface="Cambria Math" panose="02040503050406030204" pitchFamily="18" charset="0"/>
                            </a:rPr>
                            <m:t>𝑣</m:t>
                          </m:r>
                        </m:num>
                        <m:den>
                          <m:r>
                            <a:rPr lang="cs-CZ" sz="1400" i="1">
                              <a:latin typeface="Cambria Math"/>
                            </a:rPr>
                            <m:t>𝜕</m:t>
                          </m:r>
                          <m:r>
                            <a:rPr lang="cs-CZ" sz="1400" i="1">
                              <a:latin typeface="Cambria Math"/>
                              <a:ea typeface="Cambria Math"/>
                            </a:rPr>
                            <m:t>𝜂</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𝑦</m:t>
                          </m:r>
                        </m:den>
                      </m:f>
                      <m:r>
                        <a:rPr lang="en-US" sz="1400" i="1">
                          <a:latin typeface="Cambria Math" panose="02040503050406030204" pitchFamily="18" charset="0"/>
                        </a:rPr>
                        <m:t>(</m:t>
                      </m:r>
                      <m:f>
                        <m:fPr>
                          <m:ctrlPr>
                            <a:rPr lang="cs-CZ" sz="1400" i="1">
                              <a:latin typeface="Cambria Math" panose="02040503050406030204" pitchFamily="18" charset="0"/>
                            </a:rPr>
                          </m:ctrlPr>
                        </m:fPr>
                        <m:num>
                          <m:r>
                            <a:rPr lang="cs-CZ" sz="1400" i="1">
                              <a:latin typeface="Cambria Math"/>
                            </a:rPr>
                            <m:t>𝜕</m:t>
                          </m:r>
                          <m:r>
                            <a:rPr lang="en-US" sz="1400" i="1">
                              <a:latin typeface="Cambria Math" panose="02040503050406030204" pitchFamily="18" charset="0"/>
                            </a:rPr>
                            <m:t>𝑣</m:t>
                          </m:r>
                        </m:num>
                        <m:den>
                          <m:r>
                            <a:rPr lang="cs-CZ" sz="1400" i="1">
                              <a:latin typeface="Cambria Math"/>
                            </a:rPr>
                            <m:t>𝜕</m:t>
                          </m:r>
                          <m:r>
                            <a:rPr lang="cs-CZ" sz="1400" i="1">
                              <a:latin typeface="Cambria Math"/>
                              <a:ea typeface="Cambria Math"/>
                            </a:rPr>
                            <m:t>𝜉</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𝜉</m:t>
                          </m:r>
                        </m:num>
                        <m:den>
                          <m:r>
                            <a:rPr lang="cs-CZ" sz="1400" i="1">
                              <a:latin typeface="Cambria Math"/>
                            </a:rPr>
                            <m:t>𝜕</m:t>
                          </m:r>
                          <m:r>
                            <a:rPr lang="en-US" sz="1400" i="1">
                              <a:latin typeface="Cambria Math"/>
                            </a:rPr>
                            <m:t>𝑥</m:t>
                          </m:r>
                        </m:den>
                      </m:f>
                      <m:r>
                        <a:rPr lang="en-US" sz="1400" i="1">
                          <a:latin typeface="Cambria Math"/>
                          <a:ea typeface="Cambria Math"/>
                        </a:rPr>
                        <m:t>+</m:t>
                      </m:r>
                      <m:f>
                        <m:fPr>
                          <m:ctrlPr>
                            <a:rPr lang="cs-CZ" sz="1400" i="1">
                              <a:latin typeface="Cambria Math" panose="02040503050406030204" pitchFamily="18" charset="0"/>
                            </a:rPr>
                          </m:ctrlPr>
                        </m:fPr>
                        <m:num>
                          <m:r>
                            <a:rPr lang="cs-CZ" sz="1400" i="1">
                              <a:latin typeface="Cambria Math"/>
                            </a:rPr>
                            <m:t>𝜕</m:t>
                          </m:r>
                          <m:r>
                            <a:rPr lang="en-US" sz="1400" i="1">
                              <a:latin typeface="Cambria Math" panose="02040503050406030204" pitchFamily="18" charset="0"/>
                            </a:rPr>
                            <m:t>𝑣</m:t>
                          </m:r>
                        </m:num>
                        <m:den>
                          <m:r>
                            <a:rPr lang="cs-CZ" sz="1400" i="1">
                              <a:latin typeface="Cambria Math"/>
                            </a:rPr>
                            <m:t>𝜕</m:t>
                          </m:r>
                          <m:r>
                            <a:rPr lang="cs-CZ" sz="1400" i="1">
                              <a:latin typeface="Cambria Math"/>
                              <a:ea typeface="Cambria Math"/>
                            </a:rPr>
                            <m:t>𝜂</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𝑥</m:t>
                          </m:r>
                        </m:den>
                      </m:f>
                      <m:r>
                        <a:rPr lang="en-US" sz="1400" i="1">
                          <a:latin typeface="Cambria Math"/>
                          <a:ea typeface="Cambria Math"/>
                        </a:rPr>
                        <m:t>−</m:t>
                      </m:r>
                      <m:f>
                        <m:fPr>
                          <m:ctrlPr>
                            <a:rPr lang="cs-CZ" sz="1400" i="1">
                              <a:latin typeface="Cambria Math" panose="02040503050406030204" pitchFamily="18" charset="0"/>
                            </a:rPr>
                          </m:ctrlPr>
                        </m:fPr>
                        <m:num>
                          <m:r>
                            <a:rPr lang="cs-CZ" sz="1400" i="1">
                              <a:latin typeface="Cambria Math"/>
                            </a:rPr>
                            <m:t>𝜕</m:t>
                          </m:r>
                          <m:r>
                            <a:rPr lang="en-US" sz="1400" i="1">
                              <a:latin typeface="Cambria Math"/>
                            </a:rPr>
                            <m:t>𝑢</m:t>
                          </m:r>
                        </m:num>
                        <m:den>
                          <m:r>
                            <a:rPr lang="cs-CZ" sz="1400" i="1">
                              <a:latin typeface="Cambria Math"/>
                            </a:rPr>
                            <m:t>𝜕</m:t>
                          </m:r>
                          <m:r>
                            <a:rPr lang="cs-CZ" sz="1400" i="1">
                              <a:latin typeface="Cambria Math"/>
                              <a:ea typeface="Cambria Math"/>
                            </a:rPr>
                            <m:t>𝜂</m:t>
                          </m:r>
                        </m:den>
                      </m:f>
                      <m:f>
                        <m:fPr>
                          <m:ctrlPr>
                            <a:rPr lang="cs-CZ" sz="1400" i="1">
                              <a:latin typeface="Cambria Math" panose="02040503050406030204" pitchFamily="18" charset="0"/>
                            </a:rPr>
                          </m:ctrlPr>
                        </m:fPr>
                        <m:num>
                          <m:r>
                            <a:rPr lang="cs-CZ" sz="1400" i="1">
                              <a:latin typeface="Cambria Math"/>
                            </a:rPr>
                            <m:t>𝜕</m:t>
                          </m:r>
                          <m:r>
                            <a:rPr lang="cs-CZ" sz="1400" i="1">
                              <a:latin typeface="Cambria Math"/>
                              <a:ea typeface="Cambria Math"/>
                            </a:rPr>
                            <m:t>𝜂</m:t>
                          </m:r>
                        </m:num>
                        <m:den>
                          <m:r>
                            <a:rPr lang="cs-CZ" sz="1400" i="1">
                              <a:latin typeface="Cambria Math"/>
                            </a:rPr>
                            <m:t>𝜕</m:t>
                          </m:r>
                          <m:r>
                            <a:rPr lang="en-US" sz="1400" i="1">
                              <a:latin typeface="Cambria Math"/>
                            </a:rPr>
                            <m:t>𝑦</m:t>
                          </m:r>
                        </m:den>
                      </m:f>
                      <m:r>
                        <a:rPr lang="en-US" sz="1400" i="1">
                          <a:latin typeface="Cambria Math"/>
                        </a:rPr>
                        <m:t>)</m:t>
                      </m:r>
                      <m:r>
                        <a:rPr lang="en-US" sz="1400" i="1">
                          <a:latin typeface="Cambria Math" panose="02040503050406030204" pitchFamily="18" charset="0"/>
                        </a:rPr>
                        <m:t>)</m:t>
                      </m:r>
                    </m:oMath>
                  </m:oMathPara>
                </a14:m>
                <a:endParaRPr lang="cs-CZ" sz="1400" dirty="0"/>
              </a:p>
            </p:txBody>
          </p:sp>
        </mc:Choice>
        <mc:Fallback xmlns="">
          <p:sp>
            <p:nvSpPr>
              <p:cNvPr id="4" name="Obdélník 3"/>
              <p:cNvSpPr>
                <a:spLocks noRot="1" noChangeAspect="1" noMove="1" noResize="1" noEditPoints="1" noAdjustHandles="1" noChangeArrowheads="1" noChangeShapeType="1" noTextEdit="1"/>
              </p:cNvSpPr>
              <p:nvPr/>
            </p:nvSpPr>
            <p:spPr>
              <a:xfrm>
                <a:off x="99170" y="5510332"/>
                <a:ext cx="12580255" cy="1101712"/>
              </a:xfrm>
              <a:prstGeom prst="rect">
                <a:avLst/>
              </a:prstGeom>
              <a:blipFill rotWithShape="0">
                <a:blip r:embed="rId8"/>
                <a:stretch>
                  <a:fillRect b="-16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bdélník 4"/>
              <p:cNvSpPr/>
              <p:nvPr/>
            </p:nvSpPr>
            <p:spPr>
              <a:xfrm>
                <a:off x="10045863" y="1211192"/>
                <a:ext cx="2058064" cy="6663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ea typeface="Cambria Math"/>
                            </a:rPr>
                          </m:ctrlPr>
                        </m:fPr>
                        <m:num>
                          <m:r>
                            <a:rPr lang="en-US" b="0" i="1" smtClean="0">
                              <a:latin typeface="Cambria Math" panose="02040503050406030204" pitchFamily="18" charset="0"/>
                              <a:ea typeface="Cambria Math"/>
                            </a:rPr>
                            <m:t>𝐷</m:t>
                          </m:r>
                          <m:r>
                            <a:rPr lang="en-US" b="0" i="1" smtClean="0">
                              <a:latin typeface="Cambria Math" panose="02040503050406030204" pitchFamily="18" charset="0"/>
                              <a:ea typeface="Cambria Math"/>
                              <a:sym typeface="Symbol" panose="05050102010706020507" pitchFamily="18" charset="2"/>
                            </a:rPr>
                            <m:t></m:t>
                          </m:r>
                        </m:num>
                        <m:den>
                          <m:r>
                            <a:rPr lang="en-US" b="0" i="1" smtClean="0">
                              <a:latin typeface="Cambria Math" panose="02040503050406030204" pitchFamily="18" charset="0"/>
                              <a:ea typeface="Cambria Math"/>
                            </a:rPr>
                            <m:t>𝐷𝑡</m:t>
                          </m:r>
                        </m:den>
                      </m:f>
                      <m:r>
                        <a:rPr lang="en-US" b="0" i="1" smtClean="0">
                          <a:latin typeface="Cambria Math" panose="02040503050406030204" pitchFamily="18" charset="0"/>
                          <a:ea typeface="Cambria Math"/>
                        </a:rPr>
                        <m:t>=</m:t>
                      </m:r>
                      <m:r>
                        <a:rPr lang="en-US" i="1">
                          <a:latin typeface="Cambria Math" panose="02040503050406030204" pitchFamily="18" charset="0"/>
                          <a:ea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i="1">
                          <a:latin typeface="Cambria Math"/>
                        </a:rPr>
                        <m:t> +</m:t>
                      </m:r>
                      <m:r>
                        <a:rPr lang="en-US" i="1">
                          <a:latin typeface="Cambria Math"/>
                        </a:rPr>
                        <m:t>𝑣</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oMath>
                  </m:oMathPara>
                </a14:m>
                <a:endParaRPr lang="en-US" dirty="0"/>
              </a:p>
            </p:txBody>
          </p:sp>
        </mc:Choice>
        <mc:Fallback xmlns="">
          <p:sp>
            <p:nvSpPr>
              <p:cNvPr id="5" name="Obdélník 4"/>
              <p:cNvSpPr>
                <a:spLocks noRot="1" noChangeAspect="1" noMove="1" noResize="1" noEditPoints="1" noAdjustHandles="1" noChangeArrowheads="1" noChangeShapeType="1" noTextEdit="1"/>
              </p:cNvSpPr>
              <p:nvPr/>
            </p:nvSpPr>
            <p:spPr>
              <a:xfrm>
                <a:off x="10045863" y="1211192"/>
                <a:ext cx="2058064" cy="666336"/>
              </a:xfrm>
              <a:prstGeom prst="rect">
                <a:avLst/>
              </a:prstGeom>
              <a:blipFill rotWithShape="1">
                <a:blip r:embed="rId9"/>
                <a:stretch>
                  <a:fillRect/>
                </a:stretch>
              </a:blipFill>
            </p:spPr>
            <p:txBody>
              <a:bodyPr/>
              <a:lstStyle/>
              <a:p>
                <a:r>
                  <a:rPr lang="cs-CZ">
                    <a:noFill/>
                  </a:rPr>
                  <a:t> </a:t>
                </a:r>
              </a:p>
            </p:txBody>
          </p:sp>
        </mc:Fallback>
      </mc:AlternateContent>
      <p:sp>
        <p:nvSpPr>
          <p:cNvPr id="6" name="TextovéPole 5"/>
          <p:cNvSpPr txBox="1"/>
          <p:nvPr/>
        </p:nvSpPr>
        <p:spPr>
          <a:xfrm>
            <a:off x="8074325" y="1369697"/>
            <a:ext cx="2685690" cy="1015663"/>
          </a:xfrm>
          <a:prstGeom prst="rect">
            <a:avLst/>
          </a:prstGeom>
          <a:noFill/>
        </p:spPr>
        <p:txBody>
          <a:bodyPr wrap="square" rtlCol="0">
            <a:spAutoFit/>
          </a:bodyPr>
          <a:lstStyle/>
          <a:p>
            <a:r>
              <a:rPr lang="en-US" dirty="0" smtClean="0"/>
              <a:t>Interpretation as material derivative </a:t>
            </a:r>
            <a:r>
              <a:rPr lang="cs-CZ" sz="1200" dirty="0" smtClean="0"/>
              <a:t>(</a:t>
            </a:r>
            <a:r>
              <a:rPr lang="en-US" sz="1200" dirty="0" smtClean="0"/>
              <a:t>corresponding to motion of fluid particle along</a:t>
            </a:r>
            <a:r>
              <a:rPr lang="cs-CZ" sz="1200" dirty="0" smtClean="0"/>
              <a:t> </a:t>
            </a:r>
            <a:r>
              <a:rPr lang="cs-CZ" sz="1200" dirty="0" smtClean="0">
                <a:sym typeface="Symbol" panose="05050102010706020507" pitchFamily="18" charset="2"/>
              </a:rPr>
              <a:t>=</a:t>
            </a:r>
            <a:r>
              <a:rPr lang="cs-CZ" sz="1200" dirty="0" err="1" smtClean="0">
                <a:sym typeface="Symbol" panose="05050102010706020507" pitchFamily="18" charset="2"/>
              </a:rPr>
              <a:t>konst</a:t>
            </a:r>
            <a:r>
              <a:rPr lang="cs-CZ" sz="1200" dirty="0" smtClean="0">
                <a:sym typeface="Symbol" panose="05050102010706020507" pitchFamily="18" charset="2"/>
              </a:rPr>
              <a:t>)</a:t>
            </a:r>
            <a:endParaRPr lang="en-US" dirty="0"/>
          </a:p>
        </p:txBody>
      </p:sp>
      <p:sp>
        <p:nvSpPr>
          <p:cNvPr id="8" name="Zástupný symbol pro číslo snímku 7"/>
          <p:cNvSpPr>
            <a:spLocks noGrp="1"/>
          </p:cNvSpPr>
          <p:nvPr>
            <p:ph type="sldNum" sz="quarter" idx="12"/>
          </p:nvPr>
        </p:nvSpPr>
        <p:spPr/>
        <p:txBody>
          <a:bodyPr/>
          <a:lstStyle/>
          <a:p>
            <a:pPr>
              <a:defRPr/>
            </a:pPr>
            <a:fld id="{B5B76BE2-068B-4195-97D5-A58FFC9B4249}" type="slidenum">
              <a:rPr lang="en-US" smtClean="0"/>
              <a:pPr>
                <a:defRPr/>
              </a:pPr>
              <a:t>50</a:t>
            </a:fld>
            <a:endParaRPr lang="en-US"/>
          </a:p>
        </p:txBody>
      </p:sp>
      <p:sp>
        <p:nvSpPr>
          <p:cNvPr id="14" name="TextovéPole 13"/>
          <p:cNvSpPr txBox="1"/>
          <p:nvPr/>
        </p:nvSpPr>
        <p:spPr>
          <a:xfrm>
            <a:off x="10391174" y="52090"/>
            <a:ext cx="1712753" cy="307777"/>
          </a:xfrm>
          <a:prstGeom prst="rect">
            <a:avLst/>
          </a:prstGeom>
          <a:solidFill>
            <a:schemeClr val="bg1"/>
          </a:solidFill>
          <a:ln w="38100">
            <a:solidFill>
              <a:srgbClr val="FF0000"/>
            </a:solidFill>
          </a:ln>
        </p:spPr>
        <p:txBody>
          <a:bodyPr wrap="square" rtlCol="0">
            <a:spAutoFit/>
          </a:bodyPr>
          <a:lstStyle/>
          <a:p>
            <a:r>
              <a:rPr lang="cs-CZ" sz="1400" dirty="0" smtClean="0"/>
              <a:t>Kontroloval: </a:t>
            </a:r>
            <a:r>
              <a:rPr lang="cs-CZ" sz="1400" dirty="0" err="1" smtClean="0"/>
              <a:t>xxxxxx</a:t>
            </a:r>
            <a:endParaRPr lang="cs-CZ" sz="1400" dirty="0"/>
          </a:p>
        </p:txBody>
      </p:sp>
    </p:spTree>
    <p:extLst>
      <p:ext uri="{BB962C8B-B14F-4D97-AF65-F5344CB8AC3E}">
        <p14:creationId xmlns:p14="http://schemas.microsoft.com/office/powerpoint/2010/main" val="2076981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Dis</a:t>
            </a:r>
            <a:r>
              <a:rPr lang="en-US" sz="2400" b="1" dirty="0" smtClean="0">
                <a:sym typeface="Symbol" pitchFamily="18" charset="2"/>
              </a:rPr>
              <a:t>c</a:t>
            </a:r>
            <a:r>
              <a:rPr lang="cs-CZ" sz="2400" b="1" dirty="0" err="1" smtClean="0">
                <a:sym typeface="Symbol" pitchFamily="18" charset="2"/>
              </a:rPr>
              <a:t>retiz</a:t>
            </a:r>
            <a:r>
              <a:rPr lang="en-US" sz="2400" b="1" dirty="0" err="1" smtClean="0">
                <a:sym typeface="Symbol" pitchFamily="18" charset="2"/>
              </a:rPr>
              <a:t>ed</a:t>
            </a:r>
            <a:r>
              <a:rPr lang="cs-CZ" sz="2400" b="1" dirty="0" smtClean="0">
                <a:sym typeface="Symbol" pitchFamily="18" charset="2"/>
              </a:rPr>
              <a:t> </a:t>
            </a:r>
            <a:r>
              <a:rPr lang="en-US" sz="2400" b="1" dirty="0" smtClean="0">
                <a:sym typeface="Symbol" pitchFamily="18" charset="2"/>
              </a:rPr>
              <a:t>constitutive equation</a:t>
            </a:r>
            <a:r>
              <a:rPr lang="cs-CZ" sz="2400" b="1" dirty="0" smtClean="0">
                <a:sym typeface="Symbol" pitchFamily="18" charset="2"/>
              </a:rPr>
              <a:t> </a:t>
            </a:r>
            <a:r>
              <a:rPr lang="cs-CZ" sz="2400" b="1" dirty="0" err="1" smtClean="0">
                <a:sym typeface="Symbol" pitchFamily="18" charset="2"/>
              </a:rPr>
              <a:t>White</a:t>
            </a:r>
            <a:r>
              <a:rPr lang="cs-CZ" sz="2400" b="1" dirty="0" smtClean="0">
                <a:sym typeface="Symbol" pitchFamily="18" charset="2"/>
              </a:rPr>
              <a:t> </a:t>
            </a:r>
            <a:r>
              <a:rPr lang="cs-CZ" sz="2400" b="1" dirty="0" err="1" smtClean="0">
                <a:sym typeface="Symbol" pitchFamily="18" charset="2"/>
              </a:rPr>
              <a:t>Metzner</a:t>
            </a:r>
            <a:r>
              <a:rPr lang="en-US" sz="2400" b="1" dirty="0" smtClean="0">
                <a:sym typeface="Symbol" pitchFamily="18" charset="2"/>
              </a:rPr>
              <a:t> (UP direction</a:t>
            </a:r>
            <a:r>
              <a:rPr lang="en-US" sz="2400" b="1" dirty="0">
                <a:sym typeface="Symbol" pitchFamily="18" charset="2"/>
              </a:rPr>
              <a:t>)</a:t>
            </a:r>
            <a:endParaRPr lang="cs-CZ" sz="2400" b="1" dirty="0">
              <a:sym typeface="Symbol" pitchFamily="18" charset="2"/>
            </a:endParaRPr>
          </a:p>
        </p:txBody>
      </p:sp>
      <mc:AlternateContent xmlns:mc="http://schemas.openxmlformats.org/markup-compatibility/2006" xmlns:a14="http://schemas.microsoft.com/office/drawing/2010/main">
        <mc:Choice Requires="a14">
          <p:sp>
            <p:nvSpPr>
              <p:cNvPr id="9" name="TextovéPole 8"/>
              <p:cNvSpPr txBox="1"/>
              <p:nvPr/>
            </p:nvSpPr>
            <p:spPr>
              <a:xfrm>
                <a:off x="-56072" y="3430702"/>
                <a:ext cx="11153954"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en-US" b="0" i="1" smtClean="0">
                              <a:latin typeface="Cambria Math"/>
                            </a:rPr>
                            <m:t>𝑥𝑥</m:t>
                          </m:r>
                          <m:r>
                            <a:rPr lang="cs-CZ" b="0" i="1" smtClean="0">
                              <a:latin typeface="Cambria Math" panose="02040503050406030204" pitchFamily="18" charset="0"/>
                            </a:rPr>
                            <m:t> </m:t>
                          </m:r>
                          <m:r>
                            <a:rPr lang="cs-CZ" b="0" i="1" smtClean="0">
                              <a:latin typeface="Cambria Math" panose="02040503050406030204" pitchFamily="18" charset="0"/>
                            </a:rPr>
                            <m:t>𝑖</m:t>
                          </m:r>
                          <m:r>
                            <a:rPr lang="cs-CZ" b="0" i="1" smtClean="0">
                              <a:latin typeface="Cambria Math" panose="02040503050406030204" pitchFamily="18" charset="0"/>
                            </a:rPr>
                            <m:t>,</m:t>
                          </m:r>
                          <m:r>
                            <a:rPr lang="cs-CZ" b="0" i="1" smtClean="0">
                              <a:latin typeface="Cambria Math" panose="02040503050406030204" pitchFamily="18" charset="0"/>
                            </a:rPr>
                            <m:t>𝑗</m:t>
                          </m:r>
                        </m:sub>
                      </m:sSub>
                      <m:d>
                        <m:dPr>
                          <m:ctrlPr>
                            <a:rPr lang="en-US" b="0" i="1" smtClean="0">
                              <a:latin typeface="Cambria Math" panose="02040503050406030204" pitchFamily="18" charset="0"/>
                            </a:rPr>
                          </m:ctrlPr>
                        </m:dPr>
                        <m:e>
                          <m:r>
                            <a:rPr lang="en-US" b="0" i="1" smtClean="0">
                              <a:latin typeface="Cambria Math"/>
                            </a:rPr>
                            <m:t>1−</m:t>
                          </m:r>
                          <m:r>
                            <a:rPr lang="cs-CZ" b="0" i="1" smtClean="0">
                              <a:latin typeface="Cambria Math" panose="02040503050406030204" pitchFamily="18" charset="0"/>
                            </a:rPr>
                            <m:t>𝐴</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ea typeface="Cambria Math"/>
                            </a:rPr>
                            <m:t>𝜇</m:t>
                          </m:r>
                        </m:num>
                        <m:den>
                          <m:r>
                            <a:rPr lang="en-US" b="0" i="1" smtClean="0">
                              <a:latin typeface="Cambria Math"/>
                            </a:rPr>
                            <m:t>𝐺</m:t>
                          </m:r>
                        </m:den>
                      </m:f>
                      <m:d>
                        <m:dPr>
                          <m:ctrlPr>
                            <a:rPr lang="en-US" b="0" i="1" smtClean="0">
                              <a:latin typeface="Cambria Math" panose="02040503050406030204" pitchFamily="18" charset="0"/>
                            </a:rPr>
                          </m:ctrlPr>
                        </m:dPr>
                        <m:e>
                          <m:f>
                            <m:fPr>
                              <m:ctrlPr>
                                <a:rPr lang="cs-CZ"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𝑠</m:t>
                                  </m:r>
                                </m:e>
                                <m:sub>
                                  <m:r>
                                    <a:rPr lang="en-US" i="1">
                                      <a:latin typeface="Cambria Math"/>
                                    </a:rPr>
                                    <m:t>𝑥𝑥</m:t>
                                  </m:r>
                                  <m:r>
                                    <a:rPr lang="cs-CZ" b="0" i="1" smtClean="0">
                                      <a:latin typeface="Cambria Math" panose="02040503050406030204" pitchFamily="18" charset="0"/>
                                    </a:rPr>
                                    <m:t> </m:t>
                                  </m:r>
                                  <m:r>
                                    <a:rPr lang="cs-CZ" b="0" i="1" smtClean="0">
                                      <a:latin typeface="Cambria Math" panose="02040503050406030204" pitchFamily="18" charset="0"/>
                                    </a:rPr>
                                    <m:t>𝑖</m:t>
                                  </m:r>
                                  <m:r>
                                    <a:rPr lang="cs-CZ" b="0" i="1" smtClean="0">
                                      <a:latin typeface="Cambria Math" panose="02040503050406030204" pitchFamily="18" charset="0"/>
                                    </a:rPr>
                                    <m:t>,</m:t>
                                  </m:r>
                                  <m:r>
                                    <a:rPr lang="cs-CZ"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𝑠</m:t>
                                  </m:r>
                                </m:e>
                                <m:sub>
                                  <m:r>
                                    <a:rPr lang="en-US" i="1">
                                      <a:latin typeface="Cambria Math"/>
                                    </a:rPr>
                                    <m:t>𝑥𝑥</m:t>
                                  </m:r>
                                  <m:r>
                                    <a:rPr lang="cs-CZ" i="1">
                                      <a:latin typeface="Cambria Math" panose="02040503050406030204" pitchFamily="18" charset="0"/>
                                    </a:rPr>
                                    <m:t> </m:t>
                                  </m:r>
                                  <m:r>
                                    <a:rPr lang="cs-CZ" i="1">
                                      <a:latin typeface="Cambria Math" panose="02040503050406030204" pitchFamily="18" charset="0"/>
                                    </a:rPr>
                                    <m:t>𝑖</m:t>
                                  </m:r>
                                  <m:r>
                                    <a:rPr lang="en-US" b="0" i="1" smtClean="0">
                                      <a:latin typeface="Cambria Math" panose="02040503050406030204" pitchFamily="18" charset="0"/>
                                    </a:rPr>
                                    <m:t>−1</m:t>
                                  </m:r>
                                  <m:r>
                                    <a:rPr lang="cs-CZ" i="1">
                                      <a:latin typeface="Cambria Math" panose="02040503050406030204" pitchFamily="18" charset="0"/>
                                    </a:rPr>
                                    <m:t>,</m:t>
                                  </m:r>
                                  <m:r>
                                    <a:rPr lang="cs-CZ" i="1">
                                      <a:latin typeface="Cambria Math" panose="02040503050406030204" pitchFamily="18" charset="0"/>
                                    </a:rPr>
                                    <m:t>𝑗</m:t>
                                  </m:r>
                                </m:sub>
                              </m:sSub>
                            </m:num>
                            <m:den>
                              <m:r>
                                <a:rPr lang="en-US" b="0" i="1" smtClean="0">
                                  <a:latin typeface="Cambria Math" panose="02040503050406030204" pitchFamily="18" charset="0"/>
                                </a:rPr>
                                <m:t>h</m:t>
                              </m:r>
                              <m:r>
                                <a:rPr lang="en-US" b="0" i="1" baseline="-25000" smtClean="0">
                                  <a:latin typeface="Cambria Math" panose="02040503050406030204" pitchFamily="18" charset="0"/>
                                </a:rPr>
                                <m:t>𝑥</m:t>
                              </m:r>
                            </m:den>
                          </m:f>
                          <m:r>
                            <a:rPr lang="en-US" b="0" i="1" smtClean="0">
                              <a:latin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i="1">
                              <a:latin typeface="Cambria Math"/>
                              <a:ea typeface="Cambria Math"/>
                            </a:rPr>
                            <m:t>+</m:t>
                          </m:r>
                          <m:f>
                            <m:fPr>
                              <m:ctrlPr>
                                <a:rPr lang="cs-CZ"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𝑠</m:t>
                                  </m:r>
                                </m:e>
                                <m:sub>
                                  <m:r>
                                    <a:rPr lang="en-US" i="1">
                                      <a:latin typeface="Cambria Math"/>
                                    </a:rPr>
                                    <m:t>𝑥𝑥</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𝑠</m:t>
                                  </m:r>
                                </m:e>
                                <m:sub>
                                  <m:r>
                                    <a:rPr lang="en-US" i="1">
                                      <a:latin typeface="Cambria Math"/>
                                    </a:rPr>
                                    <m:t>𝑥𝑥</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r>
                                    <a:rPr lang="en-US" b="0" i="1" smtClean="0">
                                      <a:latin typeface="Cambria Math" panose="02040503050406030204" pitchFamily="18" charset="0"/>
                                    </a:rPr>
                                    <m:t>−1</m:t>
                                  </m:r>
                                </m:sub>
                              </m:sSub>
                            </m:num>
                            <m:den>
                              <m:r>
                                <a:rPr lang="en-US" i="1">
                                  <a:latin typeface="Cambria Math" panose="02040503050406030204" pitchFamily="18" charset="0"/>
                                </a:rPr>
                                <m:t>h</m:t>
                              </m:r>
                              <m:r>
                                <a:rPr lang="en-US" b="0" i="1" baseline="-25000" smtClean="0">
                                  <a:latin typeface="Cambria Math" panose="02040503050406030204" pitchFamily="18" charset="0"/>
                                </a:rPr>
                                <m:t>𝑦</m:t>
                              </m:r>
                            </m:den>
                          </m:f>
                          <m:r>
                            <a:rPr lang="en-US" b="0" i="1" smtClean="0">
                              <a:latin typeface="Cambria Math" panose="02040503050406030204" pitchFamily="18" charset="0"/>
                              <a:ea typeface="Cambria Math"/>
                            </a:rPr>
                            <m:t>(</m:t>
                          </m:r>
                          <m:r>
                            <a:rPr lang="en-US" b="0" i="1" smtClean="0">
                              <a:latin typeface="Cambria Math" panose="02040503050406030204" pitchFamily="18" charset="0"/>
                              <a:ea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b="0" i="1" smtClean="0">
                              <a:latin typeface="Cambria Math"/>
                            </a:rPr>
                            <m:t> +</m:t>
                          </m:r>
                          <m:r>
                            <a:rPr lang="en-US" b="0" i="1" smtClean="0">
                              <a:latin typeface="Cambria Math"/>
                            </a:rPr>
                            <m:t>𝑣</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r>
                            <a:rPr lang="en-US" b="0" i="1" smtClean="0">
                              <a:latin typeface="Cambria Math" panose="02040503050406030204" pitchFamily="18" charset="0"/>
                            </a:rPr>
                            <m:t>)</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ea typeface="Cambria Math"/>
                            </a:rPr>
                            <m:t>𝜇</m:t>
                          </m:r>
                        </m:num>
                        <m:den>
                          <m:r>
                            <a:rPr lang="en-US" b="0" i="1" smtClean="0">
                              <a:latin typeface="Cambria Math"/>
                            </a:rPr>
                            <m:t>𝐺</m:t>
                          </m:r>
                        </m:den>
                      </m:f>
                      <m:f>
                        <m:fPr>
                          <m:ctrlPr>
                            <a:rPr lang="cs-CZ" i="1">
                              <a:latin typeface="Cambria Math" panose="02040503050406030204" pitchFamily="18" charset="0"/>
                            </a:rPr>
                          </m:ctrlPr>
                        </m:fPr>
                        <m:num>
                          <m:r>
                            <a:rPr lang="cs-CZ" i="1">
                              <a:latin typeface="Cambria Math"/>
                            </a:rPr>
                            <m:t>𝜕</m:t>
                          </m:r>
                          <m:r>
                            <a:rPr lang="en-US" b="0" i="1" smtClean="0">
                              <a:latin typeface="Cambria Math"/>
                            </a:rPr>
                            <m:t>𝑢</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𝑥𝑦</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a:rPr>
                        <m:t> </m:t>
                      </m:r>
                      <m:r>
                        <a:rPr lang="en-US" b="0" i="1" smtClean="0">
                          <a:latin typeface="Cambria Math" panose="02040503050406030204" pitchFamily="18" charset="0"/>
                        </a:rPr>
                        <m:t>−</m:t>
                      </m:r>
                      <m:r>
                        <a:rPr lang="en-US" b="0" i="1" smtClean="0">
                          <a:latin typeface="Cambria Math" panose="02040503050406030204" pitchFamily="18" charset="0"/>
                        </a:rPr>
                        <m:t>𝑄𝑥𝑥</m:t>
                      </m:r>
                    </m:oMath>
                  </m:oMathPara>
                </a14:m>
                <a:endParaRPr lang="en-US" b="0" i="1" baseline="-25000" dirty="0" smtClean="0">
                  <a:latin typeface="Cambria Math"/>
                </a:endParaRPr>
              </a:p>
            </p:txBody>
          </p:sp>
        </mc:Choice>
        <mc:Fallback xmlns="">
          <p:sp>
            <p:nvSpPr>
              <p:cNvPr id="9" name="TextovéPole 8"/>
              <p:cNvSpPr txBox="1">
                <a:spLocks noRot="1" noChangeAspect="1" noMove="1" noResize="1" noEditPoints="1" noAdjustHandles="1" noChangeArrowheads="1" noChangeShapeType="1" noTextEdit="1"/>
              </p:cNvSpPr>
              <p:nvPr/>
            </p:nvSpPr>
            <p:spPr>
              <a:xfrm>
                <a:off x="-56072" y="3430702"/>
                <a:ext cx="11153954" cy="71468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ovéPole 11"/>
              <p:cNvSpPr txBox="1"/>
              <p:nvPr/>
            </p:nvSpPr>
            <p:spPr>
              <a:xfrm>
                <a:off x="478985" y="5459756"/>
                <a:ext cx="11713015"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cs-CZ" b="0" i="1" smtClean="0">
                              <a:latin typeface="Cambria Math"/>
                            </a:rPr>
                            <m:t>𝑥</m:t>
                          </m:r>
                          <m:r>
                            <a:rPr lang="en-US" b="0" i="1" smtClean="0">
                              <a:latin typeface="Cambria Math"/>
                            </a:rPr>
                            <m:t>𝑦</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ea typeface="Cambria Math"/>
                            </a:rPr>
                            <m:t>𝜇</m:t>
                          </m:r>
                        </m:num>
                        <m:den>
                          <m:r>
                            <a:rPr lang="en-US" b="0" i="1" smtClean="0">
                              <a:latin typeface="Cambria Math"/>
                            </a:rPr>
                            <m:t>𝐺</m:t>
                          </m:r>
                        </m:den>
                      </m:f>
                      <m:d>
                        <m:dPr>
                          <m:ctrlPr>
                            <a:rPr lang="en-US" b="0" i="1" smtClean="0">
                              <a:latin typeface="Cambria Math" panose="02040503050406030204" pitchFamily="18" charset="0"/>
                            </a:rPr>
                          </m:ctrlPr>
                        </m:dPr>
                        <m:e>
                          <m:f>
                            <m:fPr>
                              <m:ctrlPr>
                                <a:rPr lang="cs-CZ"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𝑠</m:t>
                                  </m:r>
                                </m:e>
                                <m:sub>
                                  <m:r>
                                    <a:rPr lang="en-US" b="0" i="1" smtClean="0">
                                      <a:latin typeface="Cambria Math" panose="02040503050406030204" pitchFamily="18" charset="0"/>
                                    </a:rPr>
                                    <m:t>𝑥</m:t>
                                  </m:r>
                                  <m:r>
                                    <a:rPr lang="en-US" i="1">
                                      <a:latin typeface="Cambria Math" panose="02040503050406030204" pitchFamily="18" charset="0"/>
                                    </a:rPr>
                                    <m:t>𝑦</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𝑠</m:t>
                                  </m:r>
                                </m:e>
                                <m:sub>
                                  <m:r>
                                    <a:rPr lang="en-US" b="0" i="1" smtClean="0">
                                      <a:latin typeface="Cambria Math" panose="02040503050406030204" pitchFamily="18" charset="0"/>
                                    </a:rPr>
                                    <m:t>𝑥</m:t>
                                  </m:r>
                                  <m:r>
                                    <a:rPr lang="en-US" i="1">
                                      <a:latin typeface="Cambria Math" panose="02040503050406030204" pitchFamily="18" charset="0"/>
                                    </a:rPr>
                                    <m:t>𝑦</m:t>
                                  </m:r>
                                  <m:r>
                                    <a:rPr lang="cs-CZ" i="1">
                                      <a:latin typeface="Cambria Math" panose="02040503050406030204" pitchFamily="18" charset="0"/>
                                    </a:rPr>
                                    <m:t> </m:t>
                                  </m:r>
                                  <m:r>
                                    <a:rPr lang="cs-CZ" i="1">
                                      <a:latin typeface="Cambria Math" panose="02040503050406030204" pitchFamily="18" charset="0"/>
                                    </a:rPr>
                                    <m:t>𝑖</m:t>
                                  </m:r>
                                  <m:r>
                                    <a:rPr lang="en-US" i="1">
                                      <a:latin typeface="Cambria Math" panose="02040503050406030204" pitchFamily="18" charset="0"/>
                                    </a:rPr>
                                    <m:t>−1</m:t>
                                  </m:r>
                                  <m:r>
                                    <a:rPr lang="cs-CZ" i="1">
                                      <a:latin typeface="Cambria Math" panose="02040503050406030204" pitchFamily="18" charset="0"/>
                                    </a:rPr>
                                    <m:t>,</m:t>
                                  </m:r>
                                  <m:r>
                                    <a:rPr lang="cs-CZ" i="1">
                                      <a:latin typeface="Cambria Math" panose="02040503050406030204" pitchFamily="18" charset="0"/>
                                    </a:rPr>
                                    <m:t>𝑗</m:t>
                                  </m:r>
                                </m:sub>
                              </m:sSub>
                            </m:num>
                            <m:den>
                              <m:r>
                                <a:rPr lang="en-US" i="1">
                                  <a:latin typeface="Cambria Math" panose="02040503050406030204" pitchFamily="18" charset="0"/>
                                </a:rPr>
                                <m:t>h</m:t>
                              </m:r>
                              <m:r>
                                <a:rPr lang="en-US" i="1" baseline="-25000">
                                  <a:latin typeface="Cambria Math" panose="02040503050406030204" pitchFamily="18" charset="0"/>
                                </a:rPr>
                                <m:t>𝑥</m:t>
                              </m:r>
                            </m:den>
                          </m:f>
                          <m:r>
                            <a:rPr lang="en-US" b="0" i="1" smtClean="0">
                              <a:latin typeface="Cambria Math" panose="02040503050406030204" pitchFamily="18" charset="0"/>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b="0" i="1" smtClean="0">
                              <a:latin typeface="Cambria Math" panose="02040503050406030204" pitchFamily="18" charset="0"/>
                            </a:rPr>
                            <m:t>+</m:t>
                          </m:r>
                          <m:f>
                            <m:fPr>
                              <m:ctrlPr>
                                <a:rPr lang="cs-CZ"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𝑠</m:t>
                                  </m:r>
                                </m:e>
                                <m:sub>
                                  <m:r>
                                    <a:rPr lang="en-US" b="0" i="1" smtClean="0">
                                      <a:latin typeface="Cambria Math" panose="02040503050406030204" pitchFamily="18" charset="0"/>
                                    </a:rPr>
                                    <m:t>𝑥</m:t>
                                  </m:r>
                                  <m:r>
                                    <a:rPr lang="en-US" i="1">
                                      <a:latin typeface="Cambria Math" panose="02040503050406030204" pitchFamily="18" charset="0"/>
                                    </a:rPr>
                                    <m:t>𝑦</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𝑠</m:t>
                                  </m:r>
                                </m:e>
                                <m:sub>
                                  <m:r>
                                    <a:rPr lang="en-US" b="0" i="1" smtClean="0">
                                      <a:latin typeface="Cambria Math" panose="02040503050406030204" pitchFamily="18" charset="0"/>
                                    </a:rPr>
                                    <m:t>𝑥</m:t>
                                  </m:r>
                                  <m:r>
                                    <a:rPr lang="en-US" i="1">
                                      <a:latin typeface="Cambria Math" panose="02040503050406030204" pitchFamily="18" charset="0"/>
                                    </a:rPr>
                                    <m:t>𝑦</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r>
                                    <a:rPr lang="en-US" b="0" i="1" smtClean="0">
                                      <a:latin typeface="Cambria Math" panose="02040503050406030204" pitchFamily="18" charset="0"/>
                                    </a:rPr>
                                    <m:t>−1</m:t>
                                  </m:r>
                                </m:sub>
                              </m:sSub>
                            </m:num>
                            <m:den>
                              <m:r>
                                <a:rPr lang="en-US" i="1">
                                  <a:latin typeface="Cambria Math" panose="02040503050406030204" pitchFamily="18" charset="0"/>
                                </a:rPr>
                                <m:t>h</m:t>
                              </m:r>
                              <m:r>
                                <a:rPr lang="en-US" b="0" i="1" baseline="-25000" smtClean="0">
                                  <a:latin typeface="Cambria Math" panose="02040503050406030204" pitchFamily="18" charset="0"/>
                                </a:rPr>
                                <m:t>𝑦</m:t>
                              </m:r>
                            </m:den>
                          </m:f>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𝑢</m:t>
                          </m:r>
                          <m:f>
                            <m:fPr>
                              <m:ctrlPr>
                                <a:rPr lang="cs-CZ" i="1">
                                  <a:latin typeface="Cambria Math" panose="02040503050406030204" pitchFamily="18" charset="0"/>
                                </a:rPr>
                              </m:ctrlPr>
                            </m:fPr>
                            <m:num>
                              <m:r>
                                <a:rPr lang="cs-CZ" i="1">
                                  <a:latin typeface="Cambria Math"/>
                                </a:rPr>
                                <m:t>𝜕</m:t>
                              </m:r>
                              <m:r>
                                <a:rPr lang="cs-CZ" i="1" smtClean="0">
                                  <a:latin typeface="Cambria Math"/>
                                  <a:sym typeface="Symbol" panose="05050102010706020507" pitchFamily="18" charset="2"/>
                                </a:rPr>
                                <m:t></m:t>
                              </m:r>
                            </m:num>
                            <m:den>
                              <m:r>
                                <a:rPr lang="cs-CZ" i="1">
                                  <a:latin typeface="Cambria Math"/>
                                </a:rPr>
                                <m:t>𝜕</m:t>
                              </m:r>
                              <m:r>
                                <a:rPr lang="en-US" i="1">
                                  <a:latin typeface="Cambria Math"/>
                                </a:rPr>
                                <m:t>𝑥</m:t>
                              </m:r>
                            </m:den>
                          </m:f>
                          <m:r>
                            <a:rPr lang="en-US" b="0" i="1" smtClean="0">
                              <a:latin typeface="Cambria Math"/>
                            </a:rPr>
                            <m:t>+</m:t>
                          </m:r>
                          <m:r>
                            <a:rPr lang="en-US" b="0" i="1" smtClean="0">
                              <a:latin typeface="Cambria Math"/>
                            </a:rPr>
                            <m:t>𝑣</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r>
                            <a:rPr lang="en-US" b="0" i="1" smtClean="0">
                              <a:latin typeface="Cambria Math" panose="02040503050406030204" pitchFamily="18" charset="0"/>
                            </a:rPr>
                            <m:t>)</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ea typeface="Cambria Math"/>
                            </a:rPr>
                            <m:t>𝜇</m:t>
                          </m:r>
                        </m:num>
                        <m:den>
                          <m:r>
                            <a:rPr lang="en-US" b="0" i="1" smtClean="0">
                              <a:latin typeface="Cambria Math"/>
                            </a:rPr>
                            <m:t>𝐺</m:t>
                          </m:r>
                        </m:den>
                      </m:f>
                      <m:d>
                        <m:dPr>
                          <m:ctrlPr>
                            <a:rPr lang="en-US" b="0" i="1" smtClean="0">
                              <a:latin typeface="Cambria Math" panose="02040503050406030204" pitchFamily="18" charset="0"/>
                            </a:rPr>
                          </m:ctrlPr>
                        </m:dPr>
                        <m:e>
                          <m:r>
                            <a:rPr lang="en-US" b="0" i="1" smtClean="0">
                              <a:latin typeface="Cambria Math" panose="02040503050406030204" pitchFamily="18" charset="0"/>
                            </a:rPr>
                            <m:t>(</m:t>
                          </m:r>
                          <m:f>
                            <m:fPr>
                              <m:ctrlPr>
                                <a:rPr lang="cs-CZ" i="1">
                                  <a:latin typeface="Cambria Math" panose="02040503050406030204" pitchFamily="18" charset="0"/>
                                </a:rPr>
                              </m:ctrlPr>
                            </m:fPr>
                            <m:num>
                              <m:r>
                                <a:rPr lang="cs-CZ" i="1">
                                  <a:latin typeface="Cambria Math"/>
                                </a:rPr>
                                <m:t>𝜕</m:t>
                              </m:r>
                              <m:r>
                                <a:rPr lang="en-US" b="0" i="1" smtClean="0">
                                  <a:latin typeface="Cambria Math" panose="02040503050406030204" pitchFamily="18" charset="0"/>
                                </a:rPr>
                                <m:t>𝑣</m:t>
                              </m:r>
                            </m:num>
                            <m:den>
                              <m:r>
                                <a:rPr lang="cs-CZ" i="1">
                                  <a:latin typeface="Cambria Math"/>
                                </a:rPr>
                                <m:t>𝜕</m:t>
                              </m:r>
                              <m:r>
                                <a:rPr lang="cs-CZ" i="1">
                                  <a:latin typeface="Cambria Math"/>
                                  <a:ea typeface="Cambria Math"/>
                                </a:rPr>
                                <m:t>𝜉</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i="1">
                              <a:latin typeface="Cambria Math"/>
                              <a:ea typeface="Cambria Math"/>
                            </a:rPr>
                            <m:t>+</m:t>
                          </m:r>
                          <m:f>
                            <m:fPr>
                              <m:ctrlPr>
                                <a:rPr lang="cs-CZ" i="1">
                                  <a:latin typeface="Cambria Math" panose="02040503050406030204" pitchFamily="18" charset="0"/>
                                </a:rPr>
                              </m:ctrlPr>
                            </m:fPr>
                            <m:num>
                              <m:r>
                                <a:rPr lang="cs-CZ" i="1">
                                  <a:latin typeface="Cambria Math"/>
                                </a:rPr>
                                <m:t>𝜕</m:t>
                              </m:r>
                              <m:r>
                                <a:rPr lang="en-US" b="0" i="1" smtClean="0">
                                  <a:latin typeface="Cambria Math" panose="02040503050406030204" pitchFamily="18" charset="0"/>
                                </a:rPr>
                                <m:t>𝑣</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𝑥𝑥</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a:rPr>
                            <m:t>+</m:t>
                          </m:r>
                          <m:f>
                            <m:fPr>
                              <m:ctrlPr>
                                <a:rPr lang="cs-CZ" i="1">
                                  <a:latin typeface="Cambria Math" panose="02040503050406030204" pitchFamily="18" charset="0"/>
                                </a:rPr>
                              </m:ctrlPr>
                            </m:fPr>
                            <m:num>
                              <m:r>
                                <a:rPr lang="cs-CZ" i="1">
                                  <a:latin typeface="Cambria Math"/>
                                </a:rPr>
                                <m:t>𝜕</m:t>
                              </m:r>
                              <m:r>
                                <a:rPr lang="en-US" i="1">
                                  <a:latin typeface="Cambria Math"/>
                                </a:rPr>
                                <m:t>𝑢</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sSub>
                            <m:sSubPr>
                              <m:ctrlPr>
                                <a:rPr lang="en-US" i="1">
                                  <a:latin typeface="Cambria Math" panose="02040503050406030204" pitchFamily="18" charset="0"/>
                                </a:rPr>
                              </m:ctrlPr>
                            </m:sSubPr>
                            <m:e>
                              <m:r>
                                <a:rPr lang="en-US" i="1">
                                  <a:latin typeface="Cambria Math"/>
                                </a:rPr>
                                <m:t>𝑠</m:t>
                              </m:r>
                            </m:e>
                            <m:sub>
                              <m:r>
                                <a:rPr lang="en-US" b="0" i="1" smtClean="0">
                                  <a:latin typeface="Cambria Math"/>
                                </a:rPr>
                                <m:t>𝑦𝑦</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e>
                      </m:d>
                      <m:r>
                        <a:rPr lang="en-US" b="0" i="1" smtClean="0">
                          <a:latin typeface="Cambria Math" panose="02040503050406030204" pitchFamily="18" charset="0"/>
                        </a:rPr>
                        <m:t>−</m:t>
                      </m:r>
                      <m:r>
                        <a:rPr lang="en-US" b="0" i="1" smtClean="0">
                          <a:latin typeface="Cambria Math" panose="02040503050406030204" pitchFamily="18" charset="0"/>
                        </a:rPr>
                        <m:t>𝑄𝑥𝑦</m:t>
                      </m:r>
                    </m:oMath>
                  </m:oMathPara>
                </a14:m>
                <a:endParaRPr lang="en-US" b="0" i="1" baseline="-25000" dirty="0" smtClean="0">
                  <a:latin typeface="Cambria Math" panose="02040503050406030204" pitchFamily="18" charset="0"/>
                </a:endParaRPr>
              </a:p>
            </p:txBody>
          </p:sp>
        </mc:Choice>
        <mc:Fallback xmlns="">
          <p:sp>
            <p:nvSpPr>
              <p:cNvPr id="12" name="TextovéPole 11"/>
              <p:cNvSpPr txBox="1">
                <a:spLocks noRot="1" noChangeAspect="1" noMove="1" noResize="1" noEditPoints="1" noAdjustHandles="1" noChangeArrowheads="1" noChangeShapeType="1" noTextEdit="1"/>
              </p:cNvSpPr>
              <p:nvPr/>
            </p:nvSpPr>
            <p:spPr>
              <a:xfrm>
                <a:off x="478985" y="5459756"/>
                <a:ext cx="11713015" cy="71468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ovéPole 6"/>
              <p:cNvSpPr txBox="1"/>
              <p:nvPr/>
            </p:nvSpPr>
            <p:spPr>
              <a:xfrm>
                <a:off x="198407" y="4445229"/>
                <a:ext cx="10644996"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en-US" b="0" i="1" smtClean="0">
                              <a:latin typeface="Cambria Math"/>
                            </a:rPr>
                            <m:t>𝑦𝑦</m:t>
                          </m:r>
                        </m:sub>
                      </m:sSub>
                      <m:r>
                        <a:rPr lang="en-US" b="0" i="1" baseline="-25000" smtClean="0">
                          <a:latin typeface="Cambria Math" panose="02040503050406030204" pitchFamily="18" charset="0"/>
                        </a:rPr>
                        <m:t> </m:t>
                      </m:r>
                      <m:r>
                        <a:rPr lang="en-US" b="0" i="1" baseline="-25000" smtClean="0">
                          <a:latin typeface="Cambria Math" panose="02040503050406030204" pitchFamily="18" charset="0"/>
                        </a:rPr>
                        <m:t>𝑖</m:t>
                      </m:r>
                      <m:r>
                        <a:rPr lang="en-US" b="0" i="1" baseline="-25000" smtClean="0">
                          <a:latin typeface="Cambria Math" panose="02040503050406030204" pitchFamily="18" charset="0"/>
                        </a:rPr>
                        <m:t>,</m:t>
                      </m:r>
                      <m:r>
                        <a:rPr lang="en-US" b="0" i="1" baseline="-25000" smtClean="0">
                          <a:latin typeface="Cambria Math" panose="02040503050406030204" pitchFamily="18" charset="0"/>
                        </a:rPr>
                        <m:t>𝑗</m:t>
                      </m:r>
                      <m:d>
                        <m:dPr>
                          <m:ctrlPr>
                            <a:rPr lang="en-US" b="0" i="1" smtClean="0">
                              <a:latin typeface="Cambria Math" panose="02040503050406030204" pitchFamily="18" charset="0"/>
                            </a:rPr>
                          </m:ctrlPr>
                        </m:dPr>
                        <m:e>
                          <m:r>
                            <a:rPr lang="en-US" b="0" i="1" smtClean="0">
                              <a:latin typeface="Cambria Math"/>
                            </a:rPr>
                            <m:t>1+</m:t>
                          </m:r>
                          <m:r>
                            <a:rPr lang="en-US" b="0" i="1" smtClean="0">
                              <a:latin typeface="Cambria Math" panose="02040503050406030204" pitchFamily="18" charset="0"/>
                            </a:rPr>
                            <m:t>𝐴</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ea typeface="Cambria Math"/>
                            </a:rPr>
                            <m:t>𝜇</m:t>
                          </m:r>
                        </m:num>
                        <m:den>
                          <m:r>
                            <a:rPr lang="en-US" b="0" i="1" smtClean="0">
                              <a:latin typeface="Cambria Math"/>
                            </a:rPr>
                            <m:t>𝐺</m:t>
                          </m:r>
                        </m:den>
                      </m:f>
                      <m:d>
                        <m:dPr>
                          <m:ctrlPr>
                            <a:rPr lang="en-US" b="0" i="1" smtClean="0">
                              <a:latin typeface="Cambria Math" panose="02040503050406030204" pitchFamily="18" charset="0"/>
                            </a:rPr>
                          </m:ctrlPr>
                        </m:dPr>
                        <m:e>
                          <m:f>
                            <m:fPr>
                              <m:ctrlPr>
                                <a:rPr lang="cs-CZ"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𝑠</m:t>
                                  </m:r>
                                </m:e>
                                <m:sub>
                                  <m:r>
                                    <a:rPr lang="en-US" b="0" i="1" smtClean="0">
                                      <a:latin typeface="Cambria Math" panose="02040503050406030204" pitchFamily="18" charset="0"/>
                                    </a:rPr>
                                    <m:t>𝑦𝑦</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𝑠</m:t>
                                  </m:r>
                                </m:e>
                                <m:sub>
                                  <m:r>
                                    <a:rPr lang="en-US" b="0" i="1" smtClean="0">
                                      <a:latin typeface="Cambria Math" panose="02040503050406030204" pitchFamily="18" charset="0"/>
                                    </a:rPr>
                                    <m:t>𝑦𝑦</m:t>
                                  </m:r>
                                  <m:r>
                                    <a:rPr lang="cs-CZ" i="1">
                                      <a:latin typeface="Cambria Math" panose="02040503050406030204" pitchFamily="18" charset="0"/>
                                    </a:rPr>
                                    <m:t> </m:t>
                                  </m:r>
                                  <m:r>
                                    <a:rPr lang="cs-CZ" i="1">
                                      <a:latin typeface="Cambria Math" panose="02040503050406030204" pitchFamily="18" charset="0"/>
                                    </a:rPr>
                                    <m:t>𝑖</m:t>
                                  </m:r>
                                  <m:r>
                                    <a:rPr lang="en-US" i="1">
                                      <a:latin typeface="Cambria Math" panose="02040503050406030204" pitchFamily="18" charset="0"/>
                                    </a:rPr>
                                    <m:t>−1</m:t>
                                  </m:r>
                                  <m:r>
                                    <a:rPr lang="cs-CZ" i="1">
                                      <a:latin typeface="Cambria Math" panose="02040503050406030204" pitchFamily="18" charset="0"/>
                                    </a:rPr>
                                    <m:t>,</m:t>
                                  </m:r>
                                  <m:r>
                                    <a:rPr lang="cs-CZ" i="1">
                                      <a:latin typeface="Cambria Math" panose="02040503050406030204" pitchFamily="18" charset="0"/>
                                    </a:rPr>
                                    <m:t>𝑗</m:t>
                                  </m:r>
                                </m:sub>
                              </m:sSub>
                            </m:num>
                            <m:den>
                              <m:r>
                                <a:rPr lang="en-US" i="1">
                                  <a:latin typeface="Cambria Math" panose="02040503050406030204" pitchFamily="18" charset="0"/>
                                </a:rPr>
                                <m:t>h</m:t>
                              </m:r>
                              <m:r>
                                <a:rPr lang="en-US" i="1" baseline="-25000">
                                  <a:latin typeface="Cambria Math" panose="02040503050406030204" pitchFamily="18" charset="0"/>
                                </a:rPr>
                                <m:t>𝑥</m:t>
                              </m:r>
                            </m:den>
                          </m:f>
                          <m:r>
                            <a:rPr lang="en-US" b="0" i="1" smtClean="0">
                              <a:latin typeface="Cambria Math" panose="02040503050406030204" pitchFamily="18" charset="0"/>
                              <a:ea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i="1">
                              <a:latin typeface="Cambria Math"/>
                              <a:ea typeface="Cambria Math"/>
                            </a:rPr>
                            <m:t>+</m:t>
                          </m:r>
                          <m:f>
                            <m:fPr>
                              <m:ctrlPr>
                                <a:rPr lang="cs-CZ"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𝑠</m:t>
                                  </m:r>
                                </m:e>
                                <m:sub>
                                  <m:r>
                                    <a:rPr lang="en-US" b="0" i="1" smtClean="0">
                                      <a:latin typeface="Cambria Math" panose="02040503050406030204" pitchFamily="18" charset="0"/>
                                    </a:rPr>
                                    <m:t>𝑦𝑦</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𝑠</m:t>
                                  </m:r>
                                </m:e>
                                <m:sub>
                                  <m:r>
                                    <a:rPr lang="en-US" b="0" i="1" smtClean="0">
                                      <a:latin typeface="Cambria Math" panose="02040503050406030204" pitchFamily="18" charset="0"/>
                                    </a:rPr>
                                    <m:t>𝑦𝑦</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r>
                                    <a:rPr lang="en-US" i="1">
                                      <a:latin typeface="Cambria Math" panose="02040503050406030204" pitchFamily="18" charset="0"/>
                                    </a:rPr>
                                    <m:t>−1</m:t>
                                  </m:r>
                                </m:sub>
                              </m:sSub>
                            </m:num>
                            <m:den>
                              <m:r>
                                <a:rPr lang="en-US" i="1">
                                  <a:latin typeface="Cambria Math" panose="02040503050406030204" pitchFamily="18" charset="0"/>
                                </a:rPr>
                                <m:t>h</m:t>
                              </m:r>
                              <m:r>
                                <a:rPr lang="en-US" i="1" baseline="-25000">
                                  <a:latin typeface="Cambria Math" panose="02040503050406030204" pitchFamily="18" charset="0"/>
                                </a:rPr>
                                <m:t>𝑦</m:t>
                              </m:r>
                            </m:den>
                          </m:f>
                          <m:r>
                            <a:rPr lang="en-US" b="0" i="1" smtClean="0">
                              <a:latin typeface="Cambria Math" panose="02040503050406030204" pitchFamily="18" charset="0"/>
                              <a:ea typeface="Cambria Math"/>
                            </a:rPr>
                            <m:t>(</m:t>
                          </m:r>
                          <m:r>
                            <a:rPr lang="en-US" b="0" i="1" smtClean="0">
                              <a:latin typeface="Cambria Math" panose="02040503050406030204" pitchFamily="18" charset="0"/>
                              <a:ea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b="0" i="1" smtClean="0">
                              <a:latin typeface="Cambria Math"/>
                            </a:rPr>
                            <m:t>+</m:t>
                          </m:r>
                          <m:r>
                            <a:rPr lang="en-US" b="0" i="1" smtClean="0">
                              <a:latin typeface="Cambria Math"/>
                            </a:rPr>
                            <m:t>𝑣</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r>
                            <a:rPr lang="en-US" b="0" i="1" smtClean="0">
                              <a:latin typeface="Cambria Math" panose="02040503050406030204" pitchFamily="18" charset="0"/>
                            </a:rPr>
                            <m:t>)</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ea typeface="Cambria Math"/>
                            </a:rPr>
                            <m:t>𝜇</m:t>
                          </m:r>
                        </m:num>
                        <m:den>
                          <m:r>
                            <a:rPr lang="en-US" b="0" i="1" smtClean="0">
                              <a:latin typeface="Cambria Math"/>
                            </a:rPr>
                            <m:t>𝐺</m:t>
                          </m:r>
                        </m:den>
                      </m:f>
                      <m:f>
                        <m:fPr>
                          <m:ctrlPr>
                            <a:rPr lang="cs-CZ" i="1">
                              <a:latin typeface="Cambria Math" panose="02040503050406030204" pitchFamily="18" charset="0"/>
                            </a:rPr>
                          </m:ctrlPr>
                        </m:fPr>
                        <m:num>
                          <m:r>
                            <a:rPr lang="cs-CZ" i="1">
                              <a:latin typeface="Cambria Math"/>
                            </a:rPr>
                            <m:t>𝜕</m:t>
                          </m:r>
                          <m:r>
                            <a:rPr lang="en-US" b="0" i="1" smtClean="0">
                              <a:latin typeface="Cambria Math"/>
                            </a:rPr>
                            <m:t>𝑢</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𝑥𝑦</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rPr>
                        <m:t>𝑄𝑦𝑦</m:t>
                      </m:r>
                      <m:r>
                        <a:rPr lang="en-US" b="0" i="1" smtClean="0">
                          <a:latin typeface="Cambria Math"/>
                        </a:rPr>
                        <m:t> </m:t>
                      </m:r>
                    </m:oMath>
                  </m:oMathPara>
                </a14:m>
                <a:endParaRPr lang="en-US" b="0" i="1" dirty="0" smtClean="0">
                  <a:latin typeface="Cambria Math"/>
                </a:endParaRPr>
              </a:p>
            </p:txBody>
          </p:sp>
        </mc:Choice>
        <mc:Fallback xmlns="">
          <p:sp>
            <p:nvSpPr>
              <p:cNvPr id="7" name="TextovéPole 6"/>
              <p:cNvSpPr txBox="1">
                <a:spLocks noRot="1" noChangeAspect="1" noMove="1" noResize="1" noEditPoints="1" noAdjustHandles="1" noChangeArrowheads="1" noChangeShapeType="1" noTextEdit="1"/>
              </p:cNvSpPr>
              <p:nvPr/>
            </p:nvSpPr>
            <p:spPr>
              <a:xfrm>
                <a:off x="198407" y="4445229"/>
                <a:ext cx="10644996" cy="714683"/>
              </a:xfrm>
              <a:prstGeom prst="rect">
                <a:avLst/>
              </a:prstGeom>
              <a:blipFill rotWithShape="0">
                <a:blip r:embed="rId4"/>
                <a:stretch>
                  <a:fillRect/>
                </a:stretch>
              </a:blipFill>
            </p:spPr>
            <p:txBody>
              <a:bodyPr/>
              <a:lstStyle/>
              <a:p>
                <a:r>
                  <a:rPr lang="en-US">
                    <a:noFill/>
                  </a:rPr>
                  <a:t> </a:t>
                </a:r>
              </a:p>
            </p:txBody>
          </p:sp>
        </mc:Fallback>
      </mc:AlternateContent>
      <p:cxnSp>
        <p:nvCxnSpPr>
          <p:cNvPr id="14" name="Přímá spojnice 13"/>
          <p:cNvCxnSpPr/>
          <p:nvPr/>
        </p:nvCxnSpPr>
        <p:spPr>
          <a:xfrm flipV="1">
            <a:off x="1088755" y="2492758"/>
            <a:ext cx="5050148" cy="13340"/>
          </a:xfrm>
          <a:prstGeom prst="line">
            <a:avLst/>
          </a:prstGeom>
          <a:solidFill>
            <a:schemeClr val="bg1"/>
          </a:solidFill>
          <a:ln w="38100"/>
        </p:spPr>
        <p:style>
          <a:lnRef idx="3">
            <a:schemeClr val="accent5"/>
          </a:lnRef>
          <a:fillRef idx="0">
            <a:schemeClr val="accent5"/>
          </a:fillRef>
          <a:effectRef idx="2">
            <a:schemeClr val="accent5"/>
          </a:effectRef>
          <a:fontRef idx="minor">
            <a:schemeClr val="tx1"/>
          </a:fontRef>
        </p:style>
      </p:cxnSp>
      <p:sp>
        <p:nvSpPr>
          <p:cNvPr id="15" name="Volný tvar 14"/>
          <p:cNvSpPr/>
          <p:nvPr/>
        </p:nvSpPr>
        <p:spPr>
          <a:xfrm>
            <a:off x="1106270" y="1416727"/>
            <a:ext cx="5020957" cy="1089872"/>
          </a:xfrm>
          <a:custGeom>
            <a:avLst/>
            <a:gdLst>
              <a:gd name="connsiteX0" fmla="*/ 0 w 6951059"/>
              <a:gd name="connsiteY0" fmla="*/ 890124 h 906308"/>
              <a:gd name="connsiteX1" fmla="*/ 0 w 6951059"/>
              <a:gd name="connsiteY1" fmla="*/ 113288 h 906308"/>
              <a:gd name="connsiteX2" fmla="*/ 1755972 w 6951059"/>
              <a:gd name="connsiteY2" fmla="*/ 97104 h 906308"/>
              <a:gd name="connsiteX3" fmla="*/ 4159306 w 6951059"/>
              <a:gd name="connsiteY3" fmla="*/ 809203 h 906308"/>
              <a:gd name="connsiteX4" fmla="*/ 6934875 w 6951059"/>
              <a:gd name="connsiteY4" fmla="*/ 0 h 906308"/>
              <a:gd name="connsiteX5" fmla="*/ 6951059 w 6951059"/>
              <a:gd name="connsiteY5" fmla="*/ 906308 h 906308"/>
              <a:gd name="connsiteX6" fmla="*/ 0 w 6951059"/>
              <a:gd name="connsiteY6" fmla="*/ 890124 h 906308"/>
              <a:gd name="connsiteX0" fmla="*/ 0 w 6951059"/>
              <a:gd name="connsiteY0" fmla="*/ 938676 h 938676"/>
              <a:gd name="connsiteX1" fmla="*/ 0 w 6951059"/>
              <a:gd name="connsiteY1" fmla="*/ 113288 h 938676"/>
              <a:gd name="connsiteX2" fmla="*/ 1755972 w 6951059"/>
              <a:gd name="connsiteY2" fmla="*/ 97104 h 938676"/>
              <a:gd name="connsiteX3" fmla="*/ 4159306 w 6951059"/>
              <a:gd name="connsiteY3" fmla="*/ 809203 h 938676"/>
              <a:gd name="connsiteX4" fmla="*/ 6934875 w 6951059"/>
              <a:gd name="connsiteY4" fmla="*/ 0 h 938676"/>
              <a:gd name="connsiteX5" fmla="*/ 6951059 w 6951059"/>
              <a:gd name="connsiteY5" fmla="*/ 906308 h 938676"/>
              <a:gd name="connsiteX6" fmla="*/ 0 w 6951059"/>
              <a:gd name="connsiteY6" fmla="*/ 938676 h 938676"/>
              <a:gd name="connsiteX0" fmla="*/ 0 w 6951059"/>
              <a:gd name="connsiteY0" fmla="*/ 938676 h 938676"/>
              <a:gd name="connsiteX1" fmla="*/ 0 w 6951059"/>
              <a:gd name="connsiteY1" fmla="*/ 89012 h 938676"/>
              <a:gd name="connsiteX2" fmla="*/ 1755972 w 6951059"/>
              <a:gd name="connsiteY2" fmla="*/ 97104 h 938676"/>
              <a:gd name="connsiteX3" fmla="*/ 4159306 w 6951059"/>
              <a:gd name="connsiteY3" fmla="*/ 809203 h 938676"/>
              <a:gd name="connsiteX4" fmla="*/ 6934875 w 6951059"/>
              <a:gd name="connsiteY4" fmla="*/ 0 h 938676"/>
              <a:gd name="connsiteX5" fmla="*/ 6951059 w 6951059"/>
              <a:gd name="connsiteY5" fmla="*/ 906308 h 938676"/>
              <a:gd name="connsiteX6" fmla="*/ 0 w 6951059"/>
              <a:gd name="connsiteY6" fmla="*/ 938676 h 938676"/>
              <a:gd name="connsiteX0" fmla="*/ 8092 w 6959151"/>
              <a:gd name="connsiteY0" fmla="*/ 938676 h 938676"/>
              <a:gd name="connsiteX1" fmla="*/ 0 w 6959151"/>
              <a:gd name="connsiteY1" fmla="*/ 113288 h 938676"/>
              <a:gd name="connsiteX2" fmla="*/ 1764064 w 6959151"/>
              <a:gd name="connsiteY2" fmla="*/ 97104 h 938676"/>
              <a:gd name="connsiteX3" fmla="*/ 4167398 w 6959151"/>
              <a:gd name="connsiteY3" fmla="*/ 809203 h 938676"/>
              <a:gd name="connsiteX4" fmla="*/ 6942967 w 6959151"/>
              <a:gd name="connsiteY4" fmla="*/ 0 h 938676"/>
              <a:gd name="connsiteX5" fmla="*/ 6959151 w 6959151"/>
              <a:gd name="connsiteY5" fmla="*/ 906308 h 938676"/>
              <a:gd name="connsiteX6" fmla="*/ 8092 w 6959151"/>
              <a:gd name="connsiteY6" fmla="*/ 938676 h 938676"/>
              <a:gd name="connsiteX0" fmla="*/ 8092 w 6959151"/>
              <a:gd name="connsiteY0" fmla="*/ 938676 h 938676"/>
              <a:gd name="connsiteX1" fmla="*/ 0 w 6959151"/>
              <a:gd name="connsiteY1" fmla="*/ 113288 h 938676"/>
              <a:gd name="connsiteX2" fmla="*/ 1764064 w 6959151"/>
              <a:gd name="connsiteY2" fmla="*/ 97104 h 938676"/>
              <a:gd name="connsiteX3" fmla="*/ 4019501 w 6959151"/>
              <a:gd name="connsiteY3" fmla="*/ 45716 h 938676"/>
              <a:gd name="connsiteX4" fmla="*/ 6942967 w 6959151"/>
              <a:gd name="connsiteY4" fmla="*/ 0 h 938676"/>
              <a:gd name="connsiteX5" fmla="*/ 6959151 w 6959151"/>
              <a:gd name="connsiteY5" fmla="*/ 906308 h 938676"/>
              <a:gd name="connsiteX6" fmla="*/ 8092 w 6959151"/>
              <a:gd name="connsiteY6" fmla="*/ 938676 h 938676"/>
              <a:gd name="connsiteX0" fmla="*/ 8092 w 6959151"/>
              <a:gd name="connsiteY0" fmla="*/ 938676 h 938676"/>
              <a:gd name="connsiteX1" fmla="*/ 0 w 6959151"/>
              <a:gd name="connsiteY1" fmla="*/ 73626 h 938676"/>
              <a:gd name="connsiteX2" fmla="*/ 1764064 w 6959151"/>
              <a:gd name="connsiteY2" fmla="*/ 97104 h 938676"/>
              <a:gd name="connsiteX3" fmla="*/ 4019501 w 6959151"/>
              <a:gd name="connsiteY3" fmla="*/ 45716 h 938676"/>
              <a:gd name="connsiteX4" fmla="*/ 6942967 w 6959151"/>
              <a:gd name="connsiteY4" fmla="*/ 0 h 938676"/>
              <a:gd name="connsiteX5" fmla="*/ 6959151 w 6959151"/>
              <a:gd name="connsiteY5" fmla="*/ 906308 h 938676"/>
              <a:gd name="connsiteX6" fmla="*/ 8092 w 6959151"/>
              <a:gd name="connsiteY6" fmla="*/ 938676 h 93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9151" h="938676">
                <a:moveTo>
                  <a:pt x="8092" y="938676"/>
                </a:moveTo>
                <a:cubicBezTo>
                  <a:pt x="5395" y="663547"/>
                  <a:pt x="2697" y="348755"/>
                  <a:pt x="0" y="73626"/>
                </a:cubicBezTo>
                <a:lnTo>
                  <a:pt x="1764064" y="97104"/>
                </a:lnTo>
                <a:lnTo>
                  <a:pt x="4019501" y="45716"/>
                </a:lnTo>
                <a:lnTo>
                  <a:pt x="6942967" y="0"/>
                </a:lnTo>
                <a:lnTo>
                  <a:pt x="6959151" y="906308"/>
                </a:lnTo>
                <a:lnTo>
                  <a:pt x="8092" y="938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Přímá spojnice 16"/>
          <p:cNvCxnSpPr>
            <a:stCxn id="15" idx="1"/>
            <a:endCxn id="15" idx="0"/>
          </p:cNvCxnSpPr>
          <p:nvPr/>
        </p:nvCxnSpPr>
        <p:spPr>
          <a:xfrm>
            <a:off x="1106270" y="1502213"/>
            <a:ext cx="5838" cy="10043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a:off x="1504453" y="1416727"/>
            <a:ext cx="14800" cy="1121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a:off x="1975776" y="1435121"/>
            <a:ext cx="5834" cy="1082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a:off x="2483882" y="1443750"/>
            <a:ext cx="0" cy="1049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a:off x="3013747" y="1478886"/>
            <a:ext cx="18536" cy="1002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a:off x="3588215" y="1492797"/>
            <a:ext cx="15464" cy="1033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Přímá spojnice 22"/>
          <p:cNvCxnSpPr>
            <a:stCxn id="15" idx="5"/>
          </p:cNvCxnSpPr>
          <p:nvPr/>
        </p:nvCxnSpPr>
        <p:spPr>
          <a:xfrm flipV="1">
            <a:off x="6127227" y="1450420"/>
            <a:ext cx="0" cy="10185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Přímá spojnice 23"/>
          <p:cNvCxnSpPr/>
          <p:nvPr/>
        </p:nvCxnSpPr>
        <p:spPr>
          <a:xfrm flipH="1" flipV="1">
            <a:off x="4115457" y="1467647"/>
            <a:ext cx="6153" cy="1034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a:off x="4729145" y="1457089"/>
            <a:ext cx="0" cy="1060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Přímá spojnice 25"/>
          <p:cNvCxnSpPr/>
          <p:nvPr/>
        </p:nvCxnSpPr>
        <p:spPr>
          <a:xfrm>
            <a:off x="5349046" y="1457089"/>
            <a:ext cx="0" cy="1024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Přímá spojnice 26"/>
          <p:cNvCxnSpPr/>
          <p:nvPr/>
        </p:nvCxnSpPr>
        <p:spPr>
          <a:xfrm flipV="1">
            <a:off x="1117946" y="1731626"/>
            <a:ext cx="5009281" cy="21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a:off x="1092657" y="2008760"/>
            <a:ext cx="5012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a:off x="1112108" y="2260535"/>
            <a:ext cx="50042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p:nvPr/>
        </p:nvCxnSpPr>
        <p:spPr>
          <a:xfrm flipV="1">
            <a:off x="1117946" y="859717"/>
            <a:ext cx="0" cy="16047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Ovál 30"/>
          <p:cNvSpPr/>
          <p:nvPr/>
        </p:nvSpPr>
        <p:spPr>
          <a:xfrm>
            <a:off x="3522487" y="1678364"/>
            <a:ext cx="137081" cy="1250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ál 31"/>
          <p:cNvSpPr/>
          <p:nvPr/>
        </p:nvSpPr>
        <p:spPr>
          <a:xfrm>
            <a:off x="3522487" y="1963424"/>
            <a:ext cx="119327" cy="1210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ál 32"/>
          <p:cNvSpPr/>
          <p:nvPr/>
        </p:nvSpPr>
        <p:spPr>
          <a:xfrm>
            <a:off x="2961248" y="1682967"/>
            <a:ext cx="135025" cy="1204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ovéPole 33"/>
          <p:cNvSpPr txBox="1"/>
          <p:nvPr/>
        </p:nvSpPr>
        <p:spPr>
          <a:xfrm>
            <a:off x="3624292" y="1520956"/>
            <a:ext cx="931159" cy="369332"/>
          </a:xfrm>
          <a:prstGeom prst="rect">
            <a:avLst/>
          </a:prstGeom>
          <a:noFill/>
        </p:spPr>
        <p:txBody>
          <a:bodyPr wrap="square" rtlCol="0">
            <a:spAutoFit/>
          </a:bodyPr>
          <a:lstStyle/>
          <a:p>
            <a:r>
              <a:rPr lang="en-US" dirty="0" err="1" smtClean="0"/>
              <a:t>i</a:t>
            </a:r>
            <a:r>
              <a:rPr lang="en-US" dirty="0" smtClean="0"/>
              <a:t>,</a:t>
            </a:r>
            <a:r>
              <a:rPr lang="cs-CZ" dirty="0" smtClean="0"/>
              <a:t>j</a:t>
            </a:r>
            <a:endParaRPr lang="en-US" baseline="-25000" dirty="0"/>
          </a:p>
        </p:txBody>
      </p:sp>
      <p:cxnSp>
        <p:nvCxnSpPr>
          <p:cNvPr id="35" name="Přímá spojnice se šipkou 34"/>
          <p:cNvCxnSpPr>
            <a:stCxn id="15" idx="0"/>
          </p:cNvCxnSpPr>
          <p:nvPr/>
        </p:nvCxnSpPr>
        <p:spPr>
          <a:xfrm flipV="1">
            <a:off x="1112108" y="2492757"/>
            <a:ext cx="5383937" cy="1384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TextovéPole 35"/>
          <p:cNvSpPr txBox="1"/>
          <p:nvPr/>
        </p:nvSpPr>
        <p:spPr>
          <a:xfrm>
            <a:off x="6386814" y="1997811"/>
            <a:ext cx="520995" cy="525448"/>
          </a:xfrm>
          <a:prstGeom prst="rect">
            <a:avLst/>
          </a:prstGeom>
          <a:noFill/>
        </p:spPr>
        <p:txBody>
          <a:bodyPr wrap="square" rtlCol="0">
            <a:spAutoFit/>
          </a:bodyPr>
          <a:lstStyle/>
          <a:p>
            <a:r>
              <a:rPr lang="cs-CZ" dirty="0" smtClean="0">
                <a:sym typeface="Symbol"/>
              </a:rPr>
              <a:t></a:t>
            </a:r>
            <a:endParaRPr lang="cs-CZ" dirty="0"/>
          </a:p>
        </p:txBody>
      </p:sp>
      <p:sp>
        <p:nvSpPr>
          <p:cNvPr id="37" name="TextovéPole 36"/>
          <p:cNvSpPr txBox="1"/>
          <p:nvPr/>
        </p:nvSpPr>
        <p:spPr>
          <a:xfrm>
            <a:off x="708399" y="718271"/>
            <a:ext cx="477849" cy="525448"/>
          </a:xfrm>
          <a:prstGeom prst="rect">
            <a:avLst/>
          </a:prstGeom>
          <a:noFill/>
        </p:spPr>
        <p:txBody>
          <a:bodyPr wrap="square" rtlCol="0">
            <a:spAutoFit/>
          </a:bodyPr>
          <a:lstStyle/>
          <a:p>
            <a:r>
              <a:rPr lang="cs-CZ" dirty="0" smtClean="0">
                <a:sym typeface="Symbol"/>
              </a:rPr>
              <a:t></a:t>
            </a:r>
            <a:endParaRPr lang="cs-CZ" dirty="0"/>
          </a:p>
        </p:txBody>
      </p:sp>
      <p:sp>
        <p:nvSpPr>
          <p:cNvPr id="38" name="TextovéPole 37"/>
          <p:cNvSpPr txBox="1"/>
          <p:nvPr/>
        </p:nvSpPr>
        <p:spPr>
          <a:xfrm>
            <a:off x="478985" y="2212574"/>
            <a:ext cx="810883" cy="369332"/>
          </a:xfrm>
          <a:prstGeom prst="rect">
            <a:avLst/>
          </a:prstGeom>
          <a:noFill/>
        </p:spPr>
        <p:txBody>
          <a:bodyPr wrap="square" rtlCol="0">
            <a:spAutoFit/>
          </a:bodyPr>
          <a:lstStyle/>
          <a:p>
            <a:r>
              <a:rPr lang="en-US" dirty="0" smtClean="0">
                <a:sym typeface="Symbol" panose="05050102010706020507" pitchFamily="18" charset="2"/>
              </a:rPr>
              <a:t></a:t>
            </a:r>
            <a:r>
              <a:rPr lang="cs-CZ" dirty="0" smtClean="0">
                <a:sym typeface="Symbol" panose="05050102010706020507" pitchFamily="18" charset="2"/>
              </a:rPr>
              <a:t>=0</a:t>
            </a:r>
            <a:endParaRPr lang="en-US" dirty="0"/>
          </a:p>
        </p:txBody>
      </p:sp>
      <p:sp>
        <p:nvSpPr>
          <p:cNvPr id="39" name="TextovéPole 38"/>
          <p:cNvSpPr txBox="1"/>
          <p:nvPr/>
        </p:nvSpPr>
        <p:spPr>
          <a:xfrm>
            <a:off x="535854" y="1268663"/>
            <a:ext cx="810883" cy="369332"/>
          </a:xfrm>
          <a:prstGeom prst="rect">
            <a:avLst/>
          </a:prstGeom>
          <a:noFill/>
        </p:spPr>
        <p:txBody>
          <a:bodyPr wrap="square" rtlCol="0">
            <a:spAutoFit/>
          </a:bodyPr>
          <a:lstStyle/>
          <a:p>
            <a:r>
              <a:rPr lang="en-US" dirty="0" smtClean="0">
                <a:sym typeface="Symbol" panose="05050102010706020507" pitchFamily="18" charset="2"/>
              </a:rPr>
              <a:t></a:t>
            </a:r>
            <a:r>
              <a:rPr lang="cs-CZ" dirty="0" smtClean="0">
                <a:sym typeface="Symbol" panose="05050102010706020507" pitchFamily="18" charset="2"/>
              </a:rPr>
              <a:t>=1</a:t>
            </a:r>
            <a:endParaRPr lang="en-US" dirty="0"/>
          </a:p>
        </p:txBody>
      </p:sp>
      <p:sp>
        <p:nvSpPr>
          <p:cNvPr id="40" name="TextovéPole 39"/>
          <p:cNvSpPr txBox="1"/>
          <p:nvPr/>
        </p:nvSpPr>
        <p:spPr>
          <a:xfrm>
            <a:off x="958719" y="2464469"/>
            <a:ext cx="654814" cy="369332"/>
          </a:xfrm>
          <a:prstGeom prst="rect">
            <a:avLst/>
          </a:prstGeom>
          <a:noFill/>
        </p:spPr>
        <p:txBody>
          <a:bodyPr wrap="square" rtlCol="0">
            <a:spAutoFit/>
          </a:bodyPr>
          <a:lstStyle/>
          <a:p>
            <a:r>
              <a:rPr lang="en-US" dirty="0" smtClean="0">
                <a:sym typeface="Symbol" panose="05050102010706020507" pitchFamily="18" charset="2"/>
              </a:rPr>
              <a:t></a:t>
            </a:r>
            <a:r>
              <a:rPr lang="cs-CZ" dirty="0" smtClean="0">
                <a:sym typeface="Symbol" panose="05050102010706020507" pitchFamily="18" charset="2"/>
              </a:rPr>
              <a:t>=0</a:t>
            </a:r>
            <a:endParaRPr lang="en-US" dirty="0"/>
          </a:p>
        </p:txBody>
      </p:sp>
      <p:sp>
        <p:nvSpPr>
          <p:cNvPr id="41" name="TextovéPole 40"/>
          <p:cNvSpPr txBox="1"/>
          <p:nvPr/>
        </p:nvSpPr>
        <p:spPr>
          <a:xfrm>
            <a:off x="5782308" y="2464469"/>
            <a:ext cx="810883" cy="369332"/>
          </a:xfrm>
          <a:prstGeom prst="rect">
            <a:avLst/>
          </a:prstGeom>
          <a:noFill/>
        </p:spPr>
        <p:txBody>
          <a:bodyPr wrap="square" rtlCol="0">
            <a:spAutoFit/>
          </a:bodyPr>
          <a:lstStyle/>
          <a:p>
            <a:r>
              <a:rPr lang="en-US" dirty="0" smtClean="0">
                <a:sym typeface="Symbol" panose="05050102010706020507" pitchFamily="18" charset="2"/>
              </a:rPr>
              <a:t></a:t>
            </a:r>
            <a:r>
              <a:rPr lang="cs-CZ" dirty="0" smtClean="0">
                <a:sym typeface="Symbol" panose="05050102010706020507" pitchFamily="18" charset="2"/>
              </a:rPr>
              <a:t>=2</a:t>
            </a:r>
            <a:endParaRPr lang="en-US" dirty="0"/>
          </a:p>
        </p:txBody>
      </p:sp>
      <p:cxnSp>
        <p:nvCxnSpPr>
          <p:cNvPr id="42" name="Přímá spojnice se šipkou 41"/>
          <p:cNvCxnSpPr/>
          <p:nvPr/>
        </p:nvCxnSpPr>
        <p:spPr>
          <a:xfrm>
            <a:off x="4572264" y="1416727"/>
            <a:ext cx="0" cy="34922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4539449" y="1420023"/>
            <a:ext cx="791851" cy="369332"/>
          </a:xfrm>
          <a:prstGeom prst="rect">
            <a:avLst/>
          </a:prstGeom>
          <a:noFill/>
        </p:spPr>
        <p:txBody>
          <a:bodyPr wrap="square" rtlCol="0">
            <a:spAutoFit/>
          </a:bodyPr>
          <a:lstStyle/>
          <a:p>
            <a:r>
              <a:rPr lang="cs-CZ" dirty="0" err="1" smtClean="0"/>
              <a:t>h</a:t>
            </a:r>
            <a:r>
              <a:rPr lang="cs-CZ" baseline="-25000" dirty="0" err="1" smtClean="0"/>
              <a:t>y</a:t>
            </a:r>
            <a:endParaRPr lang="en-US" dirty="0"/>
          </a:p>
        </p:txBody>
      </p:sp>
      <p:cxnSp>
        <p:nvCxnSpPr>
          <p:cNvPr id="45" name="Přímá spojnice 44"/>
          <p:cNvCxnSpPr/>
          <p:nvPr/>
        </p:nvCxnSpPr>
        <p:spPr>
          <a:xfrm flipV="1">
            <a:off x="1088755" y="1443750"/>
            <a:ext cx="5050148" cy="13340"/>
          </a:xfrm>
          <a:prstGeom prst="line">
            <a:avLst/>
          </a:prstGeom>
          <a:solidFill>
            <a:schemeClr val="bg1"/>
          </a:solidFill>
          <a:ln w="38100"/>
        </p:spPr>
        <p:style>
          <a:lnRef idx="3">
            <a:schemeClr val="accent5"/>
          </a:lnRef>
          <a:fillRef idx="0">
            <a:schemeClr val="accent5"/>
          </a:fillRef>
          <a:effectRef idx="2">
            <a:schemeClr val="accent5"/>
          </a:effectRef>
          <a:fontRef idx="minor">
            <a:schemeClr val="tx1"/>
          </a:fontRef>
        </p:style>
      </p:cxnSp>
      <p:sp>
        <p:nvSpPr>
          <p:cNvPr id="46" name="TextovéPole 45"/>
          <p:cNvSpPr txBox="1"/>
          <p:nvPr/>
        </p:nvSpPr>
        <p:spPr>
          <a:xfrm>
            <a:off x="3585742" y="1952167"/>
            <a:ext cx="796828" cy="369332"/>
          </a:xfrm>
          <a:prstGeom prst="rect">
            <a:avLst/>
          </a:prstGeom>
          <a:noFill/>
        </p:spPr>
        <p:txBody>
          <a:bodyPr wrap="square" rtlCol="0">
            <a:spAutoFit/>
          </a:bodyPr>
          <a:lstStyle/>
          <a:p>
            <a:r>
              <a:rPr lang="en-US" dirty="0" smtClean="0"/>
              <a:t>i,j-1</a:t>
            </a:r>
            <a:endParaRPr lang="en-US" baseline="-25000" dirty="0"/>
          </a:p>
        </p:txBody>
      </p:sp>
      <p:sp>
        <p:nvSpPr>
          <p:cNvPr id="48" name="TextovéPole 47"/>
          <p:cNvSpPr txBox="1"/>
          <p:nvPr/>
        </p:nvSpPr>
        <p:spPr>
          <a:xfrm>
            <a:off x="3603679" y="2453323"/>
            <a:ext cx="931159" cy="369332"/>
          </a:xfrm>
          <a:prstGeom prst="rect">
            <a:avLst/>
          </a:prstGeom>
          <a:noFill/>
        </p:spPr>
        <p:txBody>
          <a:bodyPr wrap="square" rtlCol="0">
            <a:spAutoFit/>
          </a:bodyPr>
          <a:lstStyle/>
          <a:p>
            <a:r>
              <a:rPr lang="en-US" dirty="0" err="1" smtClean="0"/>
              <a:t>i</a:t>
            </a:r>
            <a:r>
              <a:rPr lang="en-US" dirty="0" smtClean="0"/>
              <a:t>,</a:t>
            </a:r>
            <a:r>
              <a:rPr lang="cs-CZ" dirty="0" smtClean="0"/>
              <a:t>j</a:t>
            </a:r>
            <a:r>
              <a:rPr lang="en-US" dirty="0" smtClean="0"/>
              <a:t>=1</a:t>
            </a:r>
            <a:endParaRPr lang="en-US" baseline="-25000" dirty="0"/>
          </a:p>
        </p:txBody>
      </p:sp>
      <mc:AlternateContent xmlns:mc="http://schemas.openxmlformats.org/markup-compatibility/2006" xmlns:a14="http://schemas.microsoft.com/office/drawing/2010/main">
        <mc:Choice Requires="a14">
          <p:sp>
            <p:nvSpPr>
              <p:cNvPr id="50" name="TextovéPole 49"/>
              <p:cNvSpPr txBox="1"/>
              <p:nvPr/>
            </p:nvSpPr>
            <p:spPr>
              <a:xfrm>
                <a:off x="7040906" y="971495"/>
                <a:ext cx="2145908" cy="7693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en-US" b="0" i="1" smtClean="0">
                              <a:latin typeface="Cambria Math"/>
                            </a:rPr>
                            <m:t>𝑥𝑥</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sSup>
                            <m:sSupPr>
                              <m:ctrlPr>
                                <a:rPr lang="en-US" b="0" i="1" smtClean="0">
                                  <a:latin typeface="Cambria Math" panose="02040503050406030204" pitchFamily="18" charset="0"/>
                                </a:rPr>
                              </m:ctrlPr>
                            </m:sSupPr>
                            <m:e>
                              <m:r>
                                <a:rPr lang="en-US" b="0" i="1" smtClean="0">
                                  <a:latin typeface="Cambria Math"/>
                                  <a:ea typeface="Cambria Math"/>
                                </a:rPr>
                                <m:t>𝜇</m:t>
                              </m:r>
                            </m:e>
                            <m:sup>
                              <m:r>
                                <a:rPr lang="en-US" b="0" i="1" smtClean="0">
                                  <a:latin typeface="Cambria Math"/>
                                </a:rPr>
                                <m:t>2</m:t>
                              </m:r>
                            </m:sup>
                          </m:sSup>
                        </m:num>
                        <m:den>
                          <m:r>
                            <a:rPr lang="en-US" b="0" i="1" smtClean="0">
                              <a:latin typeface="Cambria Math"/>
                            </a:rPr>
                            <m:t>𝐺</m:t>
                          </m:r>
                        </m:den>
                      </m:f>
                      <m:sSup>
                        <m:sSupPr>
                          <m:ctrlPr>
                            <a:rPr lang="en-US" i="1">
                              <a:latin typeface="Cambria Math" panose="02040503050406030204" pitchFamily="18" charset="0"/>
                              <a:ea typeface="Cambria Math"/>
                            </a:rPr>
                          </m:ctrlPr>
                        </m:sSupPr>
                        <m:e>
                          <m:d>
                            <m:dPr>
                              <m:ctrlPr>
                                <a:rPr lang="en-US" i="1">
                                  <a:latin typeface="Cambria Math" panose="02040503050406030204" pitchFamily="18" charset="0"/>
                                  <a:ea typeface="Cambria Math"/>
                                </a:rPr>
                              </m:ctrlPr>
                            </m:dPr>
                            <m:e>
                              <m:f>
                                <m:fPr>
                                  <m:ctrlPr>
                                    <a:rPr lang="en-US" i="1">
                                      <a:latin typeface="Cambria Math" panose="02040503050406030204" pitchFamily="18" charset="0"/>
                                    </a:rPr>
                                  </m:ctrlPr>
                                </m:fPr>
                                <m:num>
                                  <m:r>
                                    <a:rPr lang="en-US" i="1">
                                      <a:latin typeface="Cambria Math"/>
                                    </a:rPr>
                                    <m:t>𝜕</m:t>
                                  </m:r>
                                  <m:r>
                                    <a:rPr lang="en-US" i="1">
                                      <a:latin typeface="Cambria Math"/>
                                    </a:rPr>
                                    <m:t>𝑢</m:t>
                                  </m:r>
                                </m:num>
                                <m:den>
                                  <m:r>
                                    <a:rPr lang="en-US" i="1">
                                      <a:latin typeface="Cambria Math"/>
                                    </a:rPr>
                                    <m:t>𝜕</m:t>
                                  </m:r>
                                  <m:r>
                                    <a:rPr lang="en-US" b="0" i="1" smtClean="0">
                                      <a:latin typeface="Cambria Math"/>
                                    </a:rPr>
                                    <m:t>𝑦</m:t>
                                  </m:r>
                                </m:den>
                              </m:f>
                            </m:e>
                          </m:d>
                        </m:e>
                        <m:sup>
                          <m:r>
                            <a:rPr lang="en-US" i="1">
                              <a:latin typeface="Cambria Math"/>
                              <a:ea typeface="Cambria Math"/>
                            </a:rPr>
                            <m:t>2</m:t>
                          </m:r>
                        </m:sup>
                      </m:sSup>
                    </m:oMath>
                  </m:oMathPara>
                </a14:m>
                <a:endParaRPr lang="cs-CZ" dirty="0"/>
              </a:p>
            </p:txBody>
          </p:sp>
        </mc:Choice>
        <mc:Fallback xmlns="">
          <p:sp>
            <p:nvSpPr>
              <p:cNvPr id="50" name="TextovéPole 49"/>
              <p:cNvSpPr txBox="1">
                <a:spLocks noRot="1" noChangeAspect="1" noMove="1" noResize="1" noEditPoints="1" noAdjustHandles="1" noChangeArrowheads="1" noChangeShapeType="1" noTextEdit="1"/>
              </p:cNvSpPr>
              <p:nvPr/>
            </p:nvSpPr>
            <p:spPr>
              <a:xfrm>
                <a:off x="7040906" y="971495"/>
                <a:ext cx="2145908" cy="769378"/>
              </a:xfrm>
              <a:prstGeom prst="rect">
                <a:avLst/>
              </a:prstGeom>
              <a:blipFill rotWithShape="1">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1" name="TextovéPole 50"/>
              <p:cNvSpPr txBox="1"/>
              <p:nvPr/>
            </p:nvSpPr>
            <p:spPr>
              <a:xfrm>
                <a:off x="7040906" y="1831120"/>
                <a:ext cx="1243610" cy="3912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en-US" b="0" i="1" smtClean="0">
                              <a:latin typeface="Cambria Math"/>
                            </a:rPr>
                            <m:t>𝑦𝑦</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a:rPr>
                        <m:t>=</m:t>
                      </m:r>
                      <m:r>
                        <a:rPr lang="cs-CZ" b="0" i="1" smtClean="0">
                          <a:latin typeface="Cambria Math" panose="02040503050406030204" pitchFamily="18" charset="0"/>
                        </a:rPr>
                        <m:t>0</m:t>
                      </m:r>
                    </m:oMath>
                  </m:oMathPara>
                </a14:m>
                <a:endParaRPr lang="cs-CZ" dirty="0"/>
              </a:p>
            </p:txBody>
          </p:sp>
        </mc:Choice>
        <mc:Fallback xmlns="">
          <p:sp>
            <p:nvSpPr>
              <p:cNvPr id="51" name="TextovéPole 50"/>
              <p:cNvSpPr txBox="1">
                <a:spLocks noRot="1" noChangeAspect="1" noMove="1" noResize="1" noEditPoints="1" noAdjustHandles="1" noChangeArrowheads="1" noChangeShapeType="1" noTextEdit="1"/>
              </p:cNvSpPr>
              <p:nvPr/>
            </p:nvSpPr>
            <p:spPr>
              <a:xfrm>
                <a:off x="7040906" y="1831120"/>
                <a:ext cx="1243610" cy="391261"/>
              </a:xfrm>
              <a:prstGeom prst="rect">
                <a:avLst/>
              </a:prstGeom>
              <a:blipFill rotWithShape="1">
                <a:blip r:embed="rId6"/>
                <a:stretch>
                  <a:fillRect b="-1538"/>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2" name="TextovéPole 51"/>
              <p:cNvSpPr txBox="1"/>
              <p:nvPr/>
            </p:nvSpPr>
            <p:spPr>
              <a:xfrm>
                <a:off x="7048921" y="2454906"/>
                <a:ext cx="1235595" cy="3912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cs-CZ" b="0" i="1" smtClean="0">
                              <a:latin typeface="Cambria Math"/>
                            </a:rPr>
                            <m:t>𝑥</m:t>
                          </m:r>
                          <m:r>
                            <a:rPr lang="en-US" b="0" i="1" smtClean="0">
                              <a:latin typeface="Cambria Math"/>
                            </a:rPr>
                            <m:t>𝑦</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a:rPr>
                        <m:t>=</m:t>
                      </m:r>
                      <m:r>
                        <a:rPr lang="cs-CZ" b="0" i="1" smtClean="0">
                          <a:latin typeface="Cambria Math" panose="02040503050406030204" pitchFamily="18" charset="0"/>
                        </a:rPr>
                        <m:t>0</m:t>
                      </m:r>
                    </m:oMath>
                  </m:oMathPara>
                </a14:m>
                <a:endParaRPr lang="cs-CZ" dirty="0"/>
              </a:p>
            </p:txBody>
          </p:sp>
        </mc:Choice>
        <mc:Fallback xmlns="">
          <p:sp>
            <p:nvSpPr>
              <p:cNvPr id="52" name="TextovéPole 51"/>
              <p:cNvSpPr txBox="1">
                <a:spLocks noRot="1" noChangeAspect="1" noMove="1" noResize="1" noEditPoints="1" noAdjustHandles="1" noChangeArrowheads="1" noChangeShapeType="1" noTextEdit="1"/>
              </p:cNvSpPr>
              <p:nvPr/>
            </p:nvSpPr>
            <p:spPr>
              <a:xfrm>
                <a:off x="7048921" y="2454906"/>
                <a:ext cx="1235595" cy="391261"/>
              </a:xfrm>
              <a:prstGeom prst="rect">
                <a:avLst/>
              </a:prstGeom>
              <a:blipFill rotWithShape="1">
                <a:blip r:embed="rId7"/>
                <a:stretch>
                  <a:fillRect b="-3125"/>
                </a:stretch>
              </a:blipFill>
            </p:spPr>
            <p:txBody>
              <a:bodyPr/>
              <a:lstStyle/>
              <a:p>
                <a:r>
                  <a:rPr lang="cs-CZ">
                    <a:noFill/>
                  </a:rPr>
                  <a:t> </a:t>
                </a:r>
              </a:p>
            </p:txBody>
          </p:sp>
        </mc:Fallback>
      </mc:AlternateContent>
      <p:sp>
        <p:nvSpPr>
          <p:cNvPr id="53" name="Ovál 52"/>
          <p:cNvSpPr/>
          <p:nvPr/>
        </p:nvSpPr>
        <p:spPr>
          <a:xfrm>
            <a:off x="3528204" y="2417017"/>
            <a:ext cx="118623" cy="139906"/>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ovéPole 53"/>
          <p:cNvSpPr txBox="1"/>
          <p:nvPr/>
        </p:nvSpPr>
        <p:spPr>
          <a:xfrm>
            <a:off x="2502736" y="1421692"/>
            <a:ext cx="573702" cy="369332"/>
          </a:xfrm>
          <a:prstGeom prst="rect">
            <a:avLst/>
          </a:prstGeom>
          <a:noFill/>
        </p:spPr>
        <p:txBody>
          <a:bodyPr wrap="square" rtlCol="0">
            <a:spAutoFit/>
          </a:bodyPr>
          <a:lstStyle/>
          <a:p>
            <a:r>
              <a:rPr lang="en-US" dirty="0" smtClean="0"/>
              <a:t>i-1,j</a:t>
            </a:r>
            <a:endParaRPr lang="en-US" baseline="-25000" dirty="0"/>
          </a:p>
        </p:txBody>
      </p:sp>
      <p:sp>
        <p:nvSpPr>
          <p:cNvPr id="8" name="Volný tvar 7"/>
          <p:cNvSpPr/>
          <p:nvPr/>
        </p:nvSpPr>
        <p:spPr>
          <a:xfrm>
            <a:off x="1147313" y="1449238"/>
            <a:ext cx="2467155" cy="1052422"/>
          </a:xfrm>
          <a:custGeom>
            <a:avLst/>
            <a:gdLst>
              <a:gd name="connsiteX0" fmla="*/ 0 w 2467155"/>
              <a:gd name="connsiteY0" fmla="*/ 25879 h 1052422"/>
              <a:gd name="connsiteX1" fmla="*/ 8627 w 2467155"/>
              <a:gd name="connsiteY1" fmla="*/ 1052422 h 1052422"/>
              <a:gd name="connsiteX2" fmla="*/ 2467155 w 2467155"/>
              <a:gd name="connsiteY2" fmla="*/ 1026543 h 1052422"/>
              <a:gd name="connsiteX3" fmla="*/ 2449902 w 2467155"/>
              <a:gd name="connsiteY3" fmla="*/ 552090 h 1052422"/>
              <a:gd name="connsiteX4" fmla="*/ 1880559 w 2467155"/>
              <a:gd name="connsiteY4" fmla="*/ 552090 h 1052422"/>
              <a:gd name="connsiteX5" fmla="*/ 1863306 w 2467155"/>
              <a:gd name="connsiteY5" fmla="*/ 0 h 1052422"/>
              <a:gd name="connsiteX6" fmla="*/ 0 w 2467155"/>
              <a:gd name="connsiteY6" fmla="*/ 25879 h 105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155" h="1052422">
                <a:moveTo>
                  <a:pt x="0" y="25879"/>
                </a:moveTo>
                <a:cubicBezTo>
                  <a:pt x="2876" y="368060"/>
                  <a:pt x="5751" y="710241"/>
                  <a:pt x="8627" y="1052422"/>
                </a:cubicBezTo>
                <a:lnTo>
                  <a:pt x="2467155" y="1026543"/>
                </a:lnTo>
                <a:lnTo>
                  <a:pt x="2449902" y="552090"/>
                </a:lnTo>
                <a:lnTo>
                  <a:pt x="1880559" y="552090"/>
                </a:lnTo>
                <a:lnTo>
                  <a:pt x="1863306" y="0"/>
                </a:lnTo>
                <a:lnTo>
                  <a:pt x="0" y="25879"/>
                </a:lnTo>
                <a:close/>
              </a:path>
            </a:pathLst>
          </a:custGeom>
          <a:solidFill>
            <a:schemeClr val="accent5">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Přímá spojnice se šipkou 54"/>
          <p:cNvCxnSpPr/>
          <p:nvPr/>
        </p:nvCxnSpPr>
        <p:spPr>
          <a:xfrm>
            <a:off x="3186260" y="1752944"/>
            <a:ext cx="2549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Přímá spojnice se šipkou 57"/>
          <p:cNvCxnSpPr>
            <a:endCxn id="31" idx="4"/>
          </p:cNvCxnSpPr>
          <p:nvPr/>
        </p:nvCxnSpPr>
        <p:spPr>
          <a:xfrm flipV="1">
            <a:off x="3585743" y="1803383"/>
            <a:ext cx="5285" cy="194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pPr>
              <a:defRPr/>
            </a:pPr>
            <a:fld id="{B5B76BE2-068B-4195-97D5-A58FFC9B4249}" type="slidenum">
              <a:rPr lang="en-US" smtClean="0"/>
              <a:pPr>
                <a:defRPr/>
              </a:pPr>
              <a:t>51</a:t>
            </a:fld>
            <a:endParaRPr lang="en-US"/>
          </a:p>
        </p:txBody>
      </p:sp>
      <p:sp>
        <p:nvSpPr>
          <p:cNvPr id="68" name="TextovéPole 67"/>
          <p:cNvSpPr txBox="1"/>
          <p:nvPr/>
        </p:nvSpPr>
        <p:spPr>
          <a:xfrm>
            <a:off x="10391174" y="52090"/>
            <a:ext cx="1712753" cy="307777"/>
          </a:xfrm>
          <a:prstGeom prst="rect">
            <a:avLst/>
          </a:prstGeom>
          <a:solidFill>
            <a:schemeClr val="bg1"/>
          </a:solidFill>
          <a:ln w="38100">
            <a:solidFill>
              <a:srgbClr val="FF0000"/>
            </a:solidFill>
          </a:ln>
        </p:spPr>
        <p:txBody>
          <a:bodyPr wrap="square" rtlCol="0">
            <a:spAutoFit/>
          </a:bodyPr>
          <a:lstStyle/>
          <a:p>
            <a:r>
              <a:rPr lang="cs-CZ" sz="1400" dirty="0" smtClean="0"/>
              <a:t>Kontroloval: </a:t>
            </a:r>
            <a:r>
              <a:rPr lang="cs-CZ" sz="1400" dirty="0" err="1" smtClean="0"/>
              <a:t>xxxxxx</a:t>
            </a:r>
            <a:endParaRPr lang="cs-CZ" sz="1400" dirty="0"/>
          </a:p>
        </p:txBody>
      </p:sp>
      <p:grpSp>
        <p:nvGrpSpPr>
          <p:cNvPr id="67" name="Skupina 66"/>
          <p:cNvGrpSpPr/>
          <p:nvPr/>
        </p:nvGrpSpPr>
        <p:grpSpPr>
          <a:xfrm>
            <a:off x="10184645" y="619168"/>
            <a:ext cx="1832474" cy="3078785"/>
            <a:chOff x="10187831" y="859027"/>
            <a:chExt cx="1832474" cy="3078785"/>
          </a:xfrm>
        </p:grpSpPr>
        <p:cxnSp>
          <p:nvCxnSpPr>
            <p:cNvPr id="69" name="Přímá spojnice se šipkou 68"/>
            <p:cNvCxnSpPr>
              <a:stCxn id="70" idx="2"/>
            </p:cNvCxnSpPr>
            <p:nvPr/>
          </p:nvCxnSpPr>
          <p:spPr>
            <a:xfrm>
              <a:off x="11016219" y="1082022"/>
              <a:ext cx="3185" cy="2855790"/>
            </a:xfrm>
            <a:prstGeom prst="straightConnector1">
              <a:avLst/>
            </a:prstGeom>
            <a:solidFill>
              <a:schemeClr val="bg1"/>
            </a:solidFill>
            <a:ln>
              <a:tailEnd type="arrow"/>
            </a:ln>
          </p:spPr>
          <p:style>
            <a:lnRef idx="1">
              <a:schemeClr val="accent1"/>
            </a:lnRef>
            <a:fillRef idx="0">
              <a:schemeClr val="accent1"/>
            </a:fillRef>
            <a:effectRef idx="0">
              <a:schemeClr val="accent1"/>
            </a:effectRef>
            <a:fontRef idx="minor">
              <a:schemeClr val="tx1"/>
            </a:fontRef>
          </p:style>
        </p:cxnSp>
        <p:sp>
          <p:nvSpPr>
            <p:cNvPr id="70" name="Vývojový diagram: alternativní postup 69"/>
            <p:cNvSpPr/>
            <p:nvPr/>
          </p:nvSpPr>
          <p:spPr>
            <a:xfrm>
              <a:off x="10566669" y="859027"/>
              <a:ext cx="899100" cy="22299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smtClean="0">
                  <a:solidFill>
                    <a:schemeClr val="tx1"/>
                  </a:solidFill>
                </a:rPr>
                <a:t>geometr</a:t>
              </a:r>
              <a:r>
                <a:rPr lang="en-US" sz="1000" dirty="0" smtClean="0">
                  <a:solidFill>
                    <a:schemeClr val="tx1"/>
                  </a:solidFill>
                </a:rPr>
                <a:t>y</a:t>
              </a:r>
              <a:endParaRPr lang="cs-CZ" sz="1000" dirty="0">
                <a:solidFill>
                  <a:schemeClr val="tx1"/>
                </a:solidFill>
              </a:endParaRPr>
            </a:p>
          </p:txBody>
        </p:sp>
        <p:sp>
          <p:nvSpPr>
            <p:cNvPr id="71" name="Vývojový diagram: postup 70"/>
            <p:cNvSpPr/>
            <p:nvPr/>
          </p:nvSpPr>
          <p:spPr>
            <a:xfrm>
              <a:off x="10194201" y="1166059"/>
              <a:ext cx="1822919"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Approximate profiles </a:t>
              </a:r>
              <a:r>
                <a:rPr lang="cs-CZ" sz="1000" dirty="0" err="1" smtClean="0">
                  <a:solidFill>
                    <a:schemeClr val="tx1"/>
                  </a:solidFill>
                </a:rPr>
                <a:t>u,v</a:t>
              </a:r>
              <a:r>
                <a:rPr lang="cs-CZ" sz="1000" dirty="0" smtClean="0">
                  <a:solidFill>
                    <a:schemeClr val="tx1"/>
                  </a:solidFill>
                </a:rPr>
                <a:t>, </a:t>
              </a:r>
              <a:r>
                <a:rPr lang="cs-CZ" sz="1000" dirty="0" smtClean="0">
                  <a:solidFill>
                    <a:schemeClr val="tx1"/>
                  </a:solidFill>
                  <a:sym typeface="Symbol" panose="05050102010706020507" pitchFamily="18" charset="2"/>
                </a:rPr>
                <a:t>,</a:t>
              </a:r>
              <a:r>
                <a:rPr lang="cs-CZ" sz="1000" dirty="0" smtClean="0">
                  <a:solidFill>
                    <a:schemeClr val="tx1"/>
                  </a:solidFill>
                </a:rPr>
                <a:t> </a:t>
              </a:r>
              <a:r>
                <a:rPr lang="cs-CZ" sz="1000" dirty="0" smtClean="0">
                  <a:solidFill>
                    <a:schemeClr val="tx1"/>
                  </a:solidFill>
                  <a:sym typeface="Symbol" panose="05050102010706020507" pitchFamily="18" charset="2"/>
                </a:rPr>
                <a:t> </a:t>
              </a:r>
              <a:r>
                <a:rPr lang="en-US" sz="1000" dirty="0" smtClean="0">
                  <a:solidFill>
                    <a:schemeClr val="tx1"/>
                  </a:solidFill>
                </a:rPr>
                <a:t>for power law fluid</a:t>
              </a:r>
              <a:endParaRPr lang="cs-CZ" sz="1000" dirty="0">
                <a:solidFill>
                  <a:schemeClr val="tx1"/>
                </a:solidFill>
              </a:endParaRPr>
            </a:p>
          </p:txBody>
        </p:sp>
        <p:sp>
          <p:nvSpPr>
            <p:cNvPr id="72" name="Vývojový diagram: příprava 71"/>
            <p:cNvSpPr/>
            <p:nvPr/>
          </p:nvSpPr>
          <p:spPr>
            <a:xfrm>
              <a:off x="10536484" y="1542807"/>
              <a:ext cx="1140542" cy="206270"/>
            </a:xfrm>
            <a:prstGeom prst="flowChartPrepa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itera</a:t>
              </a:r>
              <a:r>
                <a:rPr lang="en-US" sz="1000" dirty="0" err="1" smtClean="0">
                  <a:solidFill>
                    <a:schemeClr val="tx1"/>
                  </a:solidFill>
                </a:rPr>
                <a:t>tion</a:t>
              </a:r>
              <a:endParaRPr lang="cs-CZ" sz="1000" baseline="-25000" dirty="0">
                <a:solidFill>
                  <a:schemeClr val="tx1"/>
                </a:solidFill>
              </a:endParaRPr>
            </a:p>
          </p:txBody>
        </p:sp>
        <p:sp>
          <p:nvSpPr>
            <p:cNvPr id="73" name="Volný tvar 72"/>
            <p:cNvSpPr/>
            <p:nvPr/>
          </p:nvSpPr>
          <p:spPr>
            <a:xfrm>
              <a:off x="10194202" y="1645944"/>
              <a:ext cx="439802" cy="1697768"/>
            </a:xfrm>
            <a:custGeom>
              <a:avLst/>
              <a:gdLst>
                <a:gd name="connsiteX0" fmla="*/ 2190938 w 2190938"/>
                <a:gd name="connsiteY0" fmla="*/ 1973655 h 1973655"/>
                <a:gd name="connsiteX1" fmla="*/ 0 w 2190938"/>
                <a:gd name="connsiteY1" fmla="*/ 1964602 h 1973655"/>
                <a:gd name="connsiteX2" fmla="*/ 0 w 2190938"/>
                <a:gd name="connsiteY2" fmla="*/ 9053 h 1973655"/>
                <a:gd name="connsiteX3" fmla="*/ 2082297 w 2190938"/>
                <a:gd name="connsiteY3" fmla="*/ 0 h 1973655"/>
                <a:gd name="connsiteX4" fmla="*/ 2082297 w 2190938"/>
                <a:gd name="connsiteY4" fmla="*/ 0 h 197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938" h="1973655">
                  <a:moveTo>
                    <a:pt x="2190938" y="1973655"/>
                  </a:moveTo>
                  <a:lnTo>
                    <a:pt x="0" y="1964602"/>
                  </a:lnTo>
                  <a:lnTo>
                    <a:pt x="0" y="9053"/>
                  </a:lnTo>
                  <a:lnTo>
                    <a:pt x="2082297" y="0"/>
                  </a:lnTo>
                  <a:lnTo>
                    <a:pt x="2082297" y="0"/>
                  </a:lnTo>
                </a:path>
              </a:pathLst>
            </a:custGeom>
            <a:solidFill>
              <a:schemeClr val="bg1"/>
            </a:solid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solidFill>
                  <a:schemeClr val="tx1"/>
                </a:solidFill>
              </a:endParaRPr>
            </a:p>
          </p:txBody>
        </p:sp>
        <p:sp>
          <p:nvSpPr>
            <p:cNvPr id="74" name="Vývojový diagram: postup 73"/>
            <p:cNvSpPr/>
            <p:nvPr/>
          </p:nvSpPr>
          <p:spPr>
            <a:xfrm>
              <a:off x="10299660" y="1833366"/>
              <a:ext cx="1717461" cy="289894"/>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Elastic</a:t>
              </a:r>
              <a:r>
                <a:rPr lang="en-US" sz="1000" dirty="0" smtClean="0">
                  <a:solidFill>
                    <a:schemeClr val="tx1"/>
                  </a:solidFill>
                </a:rPr>
                <a:t> stress</a:t>
              </a:r>
              <a:r>
                <a:rPr lang="cs-CZ" sz="1000" dirty="0" smtClean="0">
                  <a:solidFill>
                    <a:schemeClr val="tx1"/>
                  </a:solidFill>
                </a:rPr>
                <a:t> </a:t>
              </a:r>
              <a:r>
                <a:rPr lang="cs-CZ" sz="1000" dirty="0" err="1" smtClean="0">
                  <a:solidFill>
                    <a:schemeClr val="tx1"/>
                  </a:solidFill>
                </a:rPr>
                <a:t>sxx</a:t>
              </a:r>
              <a:r>
                <a:rPr lang="cs-CZ" sz="1000" dirty="0" smtClean="0">
                  <a:solidFill>
                    <a:schemeClr val="tx1"/>
                  </a:solidFill>
                </a:rPr>
                <a:t>, </a:t>
              </a:r>
              <a:r>
                <a:rPr lang="cs-CZ" sz="1000" dirty="0" err="1" smtClean="0">
                  <a:solidFill>
                    <a:schemeClr val="tx1"/>
                  </a:solidFill>
                </a:rPr>
                <a:t>syy</a:t>
              </a:r>
              <a:r>
                <a:rPr lang="cs-CZ" sz="1000" dirty="0" smtClean="0">
                  <a:solidFill>
                    <a:schemeClr val="tx1"/>
                  </a:solidFill>
                </a:rPr>
                <a:t>, </a:t>
              </a:r>
              <a:r>
                <a:rPr lang="cs-CZ" sz="1000" dirty="0" err="1" smtClean="0">
                  <a:solidFill>
                    <a:schemeClr val="tx1"/>
                  </a:solidFill>
                </a:rPr>
                <a:t>sxy</a:t>
              </a:r>
              <a:r>
                <a:rPr lang="cs-CZ" sz="1000" dirty="0" smtClean="0">
                  <a:solidFill>
                    <a:schemeClr val="tx1"/>
                  </a:solidFill>
                </a:rPr>
                <a:t> (</a:t>
              </a:r>
              <a:r>
                <a:rPr lang="cs-CZ" sz="1000" dirty="0" err="1" smtClean="0">
                  <a:solidFill>
                    <a:schemeClr val="tx1"/>
                  </a:solidFill>
                </a:rPr>
                <a:t>hyperbolic</a:t>
              </a:r>
              <a:r>
                <a:rPr lang="cs-CZ" sz="1000" dirty="0" smtClean="0">
                  <a:solidFill>
                    <a:schemeClr val="tx1"/>
                  </a:solidFill>
                </a:rPr>
                <a:t> MW)</a:t>
              </a:r>
              <a:endParaRPr lang="cs-CZ" sz="1000" dirty="0">
                <a:solidFill>
                  <a:schemeClr val="tx1"/>
                </a:solidFill>
              </a:endParaRPr>
            </a:p>
          </p:txBody>
        </p:sp>
        <p:sp>
          <p:nvSpPr>
            <p:cNvPr id="75" name="Vývojový diagram: postup 74"/>
            <p:cNvSpPr/>
            <p:nvPr/>
          </p:nvSpPr>
          <p:spPr>
            <a:xfrm>
              <a:off x="10302844" y="2188326"/>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Poisson</a:t>
              </a:r>
              <a:r>
                <a:rPr lang="en-US" sz="1000" dirty="0" smtClean="0">
                  <a:solidFill>
                    <a:schemeClr val="tx1"/>
                  </a:solidFill>
                </a:rPr>
                <a:t> equation for</a:t>
              </a:r>
              <a:r>
                <a:rPr lang="cs-CZ" sz="1000" dirty="0" smtClean="0">
                  <a:solidFill>
                    <a:schemeClr val="tx1"/>
                  </a:solidFill>
                </a:rPr>
                <a:t> </a:t>
              </a:r>
              <a:r>
                <a:rPr lang="cs-CZ" sz="1000" dirty="0" smtClean="0">
                  <a:solidFill>
                    <a:schemeClr val="tx1"/>
                  </a:solidFill>
                  <a:sym typeface="Symbol" panose="05050102010706020507" pitchFamily="18" charset="2"/>
                </a:rPr>
                <a:t></a:t>
              </a:r>
              <a:endParaRPr lang="cs-CZ" sz="1000" dirty="0">
                <a:solidFill>
                  <a:schemeClr val="tx1"/>
                </a:solidFill>
              </a:endParaRPr>
            </a:p>
          </p:txBody>
        </p:sp>
        <p:sp>
          <p:nvSpPr>
            <p:cNvPr id="76" name="Vývojový diagram: postup 75"/>
            <p:cNvSpPr/>
            <p:nvPr/>
          </p:nvSpPr>
          <p:spPr>
            <a:xfrm>
              <a:off x="10299658" y="2908214"/>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a:solidFill>
                    <a:schemeClr val="tx1"/>
                  </a:solidFill>
                </a:rPr>
                <a:t>Poisson</a:t>
              </a:r>
              <a:r>
                <a:rPr lang="en-US" sz="1000" dirty="0">
                  <a:solidFill>
                    <a:schemeClr val="tx1"/>
                  </a:solidFill>
                </a:rPr>
                <a:t> equation for</a:t>
              </a:r>
              <a:r>
                <a:rPr lang="cs-CZ" sz="1000" dirty="0">
                  <a:solidFill>
                    <a:schemeClr val="tx1"/>
                  </a:solidFill>
                </a:rPr>
                <a:t> </a:t>
              </a:r>
              <a:r>
                <a:rPr lang="cs-CZ" sz="1000" dirty="0" smtClean="0">
                  <a:solidFill>
                    <a:schemeClr val="tx1"/>
                  </a:solidFill>
                  <a:sym typeface="Symbol" panose="05050102010706020507" pitchFamily="18" charset="2"/>
                </a:rPr>
                <a:t></a:t>
              </a:r>
              <a:endParaRPr lang="cs-CZ" sz="1000" dirty="0">
                <a:solidFill>
                  <a:schemeClr val="tx1"/>
                </a:solidFill>
              </a:endParaRPr>
            </a:p>
          </p:txBody>
        </p:sp>
        <p:sp>
          <p:nvSpPr>
            <p:cNvPr id="77" name="Vývojový diagram: postup 76"/>
            <p:cNvSpPr/>
            <p:nvPr/>
          </p:nvSpPr>
          <p:spPr>
            <a:xfrm>
              <a:off x="10187831" y="3509419"/>
              <a:ext cx="1829288"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a:solidFill>
                    <a:schemeClr val="tx1"/>
                  </a:solidFill>
                </a:rPr>
                <a:t>Poisson</a:t>
              </a:r>
              <a:r>
                <a:rPr lang="en-US" sz="1000" dirty="0">
                  <a:solidFill>
                    <a:schemeClr val="tx1"/>
                  </a:solidFill>
                </a:rPr>
                <a:t> equation for</a:t>
              </a:r>
              <a:r>
                <a:rPr lang="cs-CZ" sz="1000" dirty="0">
                  <a:solidFill>
                    <a:schemeClr val="tx1"/>
                  </a:solidFill>
                </a:rPr>
                <a:t> </a:t>
              </a:r>
              <a:r>
                <a:rPr lang="en-US" sz="1000" dirty="0" smtClean="0">
                  <a:solidFill>
                    <a:schemeClr val="tx1"/>
                  </a:solidFill>
                </a:rPr>
                <a:t>pressure</a:t>
              </a:r>
              <a:r>
                <a:rPr lang="cs-CZ" sz="1000" dirty="0" smtClean="0">
                  <a:solidFill>
                    <a:schemeClr val="tx1"/>
                  </a:solidFill>
                  <a:sym typeface="Symbol" panose="05050102010706020507" pitchFamily="18" charset="2"/>
                </a:rPr>
                <a:t> p</a:t>
              </a:r>
              <a:endParaRPr lang="cs-CZ" sz="1000" dirty="0">
                <a:solidFill>
                  <a:schemeClr val="tx1"/>
                </a:solidFill>
              </a:endParaRPr>
            </a:p>
          </p:txBody>
        </p:sp>
        <p:sp>
          <p:nvSpPr>
            <p:cNvPr id="78" name="Vývojový diagram: postup 77"/>
            <p:cNvSpPr/>
            <p:nvPr/>
          </p:nvSpPr>
          <p:spPr>
            <a:xfrm>
              <a:off x="10299658" y="2538900"/>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Velocities, µ</a:t>
              </a:r>
              <a:r>
                <a:rPr lang="cs-CZ" sz="1000" dirty="0" smtClean="0">
                  <a:solidFill>
                    <a:schemeClr val="tx1"/>
                  </a:solidFill>
                </a:rPr>
                <a:t> </a:t>
              </a:r>
              <a:r>
                <a:rPr lang="en-US" sz="1000" dirty="0" smtClean="0">
                  <a:solidFill>
                    <a:schemeClr val="tx1"/>
                  </a:solidFill>
                </a:rPr>
                <a:t>,</a:t>
              </a:r>
              <a:r>
                <a:rPr lang="cs-CZ" sz="1000" dirty="0" smtClean="0">
                  <a:solidFill>
                    <a:schemeClr val="tx1"/>
                  </a:solidFill>
                </a:rPr>
                <a:t> </a:t>
              </a:r>
              <a:r>
                <a:rPr lang="en-US" sz="1000" dirty="0" smtClean="0">
                  <a:solidFill>
                    <a:schemeClr val="tx1"/>
                  </a:solidFill>
                </a:rPr>
                <a:t>BC for </a:t>
              </a:r>
              <a:r>
                <a:rPr lang="en-US" sz="1000" dirty="0" smtClean="0">
                  <a:solidFill>
                    <a:schemeClr val="tx1"/>
                  </a:solidFill>
                  <a:sym typeface="Symbol"/>
                </a:rPr>
                <a:t></a:t>
              </a:r>
              <a:endParaRPr lang="cs-CZ" sz="1000" dirty="0">
                <a:solidFill>
                  <a:schemeClr val="tx1"/>
                </a:solidFill>
              </a:endParaRPr>
            </a:p>
          </p:txBody>
        </p:sp>
        <p:sp>
          <p:nvSpPr>
            <p:cNvPr id="79" name="Vývojový diagram: příprava 78"/>
            <p:cNvSpPr/>
            <p:nvPr/>
          </p:nvSpPr>
          <p:spPr>
            <a:xfrm>
              <a:off x="10566667" y="3248938"/>
              <a:ext cx="899101" cy="189546"/>
            </a:xfrm>
            <a:prstGeom prst="flowChartPrepa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solidFill>
                  <a:schemeClr val="tx1"/>
                </a:solidFill>
              </a:endParaRPr>
            </a:p>
          </p:txBody>
        </p:sp>
      </p:grpSp>
    </p:spTree>
    <p:extLst>
      <p:ext uri="{BB962C8B-B14F-4D97-AF65-F5344CB8AC3E}">
        <p14:creationId xmlns:p14="http://schemas.microsoft.com/office/powerpoint/2010/main" val="38656124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Dis</a:t>
            </a:r>
            <a:r>
              <a:rPr lang="en-US" sz="2400" b="1" dirty="0" smtClean="0">
                <a:sym typeface="Symbol" pitchFamily="18" charset="2"/>
              </a:rPr>
              <a:t>c</a:t>
            </a:r>
            <a:r>
              <a:rPr lang="cs-CZ" sz="2400" b="1" dirty="0" err="1" smtClean="0">
                <a:sym typeface="Symbol" pitchFamily="18" charset="2"/>
              </a:rPr>
              <a:t>retiz</a:t>
            </a:r>
            <a:r>
              <a:rPr lang="en-US" sz="2400" b="1" dirty="0" err="1" smtClean="0">
                <a:sym typeface="Symbol" pitchFamily="18" charset="2"/>
              </a:rPr>
              <a:t>ed</a:t>
            </a:r>
            <a:r>
              <a:rPr lang="cs-CZ" sz="2400" b="1" dirty="0" smtClean="0">
                <a:sym typeface="Symbol" pitchFamily="18" charset="2"/>
              </a:rPr>
              <a:t> </a:t>
            </a:r>
            <a:r>
              <a:rPr lang="en-US" sz="2400" b="1" dirty="0" smtClean="0">
                <a:sym typeface="Symbol" pitchFamily="18" charset="2"/>
              </a:rPr>
              <a:t>constitutive equation</a:t>
            </a:r>
            <a:r>
              <a:rPr lang="cs-CZ" sz="2400" b="1" dirty="0" smtClean="0">
                <a:sym typeface="Symbol" pitchFamily="18" charset="2"/>
              </a:rPr>
              <a:t> </a:t>
            </a:r>
            <a:r>
              <a:rPr lang="cs-CZ" sz="2400" b="1" dirty="0" err="1" smtClean="0">
                <a:sym typeface="Symbol" pitchFamily="18" charset="2"/>
              </a:rPr>
              <a:t>White</a:t>
            </a:r>
            <a:r>
              <a:rPr lang="cs-CZ" sz="2400" b="1" dirty="0" smtClean="0">
                <a:sym typeface="Symbol" pitchFamily="18" charset="2"/>
              </a:rPr>
              <a:t> </a:t>
            </a:r>
            <a:r>
              <a:rPr lang="cs-CZ" sz="2400" b="1" dirty="0" err="1" smtClean="0">
                <a:sym typeface="Symbol" pitchFamily="18" charset="2"/>
              </a:rPr>
              <a:t>Metzner</a:t>
            </a:r>
            <a:r>
              <a:rPr lang="en-US" sz="2400" b="1" dirty="0" smtClean="0">
                <a:sym typeface="Symbol" pitchFamily="18" charset="2"/>
              </a:rPr>
              <a:t> (UP direction</a:t>
            </a:r>
            <a:r>
              <a:rPr lang="cs-CZ" sz="2400" b="1" dirty="0" smtClean="0">
                <a:sym typeface="Symbol" pitchFamily="18" charset="2"/>
              </a:rPr>
              <a:t>). </a:t>
            </a:r>
            <a:endParaRPr lang="cs-CZ" sz="2400" b="1" dirty="0">
              <a:sym typeface="Symbol" pitchFamily="18" charset="2"/>
            </a:endParaRPr>
          </a:p>
        </p:txBody>
      </p:sp>
      <p:sp>
        <p:nvSpPr>
          <p:cNvPr id="2" name="Zástupný symbol pro číslo snímku 1"/>
          <p:cNvSpPr>
            <a:spLocks noGrp="1"/>
          </p:cNvSpPr>
          <p:nvPr>
            <p:ph type="sldNum" sz="quarter" idx="12"/>
          </p:nvPr>
        </p:nvSpPr>
        <p:spPr/>
        <p:txBody>
          <a:bodyPr/>
          <a:lstStyle/>
          <a:p>
            <a:pPr>
              <a:defRPr/>
            </a:pPr>
            <a:fld id="{B5B76BE2-068B-4195-97D5-A58FFC9B4249}" type="slidenum">
              <a:rPr lang="en-US" smtClean="0"/>
              <a:pPr>
                <a:defRPr/>
              </a:pPr>
              <a:t>52</a:t>
            </a:fld>
            <a:endParaRPr lang="en-US"/>
          </a:p>
        </p:txBody>
      </p:sp>
      <p:sp>
        <p:nvSpPr>
          <p:cNvPr id="68" name="TextovéPole 67"/>
          <p:cNvSpPr txBox="1"/>
          <p:nvPr/>
        </p:nvSpPr>
        <p:spPr>
          <a:xfrm>
            <a:off x="10391174" y="52090"/>
            <a:ext cx="1712753" cy="307777"/>
          </a:xfrm>
          <a:prstGeom prst="rect">
            <a:avLst/>
          </a:prstGeom>
          <a:solidFill>
            <a:schemeClr val="bg1"/>
          </a:solidFill>
          <a:ln w="38100">
            <a:solidFill>
              <a:srgbClr val="FF0000"/>
            </a:solidFill>
          </a:ln>
        </p:spPr>
        <p:txBody>
          <a:bodyPr wrap="square" rtlCol="0">
            <a:spAutoFit/>
          </a:bodyPr>
          <a:lstStyle/>
          <a:p>
            <a:r>
              <a:rPr lang="cs-CZ" sz="1400" dirty="0" smtClean="0"/>
              <a:t>Kontroloval: </a:t>
            </a:r>
            <a:r>
              <a:rPr lang="cs-CZ" sz="1400" dirty="0" err="1" smtClean="0"/>
              <a:t>xxxxxx</a:t>
            </a:r>
            <a:endParaRPr lang="cs-CZ" sz="1400" dirty="0"/>
          </a:p>
        </p:txBody>
      </p:sp>
      <mc:AlternateContent xmlns:mc="http://schemas.openxmlformats.org/markup-compatibility/2006" xmlns:a14="http://schemas.microsoft.com/office/drawing/2010/main">
        <mc:Choice Requires="a14">
          <p:sp>
            <p:nvSpPr>
              <p:cNvPr id="60" name="TextovéPole 59"/>
              <p:cNvSpPr txBox="1"/>
              <p:nvPr/>
            </p:nvSpPr>
            <p:spPr>
              <a:xfrm>
                <a:off x="351576" y="1672619"/>
                <a:ext cx="11488847" cy="39320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cs-CZ" i="1" smtClean="0">
                              <a:latin typeface="Cambria Math" panose="02040503050406030204" pitchFamily="18" charset="0"/>
                            </a:rPr>
                          </m:ctrlPr>
                        </m:dPr>
                        <m:e>
                          <m:m>
                            <m:mPr>
                              <m:mcs>
                                <m:mc>
                                  <m:mcPr>
                                    <m:count m:val="3"/>
                                    <m:mcJc m:val="center"/>
                                  </m:mcPr>
                                </m:mc>
                              </m:mcs>
                              <m:ctrlPr>
                                <a:rPr lang="cs-CZ" i="1" smtClean="0">
                                  <a:latin typeface="Cambria Math" panose="02040503050406030204" pitchFamily="18" charset="0"/>
                                </a:rPr>
                              </m:ctrlPr>
                            </m:mPr>
                            <m:mr>
                              <m:e>
                                <m:r>
                                  <a:rPr lang="en-US" i="1">
                                    <a:latin typeface="Cambria Math"/>
                                  </a:rPr>
                                  <m:t>1−</m:t>
                                </m:r>
                                <m:r>
                                  <a:rPr lang="en-US" b="0" i="1" smtClean="0">
                                    <a:latin typeface="Cambria Math"/>
                                  </a:rPr>
                                  <m:t>𝐴</m:t>
                                </m:r>
                                <m:r>
                                  <a:rPr lang="en-US" b="0" i="1" smtClean="0">
                                    <a:latin typeface="Cambria Math"/>
                                  </a:rPr>
                                  <m:t>+</m:t>
                                </m:r>
                                <m:f>
                                  <m:fPr>
                                    <m:ctrlPr>
                                      <a:rPr lang="en-US" i="1">
                                        <a:latin typeface="Cambria Math" panose="02040503050406030204" pitchFamily="18" charset="0"/>
                                      </a:rPr>
                                    </m:ctrlPr>
                                  </m:fPr>
                                  <m:num>
                                    <m:r>
                                      <a:rPr lang="en-US" i="1">
                                        <a:latin typeface="Cambria Math"/>
                                        <a:ea typeface="Cambria Math"/>
                                      </a:rPr>
                                      <m:t>𝜇</m:t>
                                    </m:r>
                                  </m:num>
                                  <m:den>
                                    <m:r>
                                      <a:rPr lang="en-US" i="1">
                                        <a:latin typeface="Cambria Math"/>
                                      </a:rPr>
                                      <m:t>𝐺</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𝑢</m:t>
                                    </m:r>
                                  </m:num>
                                  <m:den>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𝑥</m:t>
                                        </m:r>
                                      </m:sub>
                                    </m:sSub>
                                  </m:den>
                                </m:f>
                                <m:f>
                                  <m:fPr>
                                    <m:ctrlPr>
                                      <a:rPr lang="en-US" i="1">
                                        <a:latin typeface="Cambria Math" panose="02040503050406030204" pitchFamily="18" charset="0"/>
                                      </a:rPr>
                                    </m:ctrlPr>
                                  </m:fPr>
                                  <m:num>
                                    <m:r>
                                      <a:rPr lang="en-US" i="1">
                                        <a:latin typeface="Cambria Math"/>
                                      </a:rPr>
                                      <m:t>𝜕</m:t>
                                    </m:r>
                                    <m:r>
                                      <a:rPr lang="en-US" i="1" smtClean="0">
                                        <a:latin typeface="Cambria Math"/>
                                        <a:sym typeface="Symbol"/>
                                      </a:rPr>
                                      <m:t></m:t>
                                    </m:r>
                                  </m:num>
                                  <m:den>
                                    <m:r>
                                      <a:rPr lang="en-US" i="1">
                                        <a:latin typeface="Cambria Math"/>
                                      </a:rPr>
                                      <m:t>𝜕</m:t>
                                    </m:r>
                                    <m:r>
                                      <a:rPr lang="en-US" i="1">
                                        <a:latin typeface="Cambria Math"/>
                                      </a:rPr>
                                      <m:t>𝑥</m:t>
                                    </m:r>
                                  </m:den>
                                </m:f>
                                <m:r>
                                  <a:rPr lang="en-US" b="0" i="1" smtClean="0">
                                    <a:latin typeface="Cambria Math"/>
                                  </a:rPr>
                                  <m:t>+</m:t>
                                </m:r>
                                <m:f>
                                  <m:fPr>
                                    <m:ctrlPr>
                                      <a:rPr lang="en-US" i="1">
                                        <a:latin typeface="Cambria Math" panose="02040503050406030204" pitchFamily="18" charset="0"/>
                                      </a:rPr>
                                    </m:ctrlPr>
                                  </m:fPr>
                                  <m:num>
                                    <m:r>
                                      <a:rPr lang="en-US" i="1">
                                        <a:latin typeface="Cambria Math"/>
                                      </a:rPr>
                                      <m:t>𝑢</m:t>
                                    </m:r>
                                  </m:num>
                                  <m:den>
                                    <m:sSub>
                                      <m:sSubPr>
                                        <m:ctrlPr>
                                          <a:rPr lang="en-US" i="1">
                                            <a:latin typeface="Cambria Math" panose="02040503050406030204" pitchFamily="18" charset="0"/>
                                          </a:rPr>
                                        </m:ctrlPr>
                                      </m:sSubPr>
                                      <m:e>
                                        <m:r>
                                          <a:rPr lang="en-US" i="1">
                                            <a:latin typeface="Cambria Math"/>
                                          </a:rPr>
                                          <m:t>h</m:t>
                                        </m:r>
                                      </m:e>
                                      <m:sub>
                                        <m:r>
                                          <a:rPr lang="en-US" b="0" i="1" smtClean="0">
                                            <a:latin typeface="Cambria Math"/>
                                          </a:rPr>
                                          <m:t>𝑦</m:t>
                                        </m:r>
                                      </m:sub>
                                    </m:sSub>
                                  </m:den>
                                </m:f>
                                <m:f>
                                  <m:fPr>
                                    <m:ctrlPr>
                                      <a:rPr lang="en-US" i="1">
                                        <a:latin typeface="Cambria Math" panose="02040503050406030204" pitchFamily="18" charset="0"/>
                                      </a:rPr>
                                    </m:ctrlPr>
                                  </m:fPr>
                                  <m:num>
                                    <m:r>
                                      <a:rPr lang="en-US" i="1">
                                        <a:latin typeface="Cambria Math"/>
                                      </a:rPr>
                                      <m:t>𝜕</m:t>
                                    </m:r>
                                    <m:r>
                                      <a:rPr lang="en-US" i="1" smtClean="0">
                                        <a:latin typeface="Cambria Math"/>
                                        <a:sym typeface="Symbol"/>
                                      </a:rPr>
                                      <m:t></m:t>
                                    </m:r>
                                  </m:num>
                                  <m:den>
                                    <m:r>
                                      <a:rPr lang="en-US" i="1">
                                        <a:latin typeface="Cambria Math"/>
                                      </a:rPr>
                                      <m:t>𝜕</m:t>
                                    </m:r>
                                    <m:r>
                                      <a:rPr lang="en-US" i="1">
                                        <a:latin typeface="Cambria Math"/>
                                      </a:rPr>
                                      <m:t>𝑥</m:t>
                                    </m:r>
                                  </m:den>
                                </m:f>
                                <m:r>
                                  <a:rPr lang="en-US" b="0" i="1" smtClean="0">
                                    <a:latin typeface="Cambria Math"/>
                                  </a:rPr>
                                  <m:t>+</m:t>
                                </m:r>
                                <m:f>
                                  <m:fPr>
                                    <m:ctrlPr>
                                      <a:rPr lang="en-US" i="1">
                                        <a:latin typeface="Cambria Math" panose="02040503050406030204" pitchFamily="18" charset="0"/>
                                      </a:rPr>
                                    </m:ctrlPr>
                                  </m:fPr>
                                  <m:num>
                                    <m:r>
                                      <a:rPr lang="en-US" b="0" i="1" smtClean="0">
                                        <a:latin typeface="Cambria Math"/>
                                      </a:rPr>
                                      <m:t>𝑣</m:t>
                                    </m:r>
                                  </m:num>
                                  <m:den>
                                    <m:sSub>
                                      <m:sSubPr>
                                        <m:ctrlPr>
                                          <a:rPr lang="en-US" i="1">
                                            <a:latin typeface="Cambria Math" panose="02040503050406030204" pitchFamily="18" charset="0"/>
                                          </a:rPr>
                                        </m:ctrlPr>
                                      </m:sSubPr>
                                      <m:e>
                                        <m:r>
                                          <a:rPr lang="en-US" i="1">
                                            <a:latin typeface="Cambria Math"/>
                                          </a:rPr>
                                          <m:t>h</m:t>
                                        </m:r>
                                      </m:e>
                                      <m:sub>
                                        <m:r>
                                          <a:rPr lang="en-US" b="0" i="1" smtClean="0">
                                            <a:latin typeface="Cambria Math"/>
                                          </a:rPr>
                                          <m:t>𝑦</m:t>
                                        </m:r>
                                      </m:sub>
                                    </m:sSub>
                                  </m:den>
                                </m:f>
                                <m:f>
                                  <m:fPr>
                                    <m:ctrlPr>
                                      <a:rPr lang="en-US" i="1">
                                        <a:latin typeface="Cambria Math" panose="02040503050406030204" pitchFamily="18" charset="0"/>
                                      </a:rPr>
                                    </m:ctrlPr>
                                  </m:fPr>
                                  <m:num>
                                    <m:r>
                                      <a:rPr lang="en-US" i="1">
                                        <a:latin typeface="Cambria Math"/>
                                      </a:rPr>
                                      <m:t>𝜕</m:t>
                                    </m:r>
                                    <m:r>
                                      <a:rPr lang="en-US" i="1" smtClean="0">
                                        <a:latin typeface="Cambria Math"/>
                                        <a:sym typeface="Symbol"/>
                                      </a:rPr>
                                      <m:t></m:t>
                                    </m:r>
                                  </m:num>
                                  <m:den>
                                    <m:r>
                                      <a:rPr lang="en-US" i="1">
                                        <a:latin typeface="Cambria Math"/>
                                      </a:rPr>
                                      <m:t>𝜕</m:t>
                                    </m:r>
                                    <m:r>
                                      <a:rPr lang="en-US" b="0" i="1" smtClean="0">
                                        <a:latin typeface="Cambria Math"/>
                                      </a:rPr>
                                      <m:t>𝑦</m:t>
                                    </m:r>
                                  </m:den>
                                </m:f>
                                <m:r>
                                  <a:rPr lang="en-US" b="0" i="1" smtClean="0">
                                    <a:latin typeface="Cambria Math"/>
                                  </a:rPr>
                                  <m:t>)</m:t>
                                </m:r>
                              </m:e>
                              <m:e>
                                <m:r>
                                  <a:rPr lang="en-US" b="0" i="1" smtClean="0">
                                    <a:latin typeface="Cambria Math"/>
                                  </a:rPr>
                                  <m:t>0</m:t>
                                </m:r>
                              </m:e>
                              <m:e>
                                <m:r>
                                  <a:rPr lang="en-US" b="0" i="1" smtClean="0">
                                    <a:latin typeface="Cambria Math"/>
                                  </a:rPr>
                                  <m:t>−</m:t>
                                </m:r>
                                <m:f>
                                  <m:fPr>
                                    <m:ctrlPr>
                                      <a:rPr lang="en-US" i="1">
                                        <a:latin typeface="Cambria Math" panose="02040503050406030204" pitchFamily="18" charset="0"/>
                                      </a:rPr>
                                    </m:ctrlPr>
                                  </m:fPr>
                                  <m:num>
                                    <m:r>
                                      <a:rPr lang="en-US" i="1">
                                        <a:latin typeface="Cambria Math"/>
                                      </a:rPr>
                                      <m:t>2</m:t>
                                    </m:r>
                                    <m:r>
                                      <a:rPr lang="en-US" i="1">
                                        <a:latin typeface="Cambria Math"/>
                                        <a:ea typeface="Cambria Math"/>
                                      </a:rPr>
                                      <m:t>𝜇</m:t>
                                    </m:r>
                                  </m:num>
                                  <m:den>
                                    <m:r>
                                      <a:rPr lang="en-US" i="1">
                                        <a:latin typeface="Cambria Math"/>
                                      </a:rPr>
                                      <m:t>𝐺</m:t>
                                    </m:r>
                                  </m:den>
                                </m:f>
                                <m:f>
                                  <m:fPr>
                                    <m:ctrlPr>
                                      <a:rPr lang="cs-CZ" i="1">
                                        <a:latin typeface="Cambria Math" panose="02040503050406030204" pitchFamily="18" charset="0"/>
                                      </a:rPr>
                                    </m:ctrlPr>
                                  </m:fPr>
                                  <m:num>
                                    <m:r>
                                      <a:rPr lang="cs-CZ" i="1">
                                        <a:latin typeface="Cambria Math"/>
                                      </a:rPr>
                                      <m:t>𝜕</m:t>
                                    </m:r>
                                    <m:r>
                                      <a:rPr lang="en-US" i="1">
                                        <a:latin typeface="Cambria Math"/>
                                      </a:rPr>
                                      <m:t>𝑢</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e>
                            </m:mr>
                            <m:mr>
                              <m:e>
                                <m:r>
                                  <a:rPr lang="en-US" b="0" i="1" smtClean="0">
                                    <a:latin typeface="Cambria Math"/>
                                  </a:rPr>
                                  <m:t>0</m:t>
                                </m:r>
                              </m:e>
                              <m:e>
                                <m:r>
                                  <a:rPr lang="en-US" i="1">
                                    <a:latin typeface="Cambria Math"/>
                                  </a:rPr>
                                  <m:t>1</m:t>
                                </m:r>
                                <m:r>
                                  <a:rPr lang="en-US" b="0" i="1" smtClean="0">
                                    <a:latin typeface="Cambria Math"/>
                                  </a:rPr>
                                  <m:t>+</m:t>
                                </m:r>
                                <m:r>
                                  <a:rPr lang="en-US" i="1">
                                    <a:latin typeface="Cambria Math"/>
                                  </a:rPr>
                                  <m:t>𝐴</m:t>
                                </m:r>
                                <m:r>
                                  <a:rPr lang="en-US" i="1">
                                    <a:latin typeface="Cambria Math"/>
                                  </a:rPr>
                                  <m:t>+</m:t>
                                </m:r>
                                <m:f>
                                  <m:fPr>
                                    <m:ctrlPr>
                                      <a:rPr lang="en-US" i="1">
                                        <a:latin typeface="Cambria Math" panose="02040503050406030204" pitchFamily="18" charset="0"/>
                                      </a:rPr>
                                    </m:ctrlPr>
                                  </m:fPr>
                                  <m:num>
                                    <m:r>
                                      <a:rPr lang="en-US" i="1">
                                        <a:latin typeface="Cambria Math"/>
                                        <a:ea typeface="Cambria Math"/>
                                      </a:rPr>
                                      <m:t>𝜇</m:t>
                                    </m:r>
                                  </m:num>
                                  <m:den>
                                    <m:r>
                                      <a:rPr lang="en-US" i="1">
                                        <a:latin typeface="Cambria Math"/>
                                      </a:rPr>
                                      <m:t>𝐺</m:t>
                                    </m:r>
                                  </m:den>
                                </m:f>
                                <m:r>
                                  <a:rPr lang="en-US" i="1">
                                    <a:latin typeface="Cambria Math"/>
                                  </a:rPr>
                                  <m:t>(</m:t>
                                </m:r>
                                <m:f>
                                  <m:fPr>
                                    <m:ctrlPr>
                                      <a:rPr lang="en-US" i="1">
                                        <a:latin typeface="Cambria Math" panose="02040503050406030204" pitchFamily="18" charset="0"/>
                                      </a:rPr>
                                    </m:ctrlPr>
                                  </m:fPr>
                                  <m:num>
                                    <m:r>
                                      <a:rPr lang="en-US" i="1">
                                        <a:latin typeface="Cambria Math"/>
                                      </a:rPr>
                                      <m:t>𝑢</m:t>
                                    </m:r>
                                  </m:num>
                                  <m:den>
                                    <m:sSub>
                                      <m:sSubPr>
                                        <m:ctrlPr>
                                          <a:rPr lang="en-US" i="1">
                                            <a:latin typeface="Cambria Math" panose="02040503050406030204" pitchFamily="18" charset="0"/>
                                          </a:rPr>
                                        </m:ctrlPr>
                                      </m:sSubPr>
                                      <m:e>
                                        <m:r>
                                          <a:rPr lang="en-US" i="1">
                                            <a:latin typeface="Cambria Math"/>
                                          </a:rPr>
                                          <m:t>h</m:t>
                                        </m:r>
                                      </m:e>
                                      <m:sub>
                                        <m:r>
                                          <a:rPr lang="en-US" i="1">
                                            <a:latin typeface="Cambria Math"/>
                                          </a:rPr>
                                          <m:t>𝑥</m:t>
                                        </m:r>
                                      </m:sub>
                                    </m:sSub>
                                  </m:den>
                                </m:f>
                                <m:f>
                                  <m:fPr>
                                    <m:ctrlPr>
                                      <a:rPr lang="en-US" i="1">
                                        <a:latin typeface="Cambria Math" panose="02040503050406030204" pitchFamily="18" charset="0"/>
                                      </a:rPr>
                                    </m:ctrlPr>
                                  </m:fPr>
                                  <m:num>
                                    <m:r>
                                      <a:rPr lang="en-US" i="1">
                                        <a:latin typeface="Cambria Math"/>
                                      </a:rPr>
                                      <m:t>𝜕</m:t>
                                    </m:r>
                                    <m:r>
                                      <a:rPr lang="en-US" i="1">
                                        <a:latin typeface="Cambria Math"/>
                                        <a:sym typeface="Symbol"/>
                                      </a:rPr>
                                      <m:t></m:t>
                                    </m:r>
                                  </m:num>
                                  <m:den>
                                    <m:r>
                                      <a:rPr lang="en-US" i="1">
                                        <a:latin typeface="Cambria Math"/>
                                      </a:rPr>
                                      <m:t>𝜕</m:t>
                                    </m:r>
                                    <m:r>
                                      <a:rPr lang="en-US" i="1">
                                        <a:latin typeface="Cambria Math"/>
                                      </a:rPr>
                                      <m:t>𝑥</m:t>
                                    </m:r>
                                  </m:den>
                                </m:f>
                                <m:r>
                                  <a:rPr lang="en-US" i="1">
                                    <a:latin typeface="Cambria Math"/>
                                  </a:rPr>
                                  <m:t>+</m:t>
                                </m:r>
                                <m:f>
                                  <m:fPr>
                                    <m:ctrlPr>
                                      <a:rPr lang="en-US" i="1">
                                        <a:latin typeface="Cambria Math" panose="02040503050406030204" pitchFamily="18" charset="0"/>
                                      </a:rPr>
                                    </m:ctrlPr>
                                  </m:fPr>
                                  <m:num>
                                    <m:r>
                                      <a:rPr lang="en-US" i="1">
                                        <a:latin typeface="Cambria Math"/>
                                      </a:rPr>
                                      <m:t>𝑢</m:t>
                                    </m:r>
                                  </m:num>
                                  <m:den>
                                    <m:sSub>
                                      <m:sSubPr>
                                        <m:ctrlPr>
                                          <a:rPr lang="en-US" i="1">
                                            <a:latin typeface="Cambria Math" panose="02040503050406030204" pitchFamily="18" charset="0"/>
                                          </a:rPr>
                                        </m:ctrlPr>
                                      </m:sSubPr>
                                      <m:e>
                                        <m:r>
                                          <a:rPr lang="en-US" i="1">
                                            <a:latin typeface="Cambria Math"/>
                                          </a:rPr>
                                          <m:t>h</m:t>
                                        </m:r>
                                      </m:e>
                                      <m:sub>
                                        <m:r>
                                          <a:rPr lang="en-US" i="1">
                                            <a:latin typeface="Cambria Math"/>
                                          </a:rPr>
                                          <m:t>𝑦</m:t>
                                        </m:r>
                                      </m:sub>
                                    </m:sSub>
                                  </m:den>
                                </m:f>
                                <m:f>
                                  <m:fPr>
                                    <m:ctrlPr>
                                      <a:rPr lang="en-US" i="1">
                                        <a:latin typeface="Cambria Math" panose="02040503050406030204" pitchFamily="18" charset="0"/>
                                      </a:rPr>
                                    </m:ctrlPr>
                                  </m:fPr>
                                  <m:num>
                                    <m:r>
                                      <a:rPr lang="en-US" i="1">
                                        <a:latin typeface="Cambria Math"/>
                                      </a:rPr>
                                      <m:t>𝜕</m:t>
                                    </m:r>
                                    <m:r>
                                      <a:rPr lang="en-US" i="1">
                                        <a:latin typeface="Cambria Math"/>
                                        <a:sym typeface="Symbol"/>
                                      </a:rPr>
                                      <m:t></m:t>
                                    </m:r>
                                  </m:num>
                                  <m:den>
                                    <m:r>
                                      <a:rPr lang="en-US" i="1">
                                        <a:latin typeface="Cambria Math"/>
                                      </a:rPr>
                                      <m:t>𝜕</m:t>
                                    </m:r>
                                    <m:r>
                                      <a:rPr lang="en-US" i="1">
                                        <a:latin typeface="Cambria Math"/>
                                      </a:rPr>
                                      <m:t>𝑥</m:t>
                                    </m:r>
                                  </m:den>
                                </m:f>
                                <m:r>
                                  <a:rPr lang="en-US" i="1">
                                    <a:latin typeface="Cambria Math"/>
                                  </a:rPr>
                                  <m:t>+</m:t>
                                </m:r>
                                <m:f>
                                  <m:fPr>
                                    <m:ctrlPr>
                                      <a:rPr lang="en-US" i="1">
                                        <a:latin typeface="Cambria Math" panose="02040503050406030204" pitchFamily="18" charset="0"/>
                                      </a:rPr>
                                    </m:ctrlPr>
                                  </m:fPr>
                                  <m:num>
                                    <m:r>
                                      <a:rPr lang="en-US" i="1">
                                        <a:latin typeface="Cambria Math"/>
                                      </a:rPr>
                                      <m:t>𝑣</m:t>
                                    </m:r>
                                  </m:num>
                                  <m:den>
                                    <m:sSub>
                                      <m:sSubPr>
                                        <m:ctrlPr>
                                          <a:rPr lang="en-US" i="1">
                                            <a:latin typeface="Cambria Math" panose="02040503050406030204" pitchFamily="18" charset="0"/>
                                          </a:rPr>
                                        </m:ctrlPr>
                                      </m:sSubPr>
                                      <m:e>
                                        <m:r>
                                          <a:rPr lang="en-US" i="1">
                                            <a:latin typeface="Cambria Math"/>
                                          </a:rPr>
                                          <m:t>h</m:t>
                                        </m:r>
                                      </m:e>
                                      <m:sub>
                                        <m:r>
                                          <a:rPr lang="en-US" i="1">
                                            <a:latin typeface="Cambria Math"/>
                                          </a:rPr>
                                          <m:t>𝑦</m:t>
                                        </m:r>
                                      </m:sub>
                                    </m:sSub>
                                  </m:den>
                                </m:f>
                                <m:f>
                                  <m:fPr>
                                    <m:ctrlPr>
                                      <a:rPr lang="en-US" i="1">
                                        <a:latin typeface="Cambria Math" panose="02040503050406030204" pitchFamily="18" charset="0"/>
                                      </a:rPr>
                                    </m:ctrlPr>
                                  </m:fPr>
                                  <m:num>
                                    <m:r>
                                      <a:rPr lang="en-US" i="1">
                                        <a:latin typeface="Cambria Math"/>
                                      </a:rPr>
                                      <m:t>𝜕</m:t>
                                    </m:r>
                                    <m:r>
                                      <a:rPr lang="en-US" i="1">
                                        <a:latin typeface="Cambria Math"/>
                                        <a:sym typeface="Symbol"/>
                                      </a:rPr>
                                      <m:t></m:t>
                                    </m:r>
                                  </m:num>
                                  <m:den>
                                    <m:r>
                                      <a:rPr lang="en-US" i="1">
                                        <a:latin typeface="Cambria Math"/>
                                      </a:rPr>
                                      <m:t>𝜕</m:t>
                                    </m:r>
                                    <m:r>
                                      <a:rPr lang="en-US" i="1">
                                        <a:latin typeface="Cambria Math"/>
                                      </a:rPr>
                                      <m:t>𝑦</m:t>
                                    </m:r>
                                  </m:den>
                                </m:f>
                                <m:r>
                                  <a:rPr lang="en-US" i="1">
                                    <a:latin typeface="Cambria Math"/>
                                  </a:rPr>
                                  <m:t>)</m:t>
                                </m:r>
                              </m:e>
                              <m:e>
                                <m:r>
                                  <a:rPr lang="en-US" b="0" i="1" smtClean="0">
                                    <a:latin typeface="Cambria Math"/>
                                  </a:rPr>
                                  <m:t>−</m:t>
                                </m:r>
                                <m:f>
                                  <m:fPr>
                                    <m:ctrlPr>
                                      <a:rPr lang="en-US" i="1">
                                        <a:latin typeface="Cambria Math" panose="02040503050406030204" pitchFamily="18" charset="0"/>
                                      </a:rPr>
                                    </m:ctrlPr>
                                  </m:fPr>
                                  <m:num>
                                    <m:r>
                                      <a:rPr lang="en-US" i="1">
                                        <a:latin typeface="Cambria Math"/>
                                      </a:rPr>
                                      <m:t>2</m:t>
                                    </m:r>
                                    <m:r>
                                      <a:rPr lang="en-US" i="1">
                                        <a:latin typeface="Cambria Math"/>
                                        <a:ea typeface="Cambria Math"/>
                                      </a:rPr>
                                      <m:t>𝜇</m:t>
                                    </m:r>
                                  </m:num>
                                  <m:den>
                                    <m:r>
                                      <a:rPr lang="en-US" i="1">
                                        <a:latin typeface="Cambria Math"/>
                                      </a:rPr>
                                      <m:t>𝐺</m:t>
                                    </m:r>
                                  </m:den>
                                </m:f>
                                <m:f>
                                  <m:fPr>
                                    <m:ctrlPr>
                                      <a:rPr lang="cs-CZ" i="1">
                                        <a:latin typeface="Cambria Math" panose="02040503050406030204" pitchFamily="18" charset="0"/>
                                      </a:rPr>
                                    </m:ctrlPr>
                                  </m:fPr>
                                  <m:num>
                                    <m:r>
                                      <a:rPr lang="cs-CZ" i="1">
                                        <a:latin typeface="Cambria Math"/>
                                      </a:rPr>
                                      <m:t>𝜕</m:t>
                                    </m:r>
                                    <m:r>
                                      <a:rPr lang="en-US" i="1">
                                        <a:latin typeface="Cambria Math"/>
                                      </a:rPr>
                                      <m:t>𝑢</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e>
                            </m:mr>
                            <m:mr>
                              <m:e>
                                <m:r>
                                  <a:rPr lang="en-US" b="0" i="1" smtClean="0">
                                    <a:latin typeface="Cambria Math"/>
                                  </a:rPr>
                                  <m:t>−</m:t>
                                </m:r>
                                <m:f>
                                  <m:fPr>
                                    <m:ctrlPr>
                                      <a:rPr lang="en-US" i="1">
                                        <a:latin typeface="Cambria Math" panose="02040503050406030204" pitchFamily="18" charset="0"/>
                                      </a:rPr>
                                    </m:ctrlPr>
                                  </m:fPr>
                                  <m:num>
                                    <m:r>
                                      <a:rPr lang="en-US" i="1">
                                        <a:latin typeface="Cambria Math"/>
                                        <a:ea typeface="Cambria Math"/>
                                      </a:rPr>
                                      <m:t>𝜇</m:t>
                                    </m:r>
                                  </m:num>
                                  <m:den>
                                    <m:r>
                                      <a:rPr lang="en-US" i="1">
                                        <a:latin typeface="Cambria Math"/>
                                      </a:rPr>
                                      <m:t>𝐺</m:t>
                                    </m:r>
                                  </m:den>
                                </m:f>
                                <m:r>
                                  <a:rPr lang="en-US" i="1">
                                    <a:latin typeface="Cambria Math" panose="02040503050406030204" pitchFamily="18" charset="0"/>
                                  </a:rPr>
                                  <m:t>(</m:t>
                                </m:r>
                                <m:f>
                                  <m:fPr>
                                    <m:ctrlPr>
                                      <a:rPr lang="cs-CZ" i="1">
                                        <a:latin typeface="Cambria Math" panose="02040503050406030204" pitchFamily="18" charset="0"/>
                                      </a:rPr>
                                    </m:ctrlPr>
                                  </m:fPr>
                                  <m:num>
                                    <m:r>
                                      <a:rPr lang="cs-CZ" i="1">
                                        <a:latin typeface="Cambria Math"/>
                                      </a:rPr>
                                      <m:t>𝜕</m:t>
                                    </m:r>
                                    <m:r>
                                      <a:rPr lang="en-US" i="1">
                                        <a:latin typeface="Cambria Math" panose="02040503050406030204" pitchFamily="18" charset="0"/>
                                      </a:rPr>
                                      <m:t>𝑣</m:t>
                                    </m:r>
                                  </m:num>
                                  <m:den>
                                    <m:r>
                                      <a:rPr lang="cs-CZ" i="1">
                                        <a:latin typeface="Cambria Math"/>
                                      </a:rPr>
                                      <m:t>𝜕</m:t>
                                    </m:r>
                                    <m:r>
                                      <a:rPr lang="cs-CZ" i="1">
                                        <a:latin typeface="Cambria Math"/>
                                        <a:ea typeface="Cambria Math"/>
                                      </a:rPr>
                                      <m:t>𝜉</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i="1">
                                    <a:latin typeface="Cambria Math"/>
                                    <a:ea typeface="Cambria Math"/>
                                  </a:rPr>
                                  <m:t>+</m:t>
                                </m:r>
                                <m:f>
                                  <m:fPr>
                                    <m:ctrlPr>
                                      <a:rPr lang="cs-CZ" i="1">
                                        <a:latin typeface="Cambria Math" panose="02040503050406030204" pitchFamily="18" charset="0"/>
                                      </a:rPr>
                                    </m:ctrlPr>
                                  </m:fPr>
                                  <m:num>
                                    <m:r>
                                      <a:rPr lang="cs-CZ" i="1">
                                        <a:latin typeface="Cambria Math"/>
                                      </a:rPr>
                                      <m:t>𝜕</m:t>
                                    </m:r>
                                    <m:r>
                                      <a:rPr lang="en-US" i="1">
                                        <a:latin typeface="Cambria Math" panose="02040503050406030204" pitchFamily="18" charset="0"/>
                                      </a:rPr>
                                      <m:t>𝑣</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i="1">
                                    <a:latin typeface="Cambria Math" panose="02040503050406030204" pitchFamily="18" charset="0"/>
                                  </a:rPr>
                                  <m:t>)</m:t>
                                </m:r>
                              </m:e>
                              <m:e>
                                <m:r>
                                  <a:rPr lang="en-US" i="1">
                                    <a:latin typeface="Cambria Math"/>
                                  </a:rPr>
                                  <m:t>−</m:t>
                                </m:r>
                                <m:f>
                                  <m:fPr>
                                    <m:ctrlPr>
                                      <a:rPr lang="en-US" i="1">
                                        <a:latin typeface="Cambria Math" panose="02040503050406030204" pitchFamily="18" charset="0"/>
                                      </a:rPr>
                                    </m:ctrlPr>
                                  </m:fPr>
                                  <m:num>
                                    <m:r>
                                      <a:rPr lang="en-US" i="1">
                                        <a:latin typeface="Cambria Math"/>
                                        <a:ea typeface="Cambria Math"/>
                                      </a:rPr>
                                      <m:t>𝜇</m:t>
                                    </m:r>
                                  </m:num>
                                  <m:den>
                                    <m:r>
                                      <a:rPr lang="en-US" i="1">
                                        <a:latin typeface="Cambria Math"/>
                                      </a:rPr>
                                      <m:t>𝐺</m:t>
                                    </m:r>
                                  </m:den>
                                </m:f>
                                <m:f>
                                  <m:fPr>
                                    <m:ctrlPr>
                                      <a:rPr lang="cs-CZ" i="1">
                                        <a:latin typeface="Cambria Math" panose="02040503050406030204" pitchFamily="18" charset="0"/>
                                      </a:rPr>
                                    </m:ctrlPr>
                                  </m:fPr>
                                  <m:num>
                                    <m:r>
                                      <a:rPr lang="cs-CZ" i="1">
                                        <a:latin typeface="Cambria Math"/>
                                      </a:rPr>
                                      <m:t>𝜕</m:t>
                                    </m:r>
                                    <m:r>
                                      <a:rPr lang="en-US" i="1">
                                        <a:latin typeface="Cambria Math"/>
                                      </a:rPr>
                                      <m:t>𝑢</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e>
                              <m:e>
                                <m:r>
                                  <a:rPr lang="en-US" b="0" i="1" smtClean="0">
                                    <a:latin typeface="Cambria Math"/>
                                  </a:rPr>
                                  <m:t>1</m:t>
                                </m:r>
                                <m:r>
                                  <a:rPr lang="en-US" i="1">
                                    <a:latin typeface="Cambria Math"/>
                                  </a:rPr>
                                  <m:t>+</m:t>
                                </m:r>
                                <m:f>
                                  <m:fPr>
                                    <m:ctrlPr>
                                      <a:rPr lang="en-US" i="1">
                                        <a:latin typeface="Cambria Math" panose="02040503050406030204" pitchFamily="18" charset="0"/>
                                      </a:rPr>
                                    </m:ctrlPr>
                                  </m:fPr>
                                  <m:num>
                                    <m:r>
                                      <a:rPr lang="en-US" i="1">
                                        <a:latin typeface="Cambria Math"/>
                                        <a:ea typeface="Cambria Math"/>
                                      </a:rPr>
                                      <m:t>𝜇</m:t>
                                    </m:r>
                                  </m:num>
                                  <m:den>
                                    <m:r>
                                      <a:rPr lang="en-US" i="1">
                                        <a:latin typeface="Cambria Math"/>
                                      </a:rPr>
                                      <m:t>𝐺</m:t>
                                    </m:r>
                                  </m:den>
                                </m:f>
                                <m:r>
                                  <a:rPr lang="en-US" i="1">
                                    <a:latin typeface="Cambria Math"/>
                                  </a:rPr>
                                  <m:t>(</m:t>
                                </m:r>
                                <m:f>
                                  <m:fPr>
                                    <m:ctrlPr>
                                      <a:rPr lang="en-US" i="1">
                                        <a:latin typeface="Cambria Math" panose="02040503050406030204" pitchFamily="18" charset="0"/>
                                      </a:rPr>
                                    </m:ctrlPr>
                                  </m:fPr>
                                  <m:num>
                                    <m:r>
                                      <a:rPr lang="en-US" i="1">
                                        <a:latin typeface="Cambria Math"/>
                                      </a:rPr>
                                      <m:t>𝑢</m:t>
                                    </m:r>
                                  </m:num>
                                  <m:den>
                                    <m:sSub>
                                      <m:sSubPr>
                                        <m:ctrlPr>
                                          <a:rPr lang="en-US" i="1">
                                            <a:latin typeface="Cambria Math" panose="02040503050406030204" pitchFamily="18" charset="0"/>
                                          </a:rPr>
                                        </m:ctrlPr>
                                      </m:sSubPr>
                                      <m:e>
                                        <m:r>
                                          <a:rPr lang="en-US" i="1">
                                            <a:latin typeface="Cambria Math"/>
                                          </a:rPr>
                                          <m:t>h</m:t>
                                        </m:r>
                                      </m:e>
                                      <m:sub>
                                        <m:r>
                                          <a:rPr lang="en-US" i="1">
                                            <a:latin typeface="Cambria Math"/>
                                          </a:rPr>
                                          <m:t>𝑥</m:t>
                                        </m:r>
                                      </m:sub>
                                    </m:sSub>
                                  </m:den>
                                </m:f>
                                <m:f>
                                  <m:fPr>
                                    <m:ctrlPr>
                                      <a:rPr lang="en-US" i="1">
                                        <a:latin typeface="Cambria Math" panose="02040503050406030204" pitchFamily="18" charset="0"/>
                                      </a:rPr>
                                    </m:ctrlPr>
                                  </m:fPr>
                                  <m:num>
                                    <m:r>
                                      <a:rPr lang="en-US" i="1">
                                        <a:latin typeface="Cambria Math"/>
                                      </a:rPr>
                                      <m:t>𝜕</m:t>
                                    </m:r>
                                    <m:r>
                                      <a:rPr lang="en-US" i="1">
                                        <a:latin typeface="Cambria Math"/>
                                        <a:sym typeface="Symbol"/>
                                      </a:rPr>
                                      <m:t></m:t>
                                    </m:r>
                                  </m:num>
                                  <m:den>
                                    <m:r>
                                      <a:rPr lang="en-US" i="1">
                                        <a:latin typeface="Cambria Math"/>
                                      </a:rPr>
                                      <m:t>𝜕</m:t>
                                    </m:r>
                                    <m:r>
                                      <a:rPr lang="en-US" i="1">
                                        <a:latin typeface="Cambria Math"/>
                                      </a:rPr>
                                      <m:t>𝑥</m:t>
                                    </m:r>
                                  </m:den>
                                </m:f>
                                <m:r>
                                  <a:rPr lang="en-US" i="1">
                                    <a:latin typeface="Cambria Math"/>
                                  </a:rPr>
                                  <m:t>+</m:t>
                                </m:r>
                                <m:f>
                                  <m:fPr>
                                    <m:ctrlPr>
                                      <a:rPr lang="en-US" i="1">
                                        <a:latin typeface="Cambria Math" panose="02040503050406030204" pitchFamily="18" charset="0"/>
                                      </a:rPr>
                                    </m:ctrlPr>
                                  </m:fPr>
                                  <m:num>
                                    <m:r>
                                      <a:rPr lang="en-US" i="1">
                                        <a:latin typeface="Cambria Math"/>
                                      </a:rPr>
                                      <m:t>𝑢</m:t>
                                    </m:r>
                                  </m:num>
                                  <m:den>
                                    <m:sSub>
                                      <m:sSubPr>
                                        <m:ctrlPr>
                                          <a:rPr lang="en-US" i="1">
                                            <a:latin typeface="Cambria Math" panose="02040503050406030204" pitchFamily="18" charset="0"/>
                                          </a:rPr>
                                        </m:ctrlPr>
                                      </m:sSubPr>
                                      <m:e>
                                        <m:r>
                                          <a:rPr lang="en-US" i="1">
                                            <a:latin typeface="Cambria Math"/>
                                          </a:rPr>
                                          <m:t>h</m:t>
                                        </m:r>
                                      </m:e>
                                      <m:sub>
                                        <m:r>
                                          <a:rPr lang="en-US" i="1">
                                            <a:latin typeface="Cambria Math"/>
                                          </a:rPr>
                                          <m:t>𝑦</m:t>
                                        </m:r>
                                      </m:sub>
                                    </m:sSub>
                                  </m:den>
                                </m:f>
                                <m:f>
                                  <m:fPr>
                                    <m:ctrlPr>
                                      <a:rPr lang="en-US" i="1">
                                        <a:latin typeface="Cambria Math" panose="02040503050406030204" pitchFamily="18" charset="0"/>
                                      </a:rPr>
                                    </m:ctrlPr>
                                  </m:fPr>
                                  <m:num>
                                    <m:r>
                                      <a:rPr lang="en-US" i="1">
                                        <a:latin typeface="Cambria Math"/>
                                      </a:rPr>
                                      <m:t>𝜕</m:t>
                                    </m:r>
                                    <m:r>
                                      <a:rPr lang="en-US" i="1">
                                        <a:latin typeface="Cambria Math"/>
                                        <a:sym typeface="Symbol"/>
                                      </a:rPr>
                                      <m:t></m:t>
                                    </m:r>
                                  </m:num>
                                  <m:den>
                                    <m:r>
                                      <a:rPr lang="en-US" i="1">
                                        <a:latin typeface="Cambria Math"/>
                                      </a:rPr>
                                      <m:t>𝜕</m:t>
                                    </m:r>
                                    <m:r>
                                      <a:rPr lang="en-US" i="1">
                                        <a:latin typeface="Cambria Math"/>
                                      </a:rPr>
                                      <m:t>𝑥</m:t>
                                    </m:r>
                                  </m:den>
                                </m:f>
                                <m:r>
                                  <a:rPr lang="en-US" i="1">
                                    <a:latin typeface="Cambria Math"/>
                                  </a:rPr>
                                  <m:t>+</m:t>
                                </m:r>
                                <m:f>
                                  <m:fPr>
                                    <m:ctrlPr>
                                      <a:rPr lang="en-US" i="1">
                                        <a:latin typeface="Cambria Math" panose="02040503050406030204" pitchFamily="18" charset="0"/>
                                      </a:rPr>
                                    </m:ctrlPr>
                                  </m:fPr>
                                  <m:num>
                                    <m:r>
                                      <a:rPr lang="en-US" i="1">
                                        <a:latin typeface="Cambria Math"/>
                                      </a:rPr>
                                      <m:t>𝑣</m:t>
                                    </m:r>
                                  </m:num>
                                  <m:den>
                                    <m:sSub>
                                      <m:sSubPr>
                                        <m:ctrlPr>
                                          <a:rPr lang="en-US" i="1">
                                            <a:latin typeface="Cambria Math" panose="02040503050406030204" pitchFamily="18" charset="0"/>
                                          </a:rPr>
                                        </m:ctrlPr>
                                      </m:sSubPr>
                                      <m:e>
                                        <m:r>
                                          <a:rPr lang="en-US" i="1">
                                            <a:latin typeface="Cambria Math"/>
                                          </a:rPr>
                                          <m:t>h</m:t>
                                        </m:r>
                                      </m:e>
                                      <m:sub>
                                        <m:r>
                                          <a:rPr lang="en-US" i="1">
                                            <a:latin typeface="Cambria Math"/>
                                          </a:rPr>
                                          <m:t>𝑦</m:t>
                                        </m:r>
                                      </m:sub>
                                    </m:sSub>
                                  </m:den>
                                </m:f>
                                <m:f>
                                  <m:fPr>
                                    <m:ctrlPr>
                                      <a:rPr lang="en-US" i="1">
                                        <a:latin typeface="Cambria Math" panose="02040503050406030204" pitchFamily="18" charset="0"/>
                                      </a:rPr>
                                    </m:ctrlPr>
                                  </m:fPr>
                                  <m:num>
                                    <m:r>
                                      <a:rPr lang="en-US" i="1">
                                        <a:latin typeface="Cambria Math"/>
                                      </a:rPr>
                                      <m:t>𝜕</m:t>
                                    </m:r>
                                    <m:r>
                                      <a:rPr lang="en-US" i="1">
                                        <a:latin typeface="Cambria Math"/>
                                        <a:sym typeface="Symbol"/>
                                      </a:rPr>
                                      <m:t></m:t>
                                    </m:r>
                                  </m:num>
                                  <m:den>
                                    <m:r>
                                      <a:rPr lang="en-US" i="1">
                                        <a:latin typeface="Cambria Math"/>
                                      </a:rPr>
                                      <m:t>𝜕</m:t>
                                    </m:r>
                                    <m:r>
                                      <a:rPr lang="en-US" i="1">
                                        <a:latin typeface="Cambria Math"/>
                                      </a:rPr>
                                      <m:t>𝑦</m:t>
                                    </m:r>
                                  </m:den>
                                </m:f>
                                <m:r>
                                  <a:rPr lang="en-US" i="1">
                                    <a:latin typeface="Cambria Math"/>
                                  </a:rPr>
                                  <m:t>)</m:t>
                                </m:r>
                              </m:e>
                            </m:mr>
                          </m:m>
                        </m:e>
                      </m:d>
                      <m:d>
                        <m:dPr>
                          <m:ctrlPr>
                            <a:rPr lang="cs-CZ" i="1" smtClean="0">
                              <a:latin typeface="Cambria Math" panose="02040503050406030204" pitchFamily="18" charset="0"/>
                            </a:rPr>
                          </m:ctrlPr>
                        </m:dPr>
                        <m:e>
                          <m:m>
                            <m:mPr>
                              <m:mcs>
                                <m:mc>
                                  <m:mcPr>
                                    <m:count m:val="1"/>
                                    <m:mcJc m:val="center"/>
                                  </m:mcPr>
                                </m:mc>
                              </m:mcs>
                              <m:ctrlPr>
                                <a:rPr lang="cs-CZ" i="1" smtClean="0">
                                  <a:latin typeface="Cambria Math" panose="02040503050406030204" pitchFamily="18" charset="0"/>
                                </a:rPr>
                              </m:ctrlPr>
                            </m:mPr>
                            <m:mr>
                              <m:e>
                                <m:sSub>
                                  <m:sSubPr>
                                    <m:ctrlPr>
                                      <a:rPr lang="cs-CZ" i="1">
                                        <a:latin typeface="Cambria Math" panose="02040503050406030204" pitchFamily="18" charset="0"/>
                                      </a:rPr>
                                    </m:ctrlPr>
                                  </m:sSubPr>
                                  <m:e>
                                    <m:r>
                                      <a:rPr lang="en-US" i="1">
                                        <a:latin typeface="Cambria Math"/>
                                      </a:rPr>
                                      <m:t>𝑠</m:t>
                                    </m:r>
                                  </m:e>
                                  <m:sub>
                                    <m:r>
                                      <a:rPr lang="en-US" i="1">
                                        <a:latin typeface="Cambria Math"/>
                                      </a:rPr>
                                      <m:t>𝑥𝑥</m:t>
                                    </m:r>
                                  </m:sub>
                                </m:sSub>
                                <m:r>
                                  <a:rPr lang="en-US" b="0" i="1" smtClean="0">
                                    <a:latin typeface="Cambria Math"/>
                                  </a:rPr>
                                  <m:t>,</m:t>
                                </m:r>
                                <m:r>
                                  <a:rPr lang="en-US" b="0" i="1" baseline="-25000" smtClean="0">
                                    <a:latin typeface="Cambria Math"/>
                                  </a:rPr>
                                  <m:t>𝑖𝑗</m:t>
                                </m:r>
                              </m:e>
                            </m:mr>
                            <m:mr>
                              <m:e>
                                <m:sSub>
                                  <m:sSubPr>
                                    <m:ctrlPr>
                                      <a:rPr lang="cs-CZ" i="1">
                                        <a:latin typeface="Cambria Math" panose="02040503050406030204" pitchFamily="18" charset="0"/>
                                      </a:rPr>
                                    </m:ctrlPr>
                                  </m:sSubPr>
                                  <m:e>
                                    <m:r>
                                      <a:rPr lang="en-US" i="1">
                                        <a:latin typeface="Cambria Math"/>
                                      </a:rPr>
                                      <m:t>𝑠</m:t>
                                    </m:r>
                                  </m:e>
                                  <m:sub>
                                    <m:r>
                                      <a:rPr lang="en-US" i="1">
                                        <a:latin typeface="Cambria Math"/>
                                      </a:rPr>
                                      <m:t>𝑦𝑦</m:t>
                                    </m:r>
                                  </m:sub>
                                </m:sSub>
                                <m:r>
                                  <a:rPr lang="en-US" i="1">
                                    <a:latin typeface="Cambria Math"/>
                                  </a:rPr>
                                  <m:t>,</m:t>
                                </m:r>
                                <m:r>
                                  <a:rPr lang="en-US" i="1" baseline="-25000">
                                    <a:latin typeface="Cambria Math"/>
                                  </a:rPr>
                                  <m:t>𝑖𝑗</m:t>
                                </m:r>
                              </m:e>
                            </m:mr>
                            <m:mr>
                              <m:e>
                                <m:sSub>
                                  <m:sSubPr>
                                    <m:ctrlPr>
                                      <a:rPr lang="cs-CZ" i="1">
                                        <a:latin typeface="Cambria Math" panose="02040503050406030204" pitchFamily="18" charset="0"/>
                                      </a:rPr>
                                    </m:ctrlPr>
                                  </m:sSubPr>
                                  <m:e>
                                    <m:r>
                                      <a:rPr lang="en-US" i="1">
                                        <a:latin typeface="Cambria Math"/>
                                      </a:rPr>
                                      <m:t>𝑠</m:t>
                                    </m:r>
                                  </m:e>
                                  <m:sub>
                                    <m:r>
                                      <a:rPr lang="cs-CZ" i="1">
                                        <a:latin typeface="Cambria Math"/>
                                      </a:rPr>
                                      <m:t>𝑥</m:t>
                                    </m:r>
                                    <m:r>
                                      <a:rPr lang="en-US" i="1">
                                        <a:latin typeface="Cambria Math"/>
                                      </a:rPr>
                                      <m:t>𝑦</m:t>
                                    </m:r>
                                  </m:sub>
                                </m:sSub>
                                <m:r>
                                  <a:rPr lang="en-US" i="1">
                                    <a:latin typeface="Cambria Math"/>
                                  </a:rPr>
                                  <m:t>,</m:t>
                                </m:r>
                                <m:r>
                                  <a:rPr lang="en-US" i="1" baseline="-25000">
                                    <a:latin typeface="Cambria Math"/>
                                  </a:rPr>
                                  <m:t>𝑖𝑗</m:t>
                                </m:r>
                              </m:e>
                            </m:mr>
                          </m:m>
                        </m:e>
                      </m:d>
                      <m:r>
                        <a:rPr lang="cs-CZ" b="0" i="0" smtClean="0">
                          <a:latin typeface="Cambria Math"/>
                        </a:rPr>
                        <m:t>=</m:t>
                      </m:r>
                      <m:d>
                        <m:dPr>
                          <m:ctrlPr>
                            <a:rPr lang="cs-CZ" i="1">
                              <a:latin typeface="Cambria Math" panose="02040503050406030204" pitchFamily="18" charset="0"/>
                            </a:rPr>
                          </m:ctrlPr>
                        </m:dPr>
                        <m:e>
                          <m:m>
                            <m:mPr>
                              <m:mcs>
                                <m:mc>
                                  <m:mcPr>
                                    <m:count m:val="1"/>
                                    <m:mcJc m:val="center"/>
                                  </m:mcPr>
                                </m:mc>
                              </m:mcs>
                              <m:ctrlPr>
                                <a:rPr lang="cs-CZ" i="1">
                                  <a:latin typeface="Cambria Math" panose="02040503050406030204" pitchFamily="18" charset="0"/>
                                </a:rPr>
                              </m:ctrlPr>
                            </m:mPr>
                            <m:mr>
                              <m:e>
                                <m:f>
                                  <m:fPr>
                                    <m:ctrlPr>
                                      <a:rPr lang="en-US" i="1">
                                        <a:latin typeface="Cambria Math" panose="02040503050406030204" pitchFamily="18" charset="0"/>
                                      </a:rPr>
                                    </m:ctrlPr>
                                  </m:fPr>
                                  <m:num>
                                    <m:r>
                                      <a:rPr lang="en-US" i="1">
                                        <a:latin typeface="Cambria Math"/>
                                        <a:ea typeface="Cambria Math"/>
                                      </a:rPr>
                                      <m:t>𝜇</m:t>
                                    </m:r>
                                  </m:num>
                                  <m:den>
                                    <m:r>
                                      <a:rPr lang="en-US" i="1">
                                        <a:latin typeface="Cambria Math"/>
                                      </a:rPr>
                                      <m:t>𝐺</m:t>
                                    </m:r>
                                  </m:den>
                                </m:f>
                                <m:d>
                                  <m:dPr>
                                    <m:ctrlPr>
                                      <a:rPr lang="en-US" i="1">
                                        <a:latin typeface="Cambria Math" panose="02040503050406030204" pitchFamily="18" charset="0"/>
                                      </a:rPr>
                                    </m:ctrlPr>
                                  </m:dPr>
                                  <m:e>
                                    <m:f>
                                      <m:fPr>
                                        <m:ctrlPr>
                                          <a:rPr lang="cs-CZ"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𝑠</m:t>
                                            </m:r>
                                          </m:e>
                                          <m:sub>
                                            <m:r>
                                              <a:rPr lang="en-US" i="1">
                                                <a:latin typeface="Cambria Math"/>
                                              </a:rPr>
                                              <m:t>𝑥𝑥</m:t>
                                            </m:r>
                                            <m:r>
                                              <a:rPr lang="cs-CZ" i="1">
                                                <a:latin typeface="Cambria Math" panose="02040503050406030204" pitchFamily="18" charset="0"/>
                                              </a:rPr>
                                              <m:t> </m:t>
                                            </m:r>
                                            <m:r>
                                              <a:rPr lang="cs-CZ" i="1">
                                                <a:latin typeface="Cambria Math" panose="02040503050406030204" pitchFamily="18" charset="0"/>
                                              </a:rPr>
                                              <m:t>𝑖</m:t>
                                            </m:r>
                                            <m:r>
                                              <a:rPr lang="en-US" i="1">
                                                <a:latin typeface="Cambria Math" panose="02040503050406030204" pitchFamily="18" charset="0"/>
                                              </a:rPr>
                                              <m:t>−1</m:t>
                                            </m:r>
                                            <m:r>
                                              <a:rPr lang="cs-CZ" i="1">
                                                <a:latin typeface="Cambria Math" panose="02040503050406030204" pitchFamily="18" charset="0"/>
                                              </a:rPr>
                                              <m:t>,</m:t>
                                            </m:r>
                                            <m:r>
                                              <a:rPr lang="cs-CZ" i="1">
                                                <a:latin typeface="Cambria Math" panose="02040503050406030204" pitchFamily="18" charset="0"/>
                                              </a:rPr>
                                              <m:t>𝑗</m:t>
                                            </m:r>
                                          </m:sub>
                                        </m:sSub>
                                      </m:num>
                                      <m:den>
                                        <m:r>
                                          <a:rPr lang="en-US" i="1">
                                            <a:latin typeface="Cambria Math" panose="02040503050406030204" pitchFamily="18" charset="0"/>
                                          </a:rPr>
                                          <m:t>h</m:t>
                                        </m:r>
                                        <m:r>
                                          <a:rPr lang="en-US" i="1" baseline="-25000">
                                            <a:latin typeface="Cambria Math" panose="02040503050406030204" pitchFamily="18" charset="0"/>
                                          </a:rPr>
                                          <m:t>𝑥</m:t>
                                        </m:r>
                                      </m:den>
                                    </m:f>
                                    <m:r>
                                      <a:rPr lang="en-US" i="1">
                                        <a:latin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i="1">
                                        <a:latin typeface="Cambria Math"/>
                                        <a:ea typeface="Cambria Math"/>
                                      </a:rPr>
                                      <m:t>+</m:t>
                                    </m:r>
                                    <m:f>
                                      <m:fPr>
                                        <m:ctrlPr>
                                          <a:rPr lang="cs-CZ"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𝑠</m:t>
                                            </m:r>
                                          </m:e>
                                          <m:sub>
                                            <m:r>
                                              <a:rPr lang="en-US" i="1">
                                                <a:latin typeface="Cambria Math"/>
                                              </a:rPr>
                                              <m:t>𝑥𝑥</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r>
                                              <a:rPr lang="en-US" i="1">
                                                <a:latin typeface="Cambria Math" panose="02040503050406030204" pitchFamily="18" charset="0"/>
                                              </a:rPr>
                                              <m:t>−1</m:t>
                                            </m:r>
                                          </m:sub>
                                        </m:sSub>
                                      </m:num>
                                      <m:den>
                                        <m:r>
                                          <a:rPr lang="en-US" i="1">
                                            <a:latin typeface="Cambria Math" panose="02040503050406030204" pitchFamily="18" charset="0"/>
                                          </a:rPr>
                                          <m:t>h</m:t>
                                        </m:r>
                                        <m:r>
                                          <a:rPr lang="en-US" i="1" baseline="-25000">
                                            <a:latin typeface="Cambria Math" panose="02040503050406030204" pitchFamily="18" charset="0"/>
                                          </a:rPr>
                                          <m:t>𝑦</m:t>
                                        </m:r>
                                      </m:den>
                                    </m:f>
                                    <m:r>
                                      <a:rPr lang="en-US" i="1">
                                        <a:latin typeface="Cambria Math" panose="02040503050406030204" pitchFamily="18" charset="0"/>
                                        <a:ea typeface="Cambria Math"/>
                                      </a:rPr>
                                      <m:t>(</m:t>
                                    </m:r>
                                    <m:r>
                                      <a:rPr lang="en-US" i="1">
                                        <a:latin typeface="Cambria Math" panose="02040503050406030204" pitchFamily="18" charset="0"/>
                                        <a:ea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i="1">
                                        <a:latin typeface="Cambria Math"/>
                                      </a:rPr>
                                      <m:t> +</m:t>
                                    </m:r>
                                    <m:r>
                                      <a:rPr lang="en-US" i="1">
                                        <a:latin typeface="Cambria Math"/>
                                      </a:rPr>
                                      <m:t>𝑣</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r>
                                      <a:rPr lang="en-US" i="1">
                                        <a:latin typeface="Cambria Math" panose="02040503050406030204" pitchFamily="18" charset="0"/>
                                      </a:rPr>
                                      <m:t>)</m:t>
                                    </m:r>
                                  </m:e>
                                </m:d>
                                <m:r>
                                  <a:rPr lang="en-US" b="0" i="1" smtClean="0">
                                    <a:latin typeface="Cambria Math"/>
                                  </a:rPr>
                                  <m:t>−</m:t>
                                </m:r>
                                <m:r>
                                  <a:rPr lang="cs-CZ" b="0" i="1" smtClean="0">
                                    <a:latin typeface="Cambria Math"/>
                                  </a:rPr>
                                  <m:t>𝑄𝑥𝑥</m:t>
                                </m:r>
                              </m:e>
                            </m:mr>
                            <m:mr>
                              <m:e>
                                <m:f>
                                  <m:fPr>
                                    <m:ctrlPr>
                                      <a:rPr lang="en-US" i="1">
                                        <a:latin typeface="Cambria Math" panose="02040503050406030204" pitchFamily="18" charset="0"/>
                                      </a:rPr>
                                    </m:ctrlPr>
                                  </m:fPr>
                                  <m:num>
                                    <m:r>
                                      <a:rPr lang="en-US" i="1">
                                        <a:latin typeface="Cambria Math"/>
                                        <a:ea typeface="Cambria Math"/>
                                      </a:rPr>
                                      <m:t>𝜇</m:t>
                                    </m:r>
                                  </m:num>
                                  <m:den>
                                    <m:r>
                                      <a:rPr lang="en-US" i="1">
                                        <a:latin typeface="Cambria Math"/>
                                      </a:rPr>
                                      <m:t>𝐺</m:t>
                                    </m:r>
                                  </m:den>
                                </m:f>
                                <m:d>
                                  <m:dPr>
                                    <m:ctrlPr>
                                      <a:rPr lang="en-US" i="1">
                                        <a:latin typeface="Cambria Math" panose="02040503050406030204" pitchFamily="18" charset="0"/>
                                      </a:rPr>
                                    </m:ctrlPr>
                                  </m:dPr>
                                  <m:e>
                                    <m:f>
                                      <m:fPr>
                                        <m:ctrlPr>
                                          <a:rPr lang="cs-CZ"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𝑠</m:t>
                                            </m:r>
                                          </m:e>
                                          <m:sub>
                                            <m:r>
                                              <a:rPr lang="en-US" b="0" i="1" smtClean="0">
                                                <a:latin typeface="Cambria Math"/>
                                              </a:rPr>
                                              <m:t>𝑦𝑦</m:t>
                                            </m:r>
                                            <m:r>
                                              <a:rPr lang="cs-CZ" i="1">
                                                <a:latin typeface="Cambria Math" panose="02040503050406030204" pitchFamily="18" charset="0"/>
                                              </a:rPr>
                                              <m:t> </m:t>
                                            </m:r>
                                            <m:r>
                                              <a:rPr lang="cs-CZ" i="1">
                                                <a:latin typeface="Cambria Math" panose="02040503050406030204" pitchFamily="18" charset="0"/>
                                              </a:rPr>
                                              <m:t>𝑖</m:t>
                                            </m:r>
                                            <m:r>
                                              <a:rPr lang="en-US" i="1">
                                                <a:latin typeface="Cambria Math" panose="02040503050406030204" pitchFamily="18" charset="0"/>
                                              </a:rPr>
                                              <m:t>−1</m:t>
                                            </m:r>
                                            <m:r>
                                              <a:rPr lang="cs-CZ" i="1">
                                                <a:latin typeface="Cambria Math" panose="02040503050406030204" pitchFamily="18" charset="0"/>
                                              </a:rPr>
                                              <m:t>,</m:t>
                                            </m:r>
                                            <m:r>
                                              <a:rPr lang="cs-CZ" i="1">
                                                <a:latin typeface="Cambria Math" panose="02040503050406030204" pitchFamily="18" charset="0"/>
                                              </a:rPr>
                                              <m:t>𝑗</m:t>
                                            </m:r>
                                          </m:sub>
                                        </m:sSub>
                                      </m:num>
                                      <m:den>
                                        <m:r>
                                          <a:rPr lang="en-US" i="1">
                                            <a:latin typeface="Cambria Math" panose="02040503050406030204" pitchFamily="18" charset="0"/>
                                          </a:rPr>
                                          <m:t>h</m:t>
                                        </m:r>
                                        <m:r>
                                          <a:rPr lang="en-US" i="1" baseline="-25000">
                                            <a:latin typeface="Cambria Math" panose="02040503050406030204" pitchFamily="18" charset="0"/>
                                          </a:rPr>
                                          <m:t>𝑥</m:t>
                                        </m:r>
                                      </m:den>
                                    </m:f>
                                    <m:r>
                                      <a:rPr lang="en-US" i="1">
                                        <a:latin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i="1">
                                        <a:latin typeface="Cambria Math"/>
                                        <a:ea typeface="Cambria Math"/>
                                      </a:rPr>
                                      <m:t>+</m:t>
                                    </m:r>
                                    <m:f>
                                      <m:fPr>
                                        <m:ctrlPr>
                                          <a:rPr lang="cs-CZ"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𝑠</m:t>
                                            </m:r>
                                          </m:e>
                                          <m:sub>
                                            <m:r>
                                              <a:rPr lang="en-US" b="0" i="1" smtClean="0">
                                                <a:latin typeface="Cambria Math"/>
                                              </a:rPr>
                                              <m:t>𝑦𝑦</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r>
                                              <a:rPr lang="en-US" i="1">
                                                <a:latin typeface="Cambria Math" panose="02040503050406030204" pitchFamily="18" charset="0"/>
                                              </a:rPr>
                                              <m:t>−1</m:t>
                                            </m:r>
                                          </m:sub>
                                        </m:sSub>
                                      </m:num>
                                      <m:den>
                                        <m:r>
                                          <a:rPr lang="en-US" i="1">
                                            <a:latin typeface="Cambria Math" panose="02040503050406030204" pitchFamily="18" charset="0"/>
                                          </a:rPr>
                                          <m:t>h</m:t>
                                        </m:r>
                                        <m:r>
                                          <a:rPr lang="en-US" i="1" baseline="-25000">
                                            <a:latin typeface="Cambria Math" panose="02040503050406030204" pitchFamily="18" charset="0"/>
                                          </a:rPr>
                                          <m:t>𝑦</m:t>
                                        </m:r>
                                      </m:den>
                                    </m:f>
                                    <m:r>
                                      <a:rPr lang="en-US" i="1">
                                        <a:latin typeface="Cambria Math" panose="02040503050406030204" pitchFamily="18" charset="0"/>
                                        <a:ea typeface="Cambria Math"/>
                                      </a:rPr>
                                      <m:t>(</m:t>
                                    </m:r>
                                    <m:r>
                                      <a:rPr lang="en-US" i="1">
                                        <a:latin typeface="Cambria Math" panose="02040503050406030204" pitchFamily="18" charset="0"/>
                                        <a:ea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i="1">
                                        <a:latin typeface="Cambria Math"/>
                                      </a:rPr>
                                      <m:t> +</m:t>
                                    </m:r>
                                    <m:r>
                                      <a:rPr lang="en-US" i="1">
                                        <a:latin typeface="Cambria Math"/>
                                      </a:rPr>
                                      <m:t>𝑣</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r>
                                      <a:rPr lang="en-US" i="1">
                                        <a:latin typeface="Cambria Math" panose="02040503050406030204" pitchFamily="18" charset="0"/>
                                      </a:rPr>
                                      <m:t>)</m:t>
                                    </m:r>
                                  </m:e>
                                </m:d>
                                <m:r>
                                  <a:rPr lang="en-US" i="1">
                                    <a:latin typeface="Cambria Math"/>
                                  </a:rPr>
                                  <m:t>−</m:t>
                                </m:r>
                                <m:r>
                                  <a:rPr lang="cs-CZ" i="1">
                                    <a:latin typeface="Cambria Math"/>
                                  </a:rPr>
                                  <m:t>𝑄</m:t>
                                </m:r>
                                <m:r>
                                  <a:rPr lang="en-US" b="0" i="1" smtClean="0">
                                    <a:latin typeface="Cambria Math"/>
                                  </a:rPr>
                                  <m:t>𝑦𝑦</m:t>
                                </m:r>
                              </m:e>
                            </m:mr>
                            <m:mr>
                              <m:e>
                                <m:f>
                                  <m:fPr>
                                    <m:ctrlPr>
                                      <a:rPr lang="en-US" i="1">
                                        <a:latin typeface="Cambria Math" panose="02040503050406030204" pitchFamily="18" charset="0"/>
                                      </a:rPr>
                                    </m:ctrlPr>
                                  </m:fPr>
                                  <m:num>
                                    <m:r>
                                      <a:rPr lang="en-US" i="1">
                                        <a:latin typeface="Cambria Math"/>
                                        <a:ea typeface="Cambria Math"/>
                                      </a:rPr>
                                      <m:t>𝜇</m:t>
                                    </m:r>
                                  </m:num>
                                  <m:den>
                                    <m:r>
                                      <a:rPr lang="en-US" i="1">
                                        <a:latin typeface="Cambria Math"/>
                                      </a:rPr>
                                      <m:t>𝐺</m:t>
                                    </m:r>
                                  </m:den>
                                </m:f>
                                <m:d>
                                  <m:dPr>
                                    <m:ctrlPr>
                                      <a:rPr lang="en-US" i="1">
                                        <a:latin typeface="Cambria Math" panose="02040503050406030204" pitchFamily="18" charset="0"/>
                                      </a:rPr>
                                    </m:ctrlPr>
                                  </m:dPr>
                                  <m:e>
                                    <m:f>
                                      <m:fPr>
                                        <m:ctrlPr>
                                          <a:rPr lang="cs-CZ"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𝑠</m:t>
                                            </m:r>
                                          </m:e>
                                          <m:sub>
                                            <m:r>
                                              <a:rPr lang="en-US" i="1">
                                                <a:latin typeface="Cambria Math"/>
                                              </a:rPr>
                                              <m:t>𝑥</m:t>
                                            </m:r>
                                            <m:r>
                                              <a:rPr lang="en-US" b="0" i="1" smtClean="0">
                                                <a:latin typeface="Cambria Math"/>
                                              </a:rPr>
                                              <m:t>𝑦</m:t>
                                            </m:r>
                                            <m:r>
                                              <a:rPr lang="cs-CZ" i="1">
                                                <a:latin typeface="Cambria Math" panose="02040503050406030204" pitchFamily="18" charset="0"/>
                                              </a:rPr>
                                              <m:t> </m:t>
                                            </m:r>
                                            <m:r>
                                              <a:rPr lang="cs-CZ" i="1">
                                                <a:latin typeface="Cambria Math" panose="02040503050406030204" pitchFamily="18" charset="0"/>
                                              </a:rPr>
                                              <m:t>𝑖</m:t>
                                            </m:r>
                                            <m:r>
                                              <a:rPr lang="en-US" i="1">
                                                <a:latin typeface="Cambria Math" panose="02040503050406030204" pitchFamily="18" charset="0"/>
                                              </a:rPr>
                                              <m:t>−1</m:t>
                                            </m:r>
                                            <m:r>
                                              <a:rPr lang="cs-CZ" i="1">
                                                <a:latin typeface="Cambria Math" panose="02040503050406030204" pitchFamily="18" charset="0"/>
                                              </a:rPr>
                                              <m:t>,</m:t>
                                            </m:r>
                                            <m:r>
                                              <a:rPr lang="cs-CZ" i="1">
                                                <a:latin typeface="Cambria Math" panose="02040503050406030204" pitchFamily="18" charset="0"/>
                                              </a:rPr>
                                              <m:t>𝑗</m:t>
                                            </m:r>
                                          </m:sub>
                                        </m:sSub>
                                      </m:num>
                                      <m:den>
                                        <m:r>
                                          <a:rPr lang="en-US" i="1">
                                            <a:latin typeface="Cambria Math" panose="02040503050406030204" pitchFamily="18" charset="0"/>
                                          </a:rPr>
                                          <m:t>h</m:t>
                                        </m:r>
                                        <m:r>
                                          <a:rPr lang="en-US" i="1" baseline="-25000">
                                            <a:latin typeface="Cambria Math" panose="02040503050406030204" pitchFamily="18" charset="0"/>
                                          </a:rPr>
                                          <m:t>𝑥</m:t>
                                        </m:r>
                                      </m:den>
                                    </m:f>
                                    <m:r>
                                      <a:rPr lang="en-US" i="1">
                                        <a:latin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i="1">
                                        <a:latin typeface="Cambria Math"/>
                                        <a:ea typeface="Cambria Math"/>
                                      </a:rPr>
                                      <m:t>+</m:t>
                                    </m:r>
                                    <m:f>
                                      <m:fPr>
                                        <m:ctrlPr>
                                          <a:rPr lang="cs-CZ"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𝑠</m:t>
                                            </m:r>
                                          </m:e>
                                          <m:sub>
                                            <m:r>
                                              <a:rPr lang="en-US" i="1">
                                                <a:latin typeface="Cambria Math"/>
                                              </a:rPr>
                                              <m:t>𝑥</m:t>
                                            </m:r>
                                            <m:r>
                                              <a:rPr lang="en-US" b="0" i="1" smtClean="0">
                                                <a:latin typeface="Cambria Math"/>
                                              </a:rPr>
                                              <m:t>𝑦</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r>
                                              <a:rPr lang="en-US" i="1">
                                                <a:latin typeface="Cambria Math" panose="02040503050406030204" pitchFamily="18" charset="0"/>
                                              </a:rPr>
                                              <m:t>−1</m:t>
                                            </m:r>
                                          </m:sub>
                                        </m:sSub>
                                      </m:num>
                                      <m:den>
                                        <m:r>
                                          <a:rPr lang="en-US" i="1">
                                            <a:latin typeface="Cambria Math" panose="02040503050406030204" pitchFamily="18" charset="0"/>
                                          </a:rPr>
                                          <m:t>h</m:t>
                                        </m:r>
                                        <m:r>
                                          <a:rPr lang="en-US" i="1" baseline="-25000">
                                            <a:latin typeface="Cambria Math" panose="02040503050406030204" pitchFamily="18" charset="0"/>
                                          </a:rPr>
                                          <m:t>𝑦</m:t>
                                        </m:r>
                                      </m:den>
                                    </m:f>
                                    <m:r>
                                      <a:rPr lang="en-US" i="1">
                                        <a:latin typeface="Cambria Math" panose="02040503050406030204" pitchFamily="18" charset="0"/>
                                        <a:ea typeface="Cambria Math"/>
                                      </a:rPr>
                                      <m:t>(</m:t>
                                    </m:r>
                                    <m:r>
                                      <a:rPr lang="en-US" i="1">
                                        <a:latin typeface="Cambria Math" panose="02040503050406030204" pitchFamily="18" charset="0"/>
                                        <a:ea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i="1">
                                        <a:latin typeface="Cambria Math"/>
                                      </a:rPr>
                                      <m:t> +</m:t>
                                    </m:r>
                                    <m:r>
                                      <a:rPr lang="en-US" i="1">
                                        <a:latin typeface="Cambria Math"/>
                                      </a:rPr>
                                      <m:t>𝑣</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r>
                                      <a:rPr lang="en-US" i="1">
                                        <a:latin typeface="Cambria Math" panose="02040503050406030204" pitchFamily="18" charset="0"/>
                                      </a:rPr>
                                      <m:t>)</m:t>
                                    </m:r>
                                  </m:e>
                                </m:d>
                                <m:r>
                                  <a:rPr lang="en-US" i="1">
                                    <a:latin typeface="Cambria Math"/>
                                  </a:rPr>
                                  <m:t>−</m:t>
                                </m:r>
                                <m:r>
                                  <a:rPr lang="cs-CZ" i="1">
                                    <a:latin typeface="Cambria Math"/>
                                  </a:rPr>
                                  <m:t>𝑄𝑥</m:t>
                                </m:r>
                                <m:r>
                                  <a:rPr lang="en-US" b="0" i="1" smtClean="0">
                                    <a:latin typeface="Cambria Math"/>
                                  </a:rPr>
                                  <m:t>𝑦</m:t>
                                </m:r>
                              </m:e>
                            </m:mr>
                          </m:m>
                        </m:e>
                      </m:d>
                    </m:oMath>
                  </m:oMathPara>
                </a14:m>
                <a:endParaRPr lang="cs-CZ" dirty="0"/>
              </a:p>
            </p:txBody>
          </p:sp>
        </mc:Choice>
        <mc:Fallback xmlns="">
          <p:sp>
            <p:nvSpPr>
              <p:cNvPr id="60" name="TextovéPole 59"/>
              <p:cNvSpPr txBox="1">
                <a:spLocks noRot="1" noChangeAspect="1" noMove="1" noResize="1" noEditPoints="1" noAdjustHandles="1" noChangeArrowheads="1" noChangeShapeType="1" noTextEdit="1"/>
              </p:cNvSpPr>
              <p:nvPr/>
            </p:nvSpPr>
            <p:spPr>
              <a:xfrm>
                <a:off x="351576" y="1672619"/>
                <a:ext cx="11488847" cy="3932038"/>
              </a:xfrm>
              <a:prstGeom prst="rect">
                <a:avLst/>
              </a:prstGeom>
              <a:blipFill rotWithShape="1">
                <a:blip r:embed="rId2"/>
                <a:stretch>
                  <a:fillRect/>
                </a:stretch>
              </a:blipFill>
            </p:spPr>
            <p:txBody>
              <a:bodyPr/>
              <a:lstStyle/>
              <a:p>
                <a:r>
                  <a:rPr lang="cs-CZ">
                    <a:noFill/>
                  </a:rPr>
                  <a:t> </a:t>
                </a:r>
              </a:p>
            </p:txBody>
          </p:sp>
        </mc:Fallback>
      </mc:AlternateContent>
      <p:sp>
        <p:nvSpPr>
          <p:cNvPr id="3" name="TextovéPole 2"/>
          <p:cNvSpPr txBox="1"/>
          <p:nvPr/>
        </p:nvSpPr>
        <p:spPr>
          <a:xfrm>
            <a:off x="351576" y="860079"/>
            <a:ext cx="9145509" cy="646331"/>
          </a:xfrm>
          <a:prstGeom prst="rect">
            <a:avLst/>
          </a:prstGeom>
          <a:noFill/>
        </p:spPr>
        <p:txBody>
          <a:bodyPr wrap="square" rtlCol="0">
            <a:spAutoFit/>
          </a:bodyPr>
          <a:lstStyle/>
          <a:p>
            <a:r>
              <a:rPr lang="en-US" dirty="0" smtClean="0"/>
              <a:t>Resulting system of algebraic equations for three stresses at point </a:t>
            </a:r>
            <a:r>
              <a:rPr lang="en-US" dirty="0" err="1" smtClean="0"/>
              <a:t>i,j</a:t>
            </a:r>
            <a:r>
              <a:rPr lang="en-US" dirty="0" smtClean="0"/>
              <a:t> evaluated from stresses at left and from bottom</a:t>
            </a:r>
            <a:endParaRPr lang="cs-CZ" dirty="0"/>
          </a:p>
        </p:txBody>
      </p:sp>
    </p:spTree>
    <p:extLst>
      <p:ext uri="{BB962C8B-B14F-4D97-AF65-F5344CB8AC3E}">
        <p14:creationId xmlns:p14="http://schemas.microsoft.com/office/powerpoint/2010/main" val="31861453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Dis</a:t>
            </a:r>
            <a:r>
              <a:rPr lang="en-US" sz="2400" b="1" dirty="0" smtClean="0">
                <a:sym typeface="Symbol" pitchFamily="18" charset="2"/>
              </a:rPr>
              <a:t>c</a:t>
            </a:r>
            <a:r>
              <a:rPr lang="cs-CZ" sz="2400" b="1" dirty="0" err="1" smtClean="0">
                <a:sym typeface="Symbol" pitchFamily="18" charset="2"/>
              </a:rPr>
              <a:t>retiz</a:t>
            </a:r>
            <a:r>
              <a:rPr lang="en-US" sz="2400" b="1" dirty="0" err="1" smtClean="0">
                <a:sym typeface="Symbol" pitchFamily="18" charset="2"/>
              </a:rPr>
              <a:t>ed</a:t>
            </a:r>
            <a:r>
              <a:rPr lang="cs-CZ" sz="2400" b="1" dirty="0" smtClean="0">
                <a:sym typeface="Symbol" pitchFamily="18" charset="2"/>
              </a:rPr>
              <a:t> </a:t>
            </a:r>
            <a:r>
              <a:rPr lang="en-US" sz="2400" b="1" dirty="0" smtClean="0">
                <a:sym typeface="Symbol" pitchFamily="18" charset="2"/>
              </a:rPr>
              <a:t>constitutive equation</a:t>
            </a:r>
            <a:r>
              <a:rPr lang="cs-CZ" sz="2400" b="1" dirty="0" smtClean="0">
                <a:sym typeface="Symbol" pitchFamily="18" charset="2"/>
              </a:rPr>
              <a:t> </a:t>
            </a:r>
            <a:r>
              <a:rPr lang="cs-CZ" sz="2400" b="1" dirty="0" err="1" smtClean="0">
                <a:sym typeface="Symbol" pitchFamily="18" charset="2"/>
              </a:rPr>
              <a:t>White</a:t>
            </a:r>
            <a:r>
              <a:rPr lang="cs-CZ" sz="2400" b="1" dirty="0" smtClean="0">
                <a:sym typeface="Symbol" pitchFamily="18" charset="2"/>
              </a:rPr>
              <a:t> </a:t>
            </a:r>
            <a:r>
              <a:rPr lang="cs-CZ" sz="2400" b="1" dirty="0" err="1" smtClean="0">
                <a:sym typeface="Symbol" pitchFamily="18" charset="2"/>
              </a:rPr>
              <a:t>Metzner</a:t>
            </a:r>
            <a:r>
              <a:rPr lang="en-US" sz="2400" b="1" dirty="0" smtClean="0">
                <a:sym typeface="Symbol" pitchFamily="18" charset="2"/>
              </a:rPr>
              <a:t> (DOWN direction</a:t>
            </a:r>
            <a:r>
              <a:rPr lang="en-US" sz="2400" b="1" dirty="0">
                <a:sym typeface="Symbol" pitchFamily="18" charset="2"/>
              </a:rPr>
              <a:t>)</a:t>
            </a:r>
            <a:endParaRPr lang="cs-CZ" sz="2400" b="1" dirty="0">
              <a:sym typeface="Symbol" pitchFamily="18" charset="2"/>
            </a:endParaRPr>
          </a:p>
        </p:txBody>
      </p:sp>
      <mc:AlternateContent xmlns:mc="http://schemas.openxmlformats.org/markup-compatibility/2006" xmlns:a14="http://schemas.microsoft.com/office/drawing/2010/main">
        <mc:Choice Requires="a14">
          <p:sp>
            <p:nvSpPr>
              <p:cNvPr id="9" name="TextovéPole 8"/>
              <p:cNvSpPr txBox="1"/>
              <p:nvPr/>
            </p:nvSpPr>
            <p:spPr>
              <a:xfrm>
                <a:off x="-56072" y="3430702"/>
                <a:ext cx="11153954"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en-US" b="0" i="1" smtClean="0">
                              <a:latin typeface="Cambria Math"/>
                            </a:rPr>
                            <m:t>𝑥𝑥</m:t>
                          </m:r>
                          <m:r>
                            <a:rPr lang="cs-CZ" b="0" i="1" smtClean="0">
                              <a:latin typeface="Cambria Math" panose="02040503050406030204" pitchFamily="18" charset="0"/>
                            </a:rPr>
                            <m:t> </m:t>
                          </m:r>
                          <m:r>
                            <a:rPr lang="cs-CZ" b="0" i="1" smtClean="0">
                              <a:latin typeface="Cambria Math" panose="02040503050406030204" pitchFamily="18" charset="0"/>
                            </a:rPr>
                            <m:t>𝑖</m:t>
                          </m:r>
                          <m:r>
                            <a:rPr lang="cs-CZ" b="0" i="1" smtClean="0">
                              <a:latin typeface="Cambria Math" panose="02040503050406030204" pitchFamily="18" charset="0"/>
                            </a:rPr>
                            <m:t>,</m:t>
                          </m:r>
                          <m:r>
                            <a:rPr lang="cs-CZ" b="0" i="1" smtClean="0">
                              <a:latin typeface="Cambria Math" panose="02040503050406030204" pitchFamily="18" charset="0"/>
                            </a:rPr>
                            <m:t>𝑗</m:t>
                          </m:r>
                        </m:sub>
                      </m:sSub>
                      <m:d>
                        <m:dPr>
                          <m:ctrlPr>
                            <a:rPr lang="en-US" b="0" i="1" smtClean="0">
                              <a:latin typeface="Cambria Math" panose="02040503050406030204" pitchFamily="18" charset="0"/>
                            </a:rPr>
                          </m:ctrlPr>
                        </m:dPr>
                        <m:e>
                          <m:r>
                            <a:rPr lang="en-US" b="0" i="1" smtClean="0">
                              <a:latin typeface="Cambria Math"/>
                            </a:rPr>
                            <m:t>1−</m:t>
                          </m:r>
                          <m:r>
                            <a:rPr lang="cs-CZ" b="0" i="1" smtClean="0">
                              <a:latin typeface="Cambria Math" panose="02040503050406030204" pitchFamily="18" charset="0"/>
                            </a:rPr>
                            <m:t>𝐴</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ea typeface="Cambria Math"/>
                            </a:rPr>
                            <m:t>𝜇</m:t>
                          </m:r>
                        </m:num>
                        <m:den>
                          <m:r>
                            <a:rPr lang="en-US" b="0" i="1" smtClean="0">
                              <a:latin typeface="Cambria Math"/>
                            </a:rPr>
                            <m:t>𝐺</m:t>
                          </m:r>
                        </m:den>
                      </m:f>
                      <m:d>
                        <m:dPr>
                          <m:ctrlPr>
                            <a:rPr lang="en-US" b="0" i="1" smtClean="0">
                              <a:latin typeface="Cambria Math" panose="02040503050406030204" pitchFamily="18" charset="0"/>
                            </a:rPr>
                          </m:ctrlPr>
                        </m:dPr>
                        <m:e>
                          <m:f>
                            <m:fPr>
                              <m:ctrlPr>
                                <a:rPr lang="cs-CZ"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𝑠</m:t>
                                  </m:r>
                                </m:e>
                                <m:sub>
                                  <m:r>
                                    <a:rPr lang="en-US" i="1">
                                      <a:latin typeface="Cambria Math"/>
                                    </a:rPr>
                                    <m:t>𝑥𝑥</m:t>
                                  </m:r>
                                  <m:r>
                                    <a:rPr lang="cs-CZ" b="0" i="1" smtClean="0">
                                      <a:latin typeface="Cambria Math" panose="02040503050406030204" pitchFamily="18" charset="0"/>
                                    </a:rPr>
                                    <m:t> </m:t>
                                  </m:r>
                                  <m:r>
                                    <a:rPr lang="cs-CZ" b="0" i="1" smtClean="0">
                                      <a:latin typeface="Cambria Math" panose="02040503050406030204" pitchFamily="18" charset="0"/>
                                    </a:rPr>
                                    <m:t>𝑖</m:t>
                                  </m:r>
                                  <m:r>
                                    <a:rPr lang="cs-CZ" b="0" i="1" smtClean="0">
                                      <a:latin typeface="Cambria Math" panose="02040503050406030204" pitchFamily="18" charset="0"/>
                                    </a:rPr>
                                    <m:t>,</m:t>
                                  </m:r>
                                  <m:r>
                                    <a:rPr lang="cs-CZ"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𝑠</m:t>
                                  </m:r>
                                </m:e>
                                <m:sub>
                                  <m:r>
                                    <a:rPr lang="en-US" i="1">
                                      <a:latin typeface="Cambria Math"/>
                                    </a:rPr>
                                    <m:t>𝑥𝑥</m:t>
                                  </m:r>
                                  <m:r>
                                    <a:rPr lang="cs-CZ" i="1">
                                      <a:latin typeface="Cambria Math" panose="02040503050406030204" pitchFamily="18" charset="0"/>
                                    </a:rPr>
                                    <m:t> </m:t>
                                  </m:r>
                                  <m:r>
                                    <a:rPr lang="cs-CZ" i="1">
                                      <a:latin typeface="Cambria Math" panose="02040503050406030204" pitchFamily="18" charset="0"/>
                                    </a:rPr>
                                    <m:t>𝑖</m:t>
                                  </m:r>
                                  <m:r>
                                    <a:rPr lang="en-US" b="0" i="1" smtClean="0">
                                      <a:latin typeface="Cambria Math" panose="02040503050406030204" pitchFamily="18" charset="0"/>
                                    </a:rPr>
                                    <m:t>−1</m:t>
                                  </m:r>
                                  <m:r>
                                    <a:rPr lang="cs-CZ" i="1">
                                      <a:latin typeface="Cambria Math" panose="02040503050406030204" pitchFamily="18" charset="0"/>
                                    </a:rPr>
                                    <m:t>,</m:t>
                                  </m:r>
                                  <m:r>
                                    <a:rPr lang="cs-CZ" i="1">
                                      <a:latin typeface="Cambria Math" panose="02040503050406030204" pitchFamily="18" charset="0"/>
                                    </a:rPr>
                                    <m:t>𝑗</m:t>
                                  </m:r>
                                </m:sub>
                              </m:sSub>
                            </m:num>
                            <m:den>
                              <m:r>
                                <a:rPr lang="en-US" b="0" i="1" smtClean="0">
                                  <a:latin typeface="Cambria Math" panose="02040503050406030204" pitchFamily="18" charset="0"/>
                                </a:rPr>
                                <m:t>h</m:t>
                              </m:r>
                              <m:r>
                                <a:rPr lang="en-US" b="0" i="1" baseline="-25000" smtClean="0">
                                  <a:latin typeface="Cambria Math" panose="02040503050406030204" pitchFamily="18" charset="0"/>
                                </a:rPr>
                                <m:t>𝑥</m:t>
                              </m:r>
                            </m:den>
                          </m:f>
                          <m:r>
                            <a:rPr lang="en-US" b="0" i="1" smtClean="0">
                              <a:latin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i="1">
                              <a:latin typeface="Cambria Math"/>
                              <a:ea typeface="Cambria Math"/>
                            </a:rPr>
                            <m:t>+</m:t>
                          </m:r>
                          <m:f>
                            <m:fPr>
                              <m:ctrlPr>
                                <a:rPr lang="cs-CZ"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𝑠</m:t>
                                  </m:r>
                                </m:e>
                                <m:sub>
                                  <m:r>
                                    <a:rPr lang="en-US" i="1">
                                      <a:latin typeface="Cambria Math"/>
                                    </a:rPr>
                                    <m:t>𝑥𝑥</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r>
                                    <a:rPr lang="en-US" b="0" i="1" smtClean="0">
                                      <a:latin typeface="Cambria Math"/>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𝑠</m:t>
                                  </m:r>
                                </m:e>
                                <m:sub>
                                  <m:r>
                                    <a:rPr lang="en-US" i="1">
                                      <a:latin typeface="Cambria Math"/>
                                    </a:rPr>
                                    <m:t>𝑥𝑥</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sub>
                              </m:sSub>
                            </m:num>
                            <m:den>
                              <m:r>
                                <a:rPr lang="en-US" i="1">
                                  <a:latin typeface="Cambria Math" panose="02040503050406030204" pitchFamily="18" charset="0"/>
                                </a:rPr>
                                <m:t>h</m:t>
                              </m:r>
                              <m:r>
                                <a:rPr lang="en-US" b="0" i="1" baseline="-25000" smtClean="0">
                                  <a:latin typeface="Cambria Math" panose="02040503050406030204" pitchFamily="18" charset="0"/>
                                </a:rPr>
                                <m:t>𝑦</m:t>
                              </m:r>
                            </m:den>
                          </m:f>
                          <m:r>
                            <a:rPr lang="en-US" b="0" i="1" smtClean="0">
                              <a:latin typeface="Cambria Math" panose="02040503050406030204" pitchFamily="18" charset="0"/>
                              <a:ea typeface="Cambria Math"/>
                            </a:rPr>
                            <m:t>(</m:t>
                          </m:r>
                          <m:r>
                            <a:rPr lang="en-US" b="0" i="1" smtClean="0">
                              <a:latin typeface="Cambria Math" panose="02040503050406030204" pitchFamily="18" charset="0"/>
                              <a:ea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b="0" i="1" smtClean="0">
                              <a:latin typeface="Cambria Math"/>
                            </a:rPr>
                            <m:t> +</m:t>
                          </m:r>
                          <m:r>
                            <a:rPr lang="en-US" b="0" i="1" smtClean="0">
                              <a:latin typeface="Cambria Math"/>
                            </a:rPr>
                            <m:t>𝑣</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r>
                            <a:rPr lang="en-US" b="0" i="1" smtClean="0">
                              <a:latin typeface="Cambria Math" panose="02040503050406030204" pitchFamily="18" charset="0"/>
                            </a:rPr>
                            <m:t>)</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ea typeface="Cambria Math"/>
                            </a:rPr>
                            <m:t>𝜇</m:t>
                          </m:r>
                        </m:num>
                        <m:den>
                          <m:r>
                            <a:rPr lang="en-US" b="0" i="1" smtClean="0">
                              <a:latin typeface="Cambria Math"/>
                            </a:rPr>
                            <m:t>𝐺</m:t>
                          </m:r>
                        </m:den>
                      </m:f>
                      <m:f>
                        <m:fPr>
                          <m:ctrlPr>
                            <a:rPr lang="cs-CZ" i="1">
                              <a:latin typeface="Cambria Math" panose="02040503050406030204" pitchFamily="18" charset="0"/>
                            </a:rPr>
                          </m:ctrlPr>
                        </m:fPr>
                        <m:num>
                          <m:r>
                            <a:rPr lang="cs-CZ" i="1">
                              <a:latin typeface="Cambria Math"/>
                            </a:rPr>
                            <m:t>𝜕</m:t>
                          </m:r>
                          <m:r>
                            <a:rPr lang="en-US" b="0" i="1" smtClean="0">
                              <a:latin typeface="Cambria Math"/>
                            </a:rPr>
                            <m:t>𝑢</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𝑥𝑦</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a:rPr>
                        <m:t> </m:t>
                      </m:r>
                      <m:r>
                        <a:rPr lang="en-US" b="0" i="1" smtClean="0">
                          <a:latin typeface="Cambria Math" panose="02040503050406030204" pitchFamily="18" charset="0"/>
                        </a:rPr>
                        <m:t>−</m:t>
                      </m:r>
                      <m:r>
                        <a:rPr lang="en-US" b="0" i="1" smtClean="0">
                          <a:latin typeface="Cambria Math" panose="02040503050406030204" pitchFamily="18" charset="0"/>
                        </a:rPr>
                        <m:t>𝑄𝑥𝑥</m:t>
                      </m:r>
                    </m:oMath>
                  </m:oMathPara>
                </a14:m>
                <a:endParaRPr lang="en-US" b="0" i="1" baseline="-25000" dirty="0" smtClean="0">
                  <a:latin typeface="Cambria Math"/>
                </a:endParaRPr>
              </a:p>
            </p:txBody>
          </p:sp>
        </mc:Choice>
        <mc:Fallback xmlns="">
          <p:sp>
            <p:nvSpPr>
              <p:cNvPr id="9" name="TextovéPole 8"/>
              <p:cNvSpPr txBox="1">
                <a:spLocks noRot="1" noChangeAspect="1" noMove="1" noResize="1" noEditPoints="1" noAdjustHandles="1" noChangeArrowheads="1" noChangeShapeType="1" noTextEdit="1"/>
              </p:cNvSpPr>
              <p:nvPr/>
            </p:nvSpPr>
            <p:spPr>
              <a:xfrm>
                <a:off x="-56072" y="3430702"/>
                <a:ext cx="11153954" cy="714683"/>
              </a:xfrm>
              <a:prstGeom prst="rect">
                <a:avLst/>
              </a:prstGeom>
              <a:blipFill rotWithShape="1">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2" name="TextovéPole 11"/>
              <p:cNvSpPr txBox="1"/>
              <p:nvPr/>
            </p:nvSpPr>
            <p:spPr>
              <a:xfrm>
                <a:off x="478985" y="5459756"/>
                <a:ext cx="11919802"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cs-CZ" b="0" i="1" smtClean="0">
                              <a:latin typeface="Cambria Math"/>
                            </a:rPr>
                            <m:t>𝑥</m:t>
                          </m:r>
                          <m:r>
                            <a:rPr lang="en-US" b="0" i="1" smtClean="0">
                              <a:latin typeface="Cambria Math"/>
                            </a:rPr>
                            <m:t>𝑦</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ea typeface="Cambria Math"/>
                            </a:rPr>
                            <m:t>𝜇</m:t>
                          </m:r>
                        </m:num>
                        <m:den>
                          <m:r>
                            <a:rPr lang="en-US" b="0" i="1" smtClean="0">
                              <a:latin typeface="Cambria Math"/>
                            </a:rPr>
                            <m:t>𝐺</m:t>
                          </m:r>
                        </m:den>
                      </m:f>
                      <m:d>
                        <m:dPr>
                          <m:ctrlPr>
                            <a:rPr lang="en-US" b="0" i="1" smtClean="0">
                              <a:latin typeface="Cambria Math" panose="02040503050406030204" pitchFamily="18" charset="0"/>
                            </a:rPr>
                          </m:ctrlPr>
                        </m:dPr>
                        <m:e>
                          <m:f>
                            <m:fPr>
                              <m:ctrlPr>
                                <a:rPr lang="cs-CZ"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𝑠</m:t>
                                  </m:r>
                                </m:e>
                                <m:sub>
                                  <m:r>
                                    <a:rPr lang="en-US" b="0" i="1" smtClean="0">
                                      <a:latin typeface="Cambria Math" panose="02040503050406030204" pitchFamily="18" charset="0"/>
                                    </a:rPr>
                                    <m:t>𝑥</m:t>
                                  </m:r>
                                  <m:r>
                                    <a:rPr lang="en-US" i="1">
                                      <a:latin typeface="Cambria Math" panose="02040503050406030204" pitchFamily="18" charset="0"/>
                                    </a:rPr>
                                    <m:t>𝑦</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𝑠</m:t>
                                  </m:r>
                                </m:e>
                                <m:sub>
                                  <m:r>
                                    <a:rPr lang="en-US" b="0" i="1" smtClean="0">
                                      <a:latin typeface="Cambria Math" panose="02040503050406030204" pitchFamily="18" charset="0"/>
                                    </a:rPr>
                                    <m:t>𝑥</m:t>
                                  </m:r>
                                  <m:r>
                                    <a:rPr lang="en-US" i="1">
                                      <a:latin typeface="Cambria Math" panose="02040503050406030204" pitchFamily="18" charset="0"/>
                                    </a:rPr>
                                    <m:t>𝑦</m:t>
                                  </m:r>
                                  <m:r>
                                    <a:rPr lang="cs-CZ" i="1">
                                      <a:latin typeface="Cambria Math" panose="02040503050406030204" pitchFamily="18" charset="0"/>
                                    </a:rPr>
                                    <m:t> </m:t>
                                  </m:r>
                                  <m:r>
                                    <a:rPr lang="cs-CZ" i="1">
                                      <a:latin typeface="Cambria Math" panose="02040503050406030204" pitchFamily="18" charset="0"/>
                                    </a:rPr>
                                    <m:t>𝑖</m:t>
                                  </m:r>
                                  <m:r>
                                    <a:rPr lang="en-US" i="1">
                                      <a:latin typeface="Cambria Math" panose="02040503050406030204" pitchFamily="18" charset="0"/>
                                    </a:rPr>
                                    <m:t>−1</m:t>
                                  </m:r>
                                  <m:r>
                                    <a:rPr lang="cs-CZ" i="1">
                                      <a:latin typeface="Cambria Math" panose="02040503050406030204" pitchFamily="18" charset="0"/>
                                    </a:rPr>
                                    <m:t>,</m:t>
                                  </m:r>
                                  <m:r>
                                    <a:rPr lang="cs-CZ" i="1">
                                      <a:latin typeface="Cambria Math" panose="02040503050406030204" pitchFamily="18" charset="0"/>
                                    </a:rPr>
                                    <m:t>𝑗</m:t>
                                  </m:r>
                                </m:sub>
                              </m:sSub>
                            </m:num>
                            <m:den>
                              <m:r>
                                <a:rPr lang="en-US" i="1">
                                  <a:latin typeface="Cambria Math" panose="02040503050406030204" pitchFamily="18" charset="0"/>
                                </a:rPr>
                                <m:t>h</m:t>
                              </m:r>
                              <m:r>
                                <a:rPr lang="en-US" i="1" baseline="-25000">
                                  <a:latin typeface="Cambria Math" panose="02040503050406030204" pitchFamily="18" charset="0"/>
                                </a:rPr>
                                <m:t>𝑥</m:t>
                              </m:r>
                            </m:den>
                          </m:f>
                          <m:r>
                            <a:rPr lang="en-US" b="0" i="1" smtClean="0">
                              <a:latin typeface="Cambria Math" panose="02040503050406030204" pitchFamily="18" charset="0"/>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b="0" i="1" smtClean="0">
                              <a:latin typeface="Cambria Math" panose="02040503050406030204" pitchFamily="18" charset="0"/>
                            </a:rPr>
                            <m:t>+</m:t>
                          </m:r>
                          <m:f>
                            <m:fPr>
                              <m:ctrlPr>
                                <a:rPr lang="cs-CZ"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𝑠</m:t>
                                  </m:r>
                                </m:e>
                                <m:sub>
                                  <m:r>
                                    <a:rPr lang="en-US" b="0" i="1" smtClean="0">
                                      <a:latin typeface="Cambria Math" panose="02040503050406030204" pitchFamily="18" charset="0"/>
                                    </a:rPr>
                                    <m:t>𝑥</m:t>
                                  </m:r>
                                  <m:r>
                                    <a:rPr lang="en-US" i="1">
                                      <a:latin typeface="Cambria Math" panose="02040503050406030204" pitchFamily="18" charset="0"/>
                                    </a:rPr>
                                    <m:t>𝑦</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r>
                                    <a:rPr lang="en-US" b="0" i="1" smtClean="0">
                                      <a:latin typeface="Cambria Math"/>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𝑠</m:t>
                                  </m:r>
                                </m:e>
                                <m:sub>
                                  <m:r>
                                    <a:rPr lang="en-US" b="0" i="1" smtClean="0">
                                      <a:latin typeface="Cambria Math" panose="02040503050406030204" pitchFamily="18" charset="0"/>
                                    </a:rPr>
                                    <m:t>𝑥</m:t>
                                  </m:r>
                                  <m:r>
                                    <a:rPr lang="en-US" i="1">
                                      <a:latin typeface="Cambria Math" panose="02040503050406030204" pitchFamily="18" charset="0"/>
                                    </a:rPr>
                                    <m:t>𝑦</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sub>
                              </m:sSub>
                            </m:num>
                            <m:den>
                              <m:r>
                                <a:rPr lang="en-US" i="1">
                                  <a:latin typeface="Cambria Math" panose="02040503050406030204" pitchFamily="18" charset="0"/>
                                </a:rPr>
                                <m:t>h</m:t>
                              </m:r>
                              <m:r>
                                <a:rPr lang="en-US" b="0" i="1" baseline="-25000" smtClean="0">
                                  <a:latin typeface="Cambria Math" panose="02040503050406030204" pitchFamily="18" charset="0"/>
                                </a:rPr>
                                <m:t>𝑦</m:t>
                              </m:r>
                            </m:den>
                          </m:f>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𝑢</m:t>
                          </m:r>
                          <m:f>
                            <m:fPr>
                              <m:ctrlPr>
                                <a:rPr lang="cs-CZ" i="1">
                                  <a:latin typeface="Cambria Math" panose="02040503050406030204" pitchFamily="18" charset="0"/>
                                </a:rPr>
                              </m:ctrlPr>
                            </m:fPr>
                            <m:num>
                              <m:r>
                                <a:rPr lang="cs-CZ" i="1">
                                  <a:latin typeface="Cambria Math"/>
                                </a:rPr>
                                <m:t>𝜕</m:t>
                              </m:r>
                              <m:r>
                                <a:rPr lang="cs-CZ" i="1" smtClean="0">
                                  <a:latin typeface="Cambria Math"/>
                                  <a:sym typeface="Symbol" panose="05050102010706020507" pitchFamily="18" charset="2"/>
                                </a:rPr>
                                <m:t></m:t>
                              </m:r>
                            </m:num>
                            <m:den>
                              <m:r>
                                <a:rPr lang="cs-CZ" i="1">
                                  <a:latin typeface="Cambria Math"/>
                                </a:rPr>
                                <m:t>𝜕</m:t>
                              </m:r>
                              <m:r>
                                <a:rPr lang="en-US" i="1">
                                  <a:latin typeface="Cambria Math"/>
                                </a:rPr>
                                <m:t>𝑥</m:t>
                              </m:r>
                            </m:den>
                          </m:f>
                          <m:r>
                            <a:rPr lang="en-US" b="0" i="1" smtClean="0">
                              <a:latin typeface="Cambria Math"/>
                            </a:rPr>
                            <m:t>+</m:t>
                          </m:r>
                          <m:r>
                            <a:rPr lang="en-US" b="0" i="1" smtClean="0">
                              <a:latin typeface="Cambria Math"/>
                            </a:rPr>
                            <m:t>𝑣</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r>
                            <a:rPr lang="en-US" b="0" i="1" smtClean="0">
                              <a:latin typeface="Cambria Math" panose="02040503050406030204" pitchFamily="18" charset="0"/>
                            </a:rPr>
                            <m:t>)</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ea typeface="Cambria Math"/>
                            </a:rPr>
                            <m:t>𝜇</m:t>
                          </m:r>
                        </m:num>
                        <m:den>
                          <m:r>
                            <a:rPr lang="en-US" b="0" i="1" smtClean="0">
                              <a:latin typeface="Cambria Math"/>
                            </a:rPr>
                            <m:t>𝐺</m:t>
                          </m:r>
                        </m:den>
                      </m:f>
                      <m:d>
                        <m:dPr>
                          <m:ctrlPr>
                            <a:rPr lang="en-US" b="0" i="1" smtClean="0">
                              <a:latin typeface="Cambria Math" panose="02040503050406030204" pitchFamily="18" charset="0"/>
                            </a:rPr>
                          </m:ctrlPr>
                        </m:dPr>
                        <m:e>
                          <m:r>
                            <a:rPr lang="en-US" b="0" i="1" smtClean="0">
                              <a:latin typeface="Cambria Math" panose="02040503050406030204" pitchFamily="18" charset="0"/>
                            </a:rPr>
                            <m:t>(</m:t>
                          </m:r>
                          <m:f>
                            <m:fPr>
                              <m:ctrlPr>
                                <a:rPr lang="cs-CZ" i="1">
                                  <a:latin typeface="Cambria Math" panose="02040503050406030204" pitchFamily="18" charset="0"/>
                                </a:rPr>
                              </m:ctrlPr>
                            </m:fPr>
                            <m:num>
                              <m:r>
                                <a:rPr lang="cs-CZ" i="1">
                                  <a:latin typeface="Cambria Math"/>
                                </a:rPr>
                                <m:t>𝜕</m:t>
                              </m:r>
                              <m:r>
                                <a:rPr lang="en-US" b="0" i="1" smtClean="0">
                                  <a:latin typeface="Cambria Math" panose="02040503050406030204" pitchFamily="18" charset="0"/>
                                </a:rPr>
                                <m:t>𝑣</m:t>
                              </m:r>
                            </m:num>
                            <m:den>
                              <m:r>
                                <a:rPr lang="cs-CZ" i="1">
                                  <a:latin typeface="Cambria Math"/>
                                </a:rPr>
                                <m:t>𝜕</m:t>
                              </m:r>
                              <m:r>
                                <a:rPr lang="cs-CZ" i="1">
                                  <a:latin typeface="Cambria Math"/>
                                  <a:ea typeface="Cambria Math"/>
                                </a:rPr>
                                <m:t>𝜉</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i="1">
                              <a:latin typeface="Cambria Math"/>
                              <a:ea typeface="Cambria Math"/>
                            </a:rPr>
                            <m:t>+</m:t>
                          </m:r>
                          <m:f>
                            <m:fPr>
                              <m:ctrlPr>
                                <a:rPr lang="cs-CZ" i="1">
                                  <a:latin typeface="Cambria Math" panose="02040503050406030204" pitchFamily="18" charset="0"/>
                                </a:rPr>
                              </m:ctrlPr>
                            </m:fPr>
                            <m:num>
                              <m:r>
                                <a:rPr lang="cs-CZ" i="1">
                                  <a:latin typeface="Cambria Math"/>
                                </a:rPr>
                                <m:t>𝜕</m:t>
                              </m:r>
                              <m:r>
                                <a:rPr lang="en-US" b="0" i="1" smtClean="0">
                                  <a:latin typeface="Cambria Math" panose="02040503050406030204" pitchFamily="18" charset="0"/>
                                </a:rPr>
                                <m:t>𝑣</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𝑥𝑥</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a:rPr>
                            <m:t>+</m:t>
                          </m:r>
                          <m:f>
                            <m:fPr>
                              <m:ctrlPr>
                                <a:rPr lang="cs-CZ" i="1">
                                  <a:latin typeface="Cambria Math" panose="02040503050406030204" pitchFamily="18" charset="0"/>
                                </a:rPr>
                              </m:ctrlPr>
                            </m:fPr>
                            <m:num>
                              <m:r>
                                <a:rPr lang="cs-CZ" i="1">
                                  <a:latin typeface="Cambria Math"/>
                                </a:rPr>
                                <m:t>𝜕</m:t>
                              </m:r>
                              <m:r>
                                <a:rPr lang="en-US" i="1">
                                  <a:latin typeface="Cambria Math"/>
                                </a:rPr>
                                <m:t>𝑢</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sSub>
                            <m:sSubPr>
                              <m:ctrlPr>
                                <a:rPr lang="en-US" i="1">
                                  <a:latin typeface="Cambria Math" panose="02040503050406030204" pitchFamily="18" charset="0"/>
                                </a:rPr>
                              </m:ctrlPr>
                            </m:sSubPr>
                            <m:e>
                              <m:r>
                                <a:rPr lang="en-US" i="1">
                                  <a:latin typeface="Cambria Math"/>
                                </a:rPr>
                                <m:t>𝑠</m:t>
                              </m:r>
                            </m:e>
                            <m:sub>
                              <m:r>
                                <a:rPr lang="en-US" b="0" i="1" smtClean="0">
                                  <a:latin typeface="Cambria Math"/>
                                </a:rPr>
                                <m:t>𝑦𝑦</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e>
                      </m:d>
                      <m:r>
                        <a:rPr lang="en-US" b="0" i="1" smtClean="0">
                          <a:latin typeface="Cambria Math" panose="02040503050406030204" pitchFamily="18" charset="0"/>
                        </a:rPr>
                        <m:t>−</m:t>
                      </m:r>
                      <m:r>
                        <a:rPr lang="en-US" b="0" i="1" smtClean="0">
                          <a:latin typeface="Cambria Math" panose="02040503050406030204" pitchFamily="18" charset="0"/>
                        </a:rPr>
                        <m:t>𝑄𝑥𝑦</m:t>
                      </m:r>
                    </m:oMath>
                  </m:oMathPara>
                </a14:m>
                <a:endParaRPr lang="en-US" b="0" i="1" baseline="-25000" dirty="0" smtClean="0">
                  <a:latin typeface="Cambria Math" panose="02040503050406030204" pitchFamily="18" charset="0"/>
                </a:endParaRPr>
              </a:p>
            </p:txBody>
          </p:sp>
        </mc:Choice>
        <mc:Fallback xmlns="">
          <p:sp>
            <p:nvSpPr>
              <p:cNvPr id="12" name="TextovéPole 11"/>
              <p:cNvSpPr txBox="1">
                <a:spLocks noRot="1" noChangeAspect="1" noMove="1" noResize="1" noEditPoints="1" noAdjustHandles="1" noChangeArrowheads="1" noChangeShapeType="1" noTextEdit="1"/>
              </p:cNvSpPr>
              <p:nvPr/>
            </p:nvSpPr>
            <p:spPr>
              <a:xfrm>
                <a:off x="478985" y="5459756"/>
                <a:ext cx="11919802" cy="714683"/>
              </a:xfrm>
              <a:prstGeom prst="rect">
                <a:avLst/>
              </a:prstGeom>
              <a:blipFill rotWithShape="1">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 name="TextovéPole 6"/>
              <p:cNvSpPr txBox="1"/>
              <p:nvPr/>
            </p:nvSpPr>
            <p:spPr>
              <a:xfrm>
                <a:off x="198407" y="4445229"/>
                <a:ext cx="10644996"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en-US" b="0" i="1" smtClean="0">
                              <a:latin typeface="Cambria Math"/>
                            </a:rPr>
                            <m:t>𝑦𝑦</m:t>
                          </m:r>
                        </m:sub>
                      </m:sSub>
                      <m:r>
                        <a:rPr lang="en-US" b="0" i="1" baseline="-25000" smtClean="0">
                          <a:latin typeface="Cambria Math" panose="02040503050406030204" pitchFamily="18" charset="0"/>
                        </a:rPr>
                        <m:t> </m:t>
                      </m:r>
                      <m:r>
                        <a:rPr lang="en-US" b="0" i="1" baseline="-25000" smtClean="0">
                          <a:latin typeface="Cambria Math" panose="02040503050406030204" pitchFamily="18" charset="0"/>
                        </a:rPr>
                        <m:t>𝑖</m:t>
                      </m:r>
                      <m:r>
                        <a:rPr lang="en-US" b="0" i="1" baseline="-25000" smtClean="0">
                          <a:latin typeface="Cambria Math" panose="02040503050406030204" pitchFamily="18" charset="0"/>
                        </a:rPr>
                        <m:t>,</m:t>
                      </m:r>
                      <m:r>
                        <a:rPr lang="en-US" b="0" i="1" baseline="-25000" smtClean="0">
                          <a:latin typeface="Cambria Math" panose="02040503050406030204" pitchFamily="18" charset="0"/>
                        </a:rPr>
                        <m:t>𝑗</m:t>
                      </m:r>
                      <m:d>
                        <m:dPr>
                          <m:ctrlPr>
                            <a:rPr lang="en-US" b="0" i="1" smtClean="0">
                              <a:latin typeface="Cambria Math" panose="02040503050406030204" pitchFamily="18" charset="0"/>
                            </a:rPr>
                          </m:ctrlPr>
                        </m:dPr>
                        <m:e>
                          <m:r>
                            <a:rPr lang="en-US" b="0" i="1" smtClean="0">
                              <a:latin typeface="Cambria Math"/>
                            </a:rPr>
                            <m:t>1+</m:t>
                          </m:r>
                          <m:r>
                            <a:rPr lang="en-US" b="0" i="1" smtClean="0">
                              <a:latin typeface="Cambria Math" panose="02040503050406030204" pitchFamily="18" charset="0"/>
                            </a:rPr>
                            <m:t>𝐴</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ea typeface="Cambria Math"/>
                            </a:rPr>
                            <m:t>𝜇</m:t>
                          </m:r>
                        </m:num>
                        <m:den>
                          <m:r>
                            <a:rPr lang="en-US" b="0" i="1" smtClean="0">
                              <a:latin typeface="Cambria Math"/>
                            </a:rPr>
                            <m:t>𝐺</m:t>
                          </m:r>
                        </m:den>
                      </m:f>
                      <m:d>
                        <m:dPr>
                          <m:ctrlPr>
                            <a:rPr lang="en-US" b="0" i="1" smtClean="0">
                              <a:latin typeface="Cambria Math" panose="02040503050406030204" pitchFamily="18" charset="0"/>
                            </a:rPr>
                          </m:ctrlPr>
                        </m:dPr>
                        <m:e>
                          <m:f>
                            <m:fPr>
                              <m:ctrlPr>
                                <a:rPr lang="cs-CZ"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𝑠</m:t>
                                  </m:r>
                                </m:e>
                                <m:sub>
                                  <m:r>
                                    <a:rPr lang="en-US" b="0" i="1" smtClean="0">
                                      <a:latin typeface="Cambria Math" panose="02040503050406030204" pitchFamily="18" charset="0"/>
                                    </a:rPr>
                                    <m:t>𝑦𝑦</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𝑠</m:t>
                                  </m:r>
                                </m:e>
                                <m:sub>
                                  <m:r>
                                    <a:rPr lang="en-US" b="0" i="1" smtClean="0">
                                      <a:latin typeface="Cambria Math" panose="02040503050406030204" pitchFamily="18" charset="0"/>
                                    </a:rPr>
                                    <m:t>𝑦𝑦</m:t>
                                  </m:r>
                                  <m:r>
                                    <a:rPr lang="cs-CZ" i="1">
                                      <a:latin typeface="Cambria Math" panose="02040503050406030204" pitchFamily="18" charset="0"/>
                                    </a:rPr>
                                    <m:t> </m:t>
                                  </m:r>
                                  <m:r>
                                    <a:rPr lang="cs-CZ" i="1">
                                      <a:latin typeface="Cambria Math" panose="02040503050406030204" pitchFamily="18" charset="0"/>
                                    </a:rPr>
                                    <m:t>𝑖</m:t>
                                  </m:r>
                                  <m:r>
                                    <a:rPr lang="en-US" i="1">
                                      <a:latin typeface="Cambria Math" panose="02040503050406030204" pitchFamily="18" charset="0"/>
                                    </a:rPr>
                                    <m:t>−1</m:t>
                                  </m:r>
                                  <m:r>
                                    <a:rPr lang="cs-CZ" i="1">
                                      <a:latin typeface="Cambria Math" panose="02040503050406030204" pitchFamily="18" charset="0"/>
                                    </a:rPr>
                                    <m:t>,</m:t>
                                  </m:r>
                                  <m:r>
                                    <a:rPr lang="cs-CZ" i="1">
                                      <a:latin typeface="Cambria Math" panose="02040503050406030204" pitchFamily="18" charset="0"/>
                                    </a:rPr>
                                    <m:t>𝑗</m:t>
                                  </m:r>
                                </m:sub>
                              </m:sSub>
                            </m:num>
                            <m:den>
                              <m:r>
                                <a:rPr lang="en-US" i="1">
                                  <a:latin typeface="Cambria Math" panose="02040503050406030204" pitchFamily="18" charset="0"/>
                                </a:rPr>
                                <m:t>h</m:t>
                              </m:r>
                              <m:r>
                                <a:rPr lang="en-US" i="1" baseline="-25000">
                                  <a:latin typeface="Cambria Math" panose="02040503050406030204" pitchFamily="18" charset="0"/>
                                </a:rPr>
                                <m:t>𝑥</m:t>
                              </m:r>
                            </m:den>
                          </m:f>
                          <m:r>
                            <a:rPr lang="en-US" b="0" i="1" smtClean="0">
                              <a:latin typeface="Cambria Math" panose="02040503050406030204" pitchFamily="18" charset="0"/>
                              <a:ea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i="1">
                              <a:latin typeface="Cambria Math"/>
                              <a:ea typeface="Cambria Math"/>
                            </a:rPr>
                            <m:t>+</m:t>
                          </m:r>
                          <m:f>
                            <m:fPr>
                              <m:ctrlPr>
                                <a:rPr lang="cs-CZ"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𝑠</m:t>
                                  </m:r>
                                </m:e>
                                <m:sub>
                                  <m:r>
                                    <a:rPr lang="en-US" b="0" i="1" smtClean="0">
                                      <a:latin typeface="Cambria Math" panose="02040503050406030204" pitchFamily="18" charset="0"/>
                                    </a:rPr>
                                    <m:t>𝑦𝑦</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r>
                                    <a:rPr lang="en-US" b="0" i="1" smtClean="0">
                                      <a:latin typeface="Cambria Math"/>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𝑠</m:t>
                                  </m:r>
                                </m:e>
                                <m:sub>
                                  <m:r>
                                    <a:rPr lang="en-US" b="0" i="1" smtClean="0">
                                      <a:latin typeface="Cambria Math" panose="02040503050406030204" pitchFamily="18" charset="0"/>
                                    </a:rPr>
                                    <m:t>𝑦𝑦</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sub>
                              </m:sSub>
                            </m:num>
                            <m:den>
                              <m:r>
                                <a:rPr lang="en-US" i="1">
                                  <a:latin typeface="Cambria Math" panose="02040503050406030204" pitchFamily="18" charset="0"/>
                                </a:rPr>
                                <m:t>h</m:t>
                              </m:r>
                              <m:r>
                                <a:rPr lang="en-US" i="1" baseline="-25000">
                                  <a:latin typeface="Cambria Math" panose="02040503050406030204" pitchFamily="18" charset="0"/>
                                </a:rPr>
                                <m:t>𝑦</m:t>
                              </m:r>
                            </m:den>
                          </m:f>
                          <m:r>
                            <a:rPr lang="en-US" b="0" i="1" smtClean="0">
                              <a:latin typeface="Cambria Math" panose="02040503050406030204" pitchFamily="18" charset="0"/>
                              <a:ea typeface="Cambria Math"/>
                            </a:rPr>
                            <m:t>(</m:t>
                          </m:r>
                          <m:r>
                            <a:rPr lang="en-US" b="0" i="1" smtClean="0">
                              <a:latin typeface="Cambria Math" panose="02040503050406030204" pitchFamily="18" charset="0"/>
                              <a:ea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b="0" i="1" smtClean="0">
                              <a:latin typeface="Cambria Math"/>
                            </a:rPr>
                            <m:t>+</m:t>
                          </m:r>
                          <m:r>
                            <a:rPr lang="en-US" b="0" i="1" smtClean="0">
                              <a:latin typeface="Cambria Math"/>
                            </a:rPr>
                            <m:t>𝑣</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r>
                            <a:rPr lang="en-US" b="0" i="1" smtClean="0">
                              <a:latin typeface="Cambria Math" panose="02040503050406030204" pitchFamily="18" charset="0"/>
                            </a:rPr>
                            <m:t>)</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ea typeface="Cambria Math"/>
                            </a:rPr>
                            <m:t>𝜇</m:t>
                          </m:r>
                        </m:num>
                        <m:den>
                          <m:r>
                            <a:rPr lang="en-US" b="0" i="1" smtClean="0">
                              <a:latin typeface="Cambria Math"/>
                            </a:rPr>
                            <m:t>𝐺</m:t>
                          </m:r>
                        </m:den>
                      </m:f>
                      <m:f>
                        <m:fPr>
                          <m:ctrlPr>
                            <a:rPr lang="cs-CZ" i="1">
                              <a:latin typeface="Cambria Math" panose="02040503050406030204" pitchFamily="18" charset="0"/>
                            </a:rPr>
                          </m:ctrlPr>
                        </m:fPr>
                        <m:num>
                          <m:r>
                            <a:rPr lang="cs-CZ" i="1">
                              <a:latin typeface="Cambria Math"/>
                            </a:rPr>
                            <m:t>𝜕</m:t>
                          </m:r>
                          <m:r>
                            <a:rPr lang="en-US" b="0" i="1" smtClean="0">
                              <a:latin typeface="Cambria Math"/>
                            </a:rPr>
                            <m:t>𝑢</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𝑥𝑦</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rPr>
                        <m:t>𝑄𝑦𝑦</m:t>
                      </m:r>
                      <m:r>
                        <a:rPr lang="en-US" b="0" i="1" smtClean="0">
                          <a:latin typeface="Cambria Math"/>
                        </a:rPr>
                        <m:t> </m:t>
                      </m:r>
                    </m:oMath>
                  </m:oMathPara>
                </a14:m>
                <a:endParaRPr lang="en-US" b="0" i="1" dirty="0" smtClean="0">
                  <a:latin typeface="Cambria Math"/>
                </a:endParaRPr>
              </a:p>
            </p:txBody>
          </p:sp>
        </mc:Choice>
        <mc:Fallback xmlns="">
          <p:sp>
            <p:nvSpPr>
              <p:cNvPr id="7" name="TextovéPole 6"/>
              <p:cNvSpPr txBox="1">
                <a:spLocks noRot="1" noChangeAspect="1" noMove="1" noResize="1" noEditPoints="1" noAdjustHandles="1" noChangeArrowheads="1" noChangeShapeType="1" noTextEdit="1"/>
              </p:cNvSpPr>
              <p:nvPr/>
            </p:nvSpPr>
            <p:spPr>
              <a:xfrm>
                <a:off x="198407" y="4445229"/>
                <a:ext cx="10644996" cy="714683"/>
              </a:xfrm>
              <a:prstGeom prst="rect">
                <a:avLst/>
              </a:prstGeom>
              <a:blipFill rotWithShape="1">
                <a:blip r:embed="rId4"/>
                <a:stretch>
                  <a:fillRect/>
                </a:stretch>
              </a:blipFill>
            </p:spPr>
            <p:txBody>
              <a:bodyPr/>
              <a:lstStyle/>
              <a:p>
                <a:r>
                  <a:rPr lang="cs-CZ">
                    <a:noFill/>
                  </a:rPr>
                  <a:t> </a:t>
                </a:r>
              </a:p>
            </p:txBody>
          </p:sp>
        </mc:Fallback>
      </mc:AlternateContent>
      <p:cxnSp>
        <p:nvCxnSpPr>
          <p:cNvPr id="14" name="Přímá spojnice 13"/>
          <p:cNvCxnSpPr/>
          <p:nvPr/>
        </p:nvCxnSpPr>
        <p:spPr>
          <a:xfrm flipV="1">
            <a:off x="1088755" y="2492758"/>
            <a:ext cx="5050148" cy="13340"/>
          </a:xfrm>
          <a:prstGeom prst="line">
            <a:avLst/>
          </a:prstGeom>
          <a:solidFill>
            <a:schemeClr val="bg1"/>
          </a:solidFill>
          <a:ln w="38100"/>
        </p:spPr>
        <p:style>
          <a:lnRef idx="3">
            <a:schemeClr val="accent5"/>
          </a:lnRef>
          <a:fillRef idx="0">
            <a:schemeClr val="accent5"/>
          </a:fillRef>
          <a:effectRef idx="2">
            <a:schemeClr val="accent5"/>
          </a:effectRef>
          <a:fontRef idx="minor">
            <a:schemeClr val="tx1"/>
          </a:fontRef>
        </p:style>
      </p:cxnSp>
      <p:sp>
        <p:nvSpPr>
          <p:cNvPr id="15" name="Volný tvar 14"/>
          <p:cNvSpPr/>
          <p:nvPr/>
        </p:nvSpPr>
        <p:spPr>
          <a:xfrm>
            <a:off x="1106270" y="1416727"/>
            <a:ext cx="5020957" cy="1089872"/>
          </a:xfrm>
          <a:custGeom>
            <a:avLst/>
            <a:gdLst>
              <a:gd name="connsiteX0" fmla="*/ 0 w 6951059"/>
              <a:gd name="connsiteY0" fmla="*/ 890124 h 906308"/>
              <a:gd name="connsiteX1" fmla="*/ 0 w 6951059"/>
              <a:gd name="connsiteY1" fmla="*/ 113288 h 906308"/>
              <a:gd name="connsiteX2" fmla="*/ 1755972 w 6951059"/>
              <a:gd name="connsiteY2" fmla="*/ 97104 h 906308"/>
              <a:gd name="connsiteX3" fmla="*/ 4159306 w 6951059"/>
              <a:gd name="connsiteY3" fmla="*/ 809203 h 906308"/>
              <a:gd name="connsiteX4" fmla="*/ 6934875 w 6951059"/>
              <a:gd name="connsiteY4" fmla="*/ 0 h 906308"/>
              <a:gd name="connsiteX5" fmla="*/ 6951059 w 6951059"/>
              <a:gd name="connsiteY5" fmla="*/ 906308 h 906308"/>
              <a:gd name="connsiteX6" fmla="*/ 0 w 6951059"/>
              <a:gd name="connsiteY6" fmla="*/ 890124 h 906308"/>
              <a:gd name="connsiteX0" fmla="*/ 0 w 6951059"/>
              <a:gd name="connsiteY0" fmla="*/ 938676 h 938676"/>
              <a:gd name="connsiteX1" fmla="*/ 0 w 6951059"/>
              <a:gd name="connsiteY1" fmla="*/ 113288 h 938676"/>
              <a:gd name="connsiteX2" fmla="*/ 1755972 w 6951059"/>
              <a:gd name="connsiteY2" fmla="*/ 97104 h 938676"/>
              <a:gd name="connsiteX3" fmla="*/ 4159306 w 6951059"/>
              <a:gd name="connsiteY3" fmla="*/ 809203 h 938676"/>
              <a:gd name="connsiteX4" fmla="*/ 6934875 w 6951059"/>
              <a:gd name="connsiteY4" fmla="*/ 0 h 938676"/>
              <a:gd name="connsiteX5" fmla="*/ 6951059 w 6951059"/>
              <a:gd name="connsiteY5" fmla="*/ 906308 h 938676"/>
              <a:gd name="connsiteX6" fmla="*/ 0 w 6951059"/>
              <a:gd name="connsiteY6" fmla="*/ 938676 h 938676"/>
              <a:gd name="connsiteX0" fmla="*/ 0 w 6951059"/>
              <a:gd name="connsiteY0" fmla="*/ 938676 h 938676"/>
              <a:gd name="connsiteX1" fmla="*/ 0 w 6951059"/>
              <a:gd name="connsiteY1" fmla="*/ 89012 h 938676"/>
              <a:gd name="connsiteX2" fmla="*/ 1755972 w 6951059"/>
              <a:gd name="connsiteY2" fmla="*/ 97104 h 938676"/>
              <a:gd name="connsiteX3" fmla="*/ 4159306 w 6951059"/>
              <a:gd name="connsiteY3" fmla="*/ 809203 h 938676"/>
              <a:gd name="connsiteX4" fmla="*/ 6934875 w 6951059"/>
              <a:gd name="connsiteY4" fmla="*/ 0 h 938676"/>
              <a:gd name="connsiteX5" fmla="*/ 6951059 w 6951059"/>
              <a:gd name="connsiteY5" fmla="*/ 906308 h 938676"/>
              <a:gd name="connsiteX6" fmla="*/ 0 w 6951059"/>
              <a:gd name="connsiteY6" fmla="*/ 938676 h 938676"/>
              <a:gd name="connsiteX0" fmla="*/ 8092 w 6959151"/>
              <a:gd name="connsiteY0" fmla="*/ 938676 h 938676"/>
              <a:gd name="connsiteX1" fmla="*/ 0 w 6959151"/>
              <a:gd name="connsiteY1" fmla="*/ 113288 h 938676"/>
              <a:gd name="connsiteX2" fmla="*/ 1764064 w 6959151"/>
              <a:gd name="connsiteY2" fmla="*/ 97104 h 938676"/>
              <a:gd name="connsiteX3" fmla="*/ 4167398 w 6959151"/>
              <a:gd name="connsiteY3" fmla="*/ 809203 h 938676"/>
              <a:gd name="connsiteX4" fmla="*/ 6942967 w 6959151"/>
              <a:gd name="connsiteY4" fmla="*/ 0 h 938676"/>
              <a:gd name="connsiteX5" fmla="*/ 6959151 w 6959151"/>
              <a:gd name="connsiteY5" fmla="*/ 906308 h 938676"/>
              <a:gd name="connsiteX6" fmla="*/ 8092 w 6959151"/>
              <a:gd name="connsiteY6" fmla="*/ 938676 h 938676"/>
              <a:gd name="connsiteX0" fmla="*/ 8092 w 6959151"/>
              <a:gd name="connsiteY0" fmla="*/ 938676 h 938676"/>
              <a:gd name="connsiteX1" fmla="*/ 0 w 6959151"/>
              <a:gd name="connsiteY1" fmla="*/ 113288 h 938676"/>
              <a:gd name="connsiteX2" fmla="*/ 1764064 w 6959151"/>
              <a:gd name="connsiteY2" fmla="*/ 97104 h 938676"/>
              <a:gd name="connsiteX3" fmla="*/ 4019501 w 6959151"/>
              <a:gd name="connsiteY3" fmla="*/ 45716 h 938676"/>
              <a:gd name="connsiteX4" fmla="*/ 6942967 w 6959151"/>
              <a:gd name="connsiteY4" fmla="*/ 0 h 938676"/>
              <a:gd name="connsiteX5" fmla="*/ 6959151 w 6959151"/>
              <a:gd name="connsiteY5" fmla="*/ 906308 h 938676"/>
              <a:gd name="connsiteX6" fmla="*/ 8092 w 6959151"/>
              <a:gd name="connsiteY6" fmla="*/ 938676 h 938676"/>
              <a:gd name="connsiteX0" fmla="*/ 8092 w 6959151"/>
              <a:gd name="connsiteY0" fmla="*/ 938676 h 938676"/>
              <a:gd name="connsiteX1" fmla="*/ 0 w 6959151"/>
              <a:gd name="connsiteY1" fmla="*/ 73626 h 938676"/>
              <a:gd name="connsiteX2" fmla="*/ 1764064 w 6959151"/>
              <a:gd name="connsiteY2" fmla="*/ 97104 h 938676"/>
              <a:gd name="connsiteX3" fmla="*/ 4019501 w 6959151"/>
              <a:gd name="connsiteY3" fmla="*/ 45716 h 938676"/>
              <a:gd name="connsiteX4" fmla="*/ 6942967 w 6959151"/>
              <a:gd name="connsiteY4" fmla="*/ 0 h 938676"/>
              <a:gd name="connsiteX5" fmla="*/ 6959151 w 6959151"/>
              <a:gd name="connsiteY5" fmla="*/ 906308 h 938676"/>
              <a:gd name="connsiteX6" fmla="*/ 8092 w 6959151"/>
              <a:gd name="connsiteY6" fmla="*/ 938676 h 93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9151" h="938676">
                <a:moveTo>
                  <a:pt x="8092" y="938676"/>
                </a:moveTo>
                <a:cubicBezTo>
                  <a:pt x="5395" y="663547"/>
                  <a:pt x="2697" y="348755"/>
                  <a:pt x="0" y="73626"/>
                </a:cubicBezTo>
                <a:lnTo>
                  <a:pt x="1764064" y="97104"/>
                </a:lnTo>
                <a:lnTo>
                  <a:pt x="4019501" y="45716"/>
                </a:lnTo>
                <a:lnTo>
                  <a:pt x="6942967" y="0"/>
                </a:lnTo>
                <a:lnTo>
                  <a:pt x="6959151" y="906308"/>
                </a:lnTo>
                <a:lnTo>
                  <a:pt x="8092" y="938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Přímá spojnice 16"/>
          <p:cNvCxnSpPr>
            <a:stCxn id="15" idx="1"/>
            <a:endCxn id="15" idx="0"/>
          </p:cNvCxnSpPr>
          <p:nvPr/>
        </p:nvCxnSpPr>
        <p:spPr>
          <a:xfrm>
            <a:off x="1106270" y="1502213"/>
            <a:ext cx="5838" cy="10043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a:off x="1504453" y="1416727"/>
            <a:ext cx="14800" cy="1121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a:off x="1975776" y="1435121"/>
            <a:ext cx="5834" cy="1082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a:off x="2483882" y="1443750"/>
            <a:ext cx="0" cy="1049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a:off x="3013747" y="1478886"/>
            <a:ext cx="18536" cy="1002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a:off x="3588215" y="1492797"/>
            <a:ext cx="15464" cy="1033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Přímá spojnice 22"/>
          <p:cNvCxnSpPr>
            <a:stCxn id="15" idx="5"/>
          </p:cNvCxnSpPr>
          <p:nvPr/>
        </p:nvCxnSpPr>
        <p:spPr>
          <a:xfrm flipV="1">
            <a:off x="6127227" y="1450420"/>
            <a:ext cx="0" cy="10185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Přímá spojnice 23"/>
          <p:cNvCxnSpPr/>
          <p:nvPr/>
        </p:nvCxnSpPr>
        <p:spPr>
          <a:xfrm flipH="1" flipV="1">
            <a:off x="4115457" y="1467647"/>
            <a:ext cx="6153" cy="1034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a:off x="4729145" y="1457089"/>
            <a:ext cx="0" cy="1060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Přímá spojnice 25"/>
          <p:cNvCxnSpPr/>
          <p:nvPr/>
        </p:nvCxnSpPr>
        <p:spPr>
          <a:xfrm>
            <a:off x="5349046" y="1457089"/>
            <a:ext cx="0" cy="1024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Přímá spojnice 26"/>
          <p:cNvCxnSpPr/>
          <p:nvPr/>
        </p:nvCxnSpPr>
        <p:spPr>
          <a:xfrm flipV="1">
            <a:off x="1117946" y="1731626"/>
            <a:ext cx="5009281" cy="21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a:off x="1092657" y="2008760"/>
            <a:ext cx="5012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a:off x="1112108" y="2260535"/>
            <a:ext cx="50042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p:nvPr/>
        </p:nvCxnSpPr>
        <p:spPr>
          <a:xfrm flipV="1">
            <a:off x="1117946" y="859717"/>
            <a:ext cx="0" cy="16047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Ovál 30"/>
          <p:cNvSpPr/>
          <p:nvPr/>
        </p:nvSpPr>
        <p:spPr>
          <a:xfrm>
            <a:off x="3514634" y="1959481"/>
            <a:ext cx="137081" cy="1250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ál 31"/>
          <p:cNvSpPr/>
          <p:nvPr/>
        </p:nvSpPr>
        <p:spPr>
          <a:xfrm>
            <a:off x="3523510" y="1647626"/>
            <a:ext cx="119327" cy="1210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ál 32"/>
          <p:cNvSpPr/>
          <p:nvPr/>
        </p:nvSpPr>
        <p:spPr>
          <a:xfrm flipV="1">
            <a:off x="2961248" y="1952165"/>
            <a:ext cx="96336" cy="1323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ovéPole 33"/>
          <p:cNvSpPr txBox="1"/>
          <p:nvPr/>
        </p:nvSpPr>
        <p:spPr>
          <a:xfrm>
            <a:off x="3656030" y="1800399"/>
            <a:ext cx="931159" cy="369332"/>
          </a:xfrm>
          <a:prstGeom prst="rect">
            <a:avLst/>
          </a:prstGeom>
          <a:noFill/>
        </p:spPr>
        <p:txBody>
          <a:bodyPr wrap="square" rtlCol="0">
            <a:spAutoFit/>
          </a:bodyPr>
          <a:lstStyle/>
          <a:p>
            <a:r>
              <a:rPr lang="en-US" dirty="0" err="1" smtClean="0"/>
              <a:t>i</a:t>
            </a:r>
            <a:r>
              <a:rPr lang="en-US" dirty="0" smtClean="0"/>
              <a:t>,</a:t>
            </a:r>
            <a:r>
              <a:rPr lang="cs-CZ" dirty="0" smtClean="0"/>
              <a:t>j</a:t>
            </a:r>
            <a:endParaRPr lang="en-US" baseline="-25000" dirty="0"/>
          </a:p>
        </p:txBody>
      </p:sp>
      <p:cxnSp>
        <p:nvCxnSpPr>
          <p:cNvPr id="35" name="Přímá spojnice se šipkou 34"/>
          <p:cNvCxnSpPr>
            <a:stCxn id="15" idx="0"/>
          </p:cNvCxnSpPr>
          <p:nvPr/>
        </p:nvCxnSpPr>
        <p:spPr>
          <a:xfrm flipV="1">
            <a:off x="1112108" y="2492757"/>
            <a:ext cx="5383937" cy="1384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TextovéPole 35"/>
          <p:cNvSpPr txBox="1"/>
          <p:nvPr/>
        </p:nvSpPr>
        <p:spPr>
          <a:xfrm>
            <a:off x="6386814" y="1997811"/>
            <a:ext cx="520995" cy="525448"/>
          </a:xfrm>
          <a:prstGeom prst="rect">
            <a:avLst/>
          </a:prstGeom>
          <a:noFill/>
        </p:spPr>
        <p:txBody>
          <a:bodyPr wrap="square" rtlCol="0">
            <a:spAutoFit/>
          </a:bodyPr>
          <a:lstStyle/>
          <a:p>
            <a:r>
              <a:rPr lang="cs-CZ" dirty="0" smtClean="0">
                <a:sym typeface="Symbol"/>
              </a:rPr>
              <a:t></a:t>
            </a:r>
            <a:endParaRPr lang="cs-CZ" dirty="0"/>
          </a:p>
        </p:txBody>
      </p:sp>
      <p:sp>
        <p:nvSpPr>
          <p:cNvPr id="37" name="TextovéPole 36"/>
          <p:cNvSpPr txBox="1"/>
          <p:nvPr/>
        </p:nvSpPr>
        <p:spPr>
          <a:xfrm>
            <a:off x="708399" y="718271"/>
            <a:ext cx="477849" cy="525448"/>
          </a:xfrm>
          <a:prstGeom prst="rect">
            <a:avLst/>
          </a:prstGeom>
          <a:noFill/>
        </p:spPr>
        <p:txBody>
          <a:bodyPr wrap="square" rtlCol="0">
            <a:spAutoFit/>
          </a:bodyPr>
          <a:lstStyle/>
          <a:p>
            <a:r>
              <a:rPr lang="cs-CZ" dirty="0" smtClean="0">
                <a:sym typeface="Symbol"/>
              </a:rPr>
              <a:t></a:t>
            </a:r>
            <a:endParaRPr lang="cs-CZ" dirty="0"/>
          </a:p>
        </p:txBody>
      </p:sp>
      <p:sp>
        <p:nvSpPr>
          <p:cNvPr id="38" name="TextovéPole 37"/>
          <p:cNvSpPr txBox="1"/>
          <p:nvPr/>
        </p:nvSpPr>
        <p:spPr>
          <a:xfrm>
            <a:off x="478985" y="2212574"/>
            <a:ext cx="810883" cy="369332"/>
          </a:xfrm>
          <a:prstGeom prst="rect">
            <a:avLst/>
          </a:prstGeom>
          <a:noFill/>
        </p:spPr>
        <p:txBody>
          <a:bodyPr wrap="square" rtlCol="0">
            <a:spAutoFit/>
          </a:bodyPr>
          <a:lstStyle/>
          <a:p>
            <a:r>
              <a:rPr lang="en-US" dirty="0" smtClean="0">
                <a:sym typeface="Symbol" panose="05050102010706020507" pitchFamily="18" charset="2"/>
              </a:rPr>
              <a:t></a:t>
            </a:r>
            <a:r>
              <a:rPr lang="cs-CZ" dirty="0" smtClean="0">
                <a:sym typeface="Symbol" panose="05050102010706020507" pitchFamily="18" charset="2"/>
              </a:rPr>
              <a:t>=0</a:t>
            </a:r>
            <a:endParaRPr lang="en-US" dirty="0"/>
          </a:p>
        </p:txBody>
      </p:sp>
      <p:sp>
        <p:nvSpPr>
          <p:cNvPr id="39" name="TextovéPole 38"/>
          <p:cNvSpPr txBox="1"/>
          <p:nvPr/>
        </p:nvSpPr>
        <p:spPr>
          <a:xfrm>
            <a:off x="535854" y="1268663"/>
            <a:ext cx="810883" cy="369332"/>
          </a:xfrm>
          <a:prstGeom prst="rect">
            <a:avLst/>
          </a:prstGeom>
          <a:noFill/>
        </p:spPr>
        <p:txBody>
          <a:bodyPr wrap="square" rtlCol="0">
            <a:spAutoFit/>
          </a:bodyPr>
          <a:lstStyle/>
          <a:p>
            <a:r>
              <a:rPr lang="en-US" dirty="0" smtClean="0">
                <a:sym typeface="Symbol" panose="05050102010706020507" pitchFamily="18" charset="2"/>
              </a:rPr>
              <a:t></a:t>
            </a:r>
            <a:r>
              <a:rPr lang="cs-CZ" dirty="0" smtClean="0">
                <a:sym typeface="Symbol" panose="05050102010706020507" pitchFamily="18" charset="2"/>
              </a:rPr>
              <a:t>=1</a:t>
            </a:r>
            <a:endParaRPr lang="en-US" dirty="0"/>
          </a:p>
        </p:txBody>
      </p:sp>
      <p:sp>
        <p:nvSpPr>
          <p:cNvPr id="40" name="TextovéPole 39"/>
          <p:cNvSpPr txBox="1"/>
          <p:nvPr/>
        </p:nvSpPr>
        <p:spPr>
          <a:xfrm>
            <a:off x="958719" y="2464469"/>
            <a:ext cx="654814" cy="369332"/>
          </a:xfrm>
          <a:prstGeom prst="rect">
            <a:avLst/>
          </a:prstGeom>
          <a:noFill/>
        </p:spPr>
        <p:txBody>
          <a:bodyPr wrap="square" rtlCol="0">
            <a:spAutoFit/>
          </a:bodyPr>
          <a:lstStyle/>
          <a:p>
            <a:r>
              <a:rPr lang="en-US" dirty="0" smtClean="0">
                <a:sym typeface="Symbol" panose="05050102010706020507" pitchFamily="18" charset="2"/>
              </a:rPr>
              <a:t></a:t>
            </a:r>
            <a:r>
              <a:rPr lang="cs-CZ" dirty="0" smtClean="0">
                <a:sym typeface="Symbol" panose="05050102010706020507" pitchFamily="18" charset="2"/>
              </a:rPr>
              <a:t>=0</a:t>
            </a:r>
            <a:endParaRPr lang="en-US" dirty="0"/>
          </a:p>
        </p:txBody>
      </p:sp>
      <p:sp>
        <p:nvSpPr>
          <p:cNvPr id="41" name="TextovéPole 40"/>
          <p:cNvSpPr txBox="1"/>
          <p:nvPr/>
        </p:nvSpPr>
        <p:spPr>
          <a:xfrm>
            <a:off x="5782308" y="2464469"/>
            <a:ext cx="810883" cy="369332"/>
          </a:xfrm>
          <a:prstGeom prst="rect">
            <a:avLst/>
          </a:prstGeom>
          <a:noFill/>
        </p:spPr>
        <p:txBody>
          <a:bodyPr wrap="square" rtlCol="0">
            <a:spAutoFit/>
          </a:bodyPr>
          <a:lstStyle/>
          <a:p>
            <a:r>
              <a:rPr lang="en-US" dirty="0" smtClean="0">
                <a:sym typeface="Symbol" panose="05050102010706020507" pitchFamily="18" charset="2"/>
              </a:rPr>
              <a:t></a:t>
            </a:r>
            <a:r>
              <a:rPr lang="cs-CZ" dirty="0" smtClean="0">
                <a:sym typeface="Symbol" panose="05050102010706020507" pitchFamily="18" charset="2"/>
              </a:rPr>
              <a:t>=2</a:t>
            </a:r>
            <a:endParaRPr lang="en-US" dirty="0"/>
          </a:p>
        </p:txBody>
      </p:sp>
      <p:cxnSp>
        <p:nvCxnSpPr>
          <p:cNvPr id="42" name="Přímá spojnice se šipkou 41"/>
          <p:cNvCxnSpPr/>
          <p:nvPr/>
        </p:nvCxnSpPr>
        <p:spPr>
          <a:xfrm>
            <a:off x="4572264" y="1416727"/>
            <a:ext cx="0" cy="34922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4539449" y="1420023"/>
            <a:ext cx="791851" cy="369332"/>
          </a:xfrm>
          <a:prstGeom prst="rect">
            <a:avLst/>
          </a:prstGeom>
          <a:noFill/>
        </p:spPr>
        <p:txBody>
          <a:bodyPr wrap="square" rtlCol="0">
            <a:spAutoFit/>
          </a:bodyPr>
          <a:lstStyle/>
          <a:p>
            <a:r>
              <a:rPr lang="cs-CZ" dirty="0" err="1" smtClean="0"/>
              <a:t>h</a:t>
            </a:r>
            <a:r>
              <a:rPr lang="cs-CZ" baseline="-25000" dirty="0" err="1" smtClean="0"/>
              <a:t>y</a:t>
            </a:r>
            <a:endParaRPr lang="en-US" dirty="0"/>
          </a:p>
        </p:txBody>
      </p:sp>
      <p:cxnSp>
        <p:nvCxnSpPr>
          <p:cNvPr id="45" name="Přímá spojnice 44"/>
          <p:cNvCxnSpPr/>
          <p:nvPr/>
        </p:nvCxnSpPr>
        <p:spPr>
          <a:xfrm flipV="1">
            <a:off x="1088755" y="1443750"/>
            <a:ext cx="5050148" cy="13340"/>
          </a:xfrm>
          <a:prstGeom prst="line">
            <a:avLst/>
          </a:prstGeom>
          <a:solidFill>
            <a:schemeClr val="bg1"/>
          </a:solidFill>
          <a:ln w="38100"/>
        </p:spPr>
        <p:style>
          <a:lnRef idx="3">
            <a:schemeClr val="accent5"/>
          </a:lnRef>
          <a:fillRef idx="0">
            <a:schemeClr val="accent5"/>
          </a:fillRef>
          <a:effectRef idx="2">
            <a:schemeClr val="accent5"/>
          </a:effectRef>
          <a:fontRef idx="minor">
            <a:schemeClr val="tx1"/>
          </a:fontRef>
        </p:style>
      </p:cxnSp>
      <p:sp>
        <p:nvSpPr>
          <p:cNvPr id="46" name="TextovéPole 45"/>
          <p:cNvSpPr txBox="1"/>
          <p:nvPr/>
        </p:nvSpPr>
        <p:spPr>
          <a:xfrm>
            <a:off x="3670844" y="1534950"/>
            <a:ext cx="796828" cy="369332"/>
          </a:xfrm>
          <a:prstGeom prst="rect">
            <a:avLst/>
          </a:prstGeom>
          <a:noFill/>
        </p:spPr>
        <p:txBody>
          <a:bodyPr wrap="square" rtlCol="0">
            <a:spAutoFit/>
          </a:bodyPr>
          <a:lstStyle/>
          <a:p>
            <a:r>
              <a:rPr lang="en-US" dirty="0" smtClean="0"/>
              <a:t>i,j+1</a:t>
            </a:r>
            <a:endParaRPr lang="en-US" baseline="-25000" dirty="0"/>
          </a:p>
        </p:txBody>
      </p:sp>
      <p:sp>
        <p:nvSpPr>
          <p:cNvPr id="48" name="TextovéPole 47"/>
          <p:cNvSpPr txBox="1"/>
          <p:nvPr/>
        </p:nvSpPr>
        <p:spPr>
          <a:xfrm>
            <a:off x="3603679" y="2453323"/>
            <a:ext cx="931159" cy="369332"/>
          </a:xfrm>
          <a:prstGeom prst="rect">
            <a:avLst/>
          </a:prstGeom>
          <a:noFill/>
        </p:spPr>
        <p:txBody>
          <a:bodyPr wrap="square" rtlCol="0">
            <a:spAutoFit/>
          </a:bodyPr>
          <a:lstStyle/>
          <a:p>
            <a:r>
              <a:rPr lang="en-US" dirty="0" err="1" smtClean="0"/>
              <a:t>i</a:t>
            </a:r>
            <a:r>
              <a:rPr lang="en-US" dirty="0" smtClean="0"/>
              <a:t>,</a:t>
            </a:r>
            <a:r>
              <a:rPr lang="cs-CZ" dirty="0" smtClean="0"/>
              <a:t>j</a:t>
            </a:r>
            <a:r>
              <a:rPr lang="en-US" dirty="0" smtClean="0"/>
              <a:t>=1</a:t>
            </a:r>
            <a:endParaRPr lang="en-US" baseline="-25000" dirty="0"/>
          </a:p>
        </p:txBody>
      </p:sp>
      <mc:AlternateContent xmlns:mc="http://schemas.openxmlformats.org/markup-compatibility/2006" xmlns:a14="http://schemas.microsoft.com/office/drawing/2010/main">
        <mc:Choice Requires="a14">
          <p:sp>
            <p:nvSpPr>
              <p:cNvPr id="50" name="TextovéPole 49"/>
              <p:cNvSpPr txBox="1"/>
              <p:nvPr/>
            </p:nvSpPr>
            <p:spPr>
              <a:xfrm>
                <a:off x="7040906" y="971495"/>
                <a:ext cx="2145908" cy="7693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en-US" b="0" i="1" smtClean="0">
                              <a:latin typeface="Cambria Math"/>
                            </a:rPr>
                            <m:t>𝑥𝑥</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sSup>
                            <m:sSupPr>
                              <m:ctrlPr>
                                <a:rPr lang="en-US" b="0" i="1" smtClean="0">
                                  <a:latin typeface="Cambria Math" panose="02040503050406030204" pitchFamily="18" charset="0"/>
                                </a:rPr>
                              </m:ctrlPr>
                            </m:sSupPr>
                            <m:e>
                              <m:r>
                                <a:rPr lang="en-US" b="0" i="1" smtClean="0">
                                  <a:latin typeface="Cambria Math"/>
                                  <a:ea typeface="Cambria Math"/>
                                </a:rPr>
                                <m:t>𝜇</m:t>
                              </m:r>
                            </m:e>
                            <m:sup>
                              <m:r>
                                <a:rPr lang="en-US" b="0" i="1" smtClean="0">
                                  <a:latin typeface="Cambria Math"/>
                                </a:rPr>
                                <m:t>2</m:t>
                              </m:r>
                            </m:sup>
                          </m:sSup>
                        </m:num>
                        <m:den>
                          <m:r>
                            <a:rPr lang="en-US" b="0" i="1" smtClean="0">
                              <a:latin typeface="Cambria Math"/>
                            </a:rPr>
                            <m:t>𝐺</m:t>
                          </m:r>
                        </m:den>
                      </m:f>
                      <m:sSup>
                        <m:sSupPr>
                          <m:ctrlPr>
                            <a:rPr lang="en-US" i="1">
                              <a:latin typeface="Cambria Math" panose="02040503050406030204" pitchFamily="18" charset="0"/>
                              <a:ea typeface="Cambria Math"/>
                            </a:rPr>
                          </m:ctrlPr>
                        </m:sSupPr>
                        <m:e>
                          <m:d>
                            <m:dPr>
                              <m:ctrlPr>
                                <a:rPr lang="en-US" i="1">
                                  <a:latin typeface="Cambria Math" panose="02040503050406030204" pitchFamily="18" charset="0"/>
                                  <a:ea typeface="Cambria Math"/>
                                </a:rPr>
                              </m:ctrlPr>
                            </m:dPr>
                            <m:e>
                              <m:f>
                                <m:fPr>
                                  <m:ctrlPr>
                                    <a:rPr lang="en-US" i="1">
                                      <a:latin typeface="Cambria Math" panose="02040503050406030204" pitchFamily="18" charset="0"/>
                                    </a:rPr>
                                  </m:ctrlPr>
                                </m:fPr>
                                <m:num>
                                  <m:r>
                                    <a:rPr lang="en-US" i="1">
                                      <a:latin typeface="Cambria Math"/>
                                    </a:rPr>
                                    <m:t>𝜕</m:t>
                                  </m:r>
                                  <m:r>
                                    <a:rPr lang="en-US" i="1">
                                      <a:latin typeface="Cambria Math"/>
                                    </a:rPr>
                                    <m:t>𝑢</m:t>
                                  </m:r>
                                </m:num>
                                <m:den>
                                  <m:r>
                                    <a:rPr lang="en-US" i="1">
                                      <a:latin typeface="Cambria Math"/>
                                    </a:rPr>
                                    <m:t>𝜕</m:t>
                                  </m:r>
                                  <m:r>
                                    <a:rPr lang="en-US" b="0" i="1" smtClean="0">
                                      <a:latin typeface="Cambria Math"/>
                                    </a:rPr>
                                    <m:t>𝑦</m:t>
                                  </m:r>
                                </m:den>
                              </m:f>
                            </m:e>
                          </m:d>
                        </m:e>
                        <m:sup>
                          <m:r>
                            <a:rPr lang="en-US" i="1">
                              <a:latin typeface="Cambria Math"/>
                              <a:ea typeface="Cambria Math"/>
                            </a:rPr>
                            <m:t>2</m:t>
                          </m:r>
                        </m:sup>
                      </m:sSup>
                    </m:oMath>
                  </m:oMathPara>
                </a14:m>
                <a:endParaRPr lang="cs-CZ" dirty="0"/>
              </a:p>
            </p:txBody>
          </p:sp>
        </mc:Choice>
        <mc:Fallback xmlns="">
          <p:sp>
            <p:nvSpPr>
              <p:cNvPr id="50" name="TextovéPole 49"/>
              <p:cNvSpPr txBox="1">
                <a:spLocks noRot="1" noChangeAspect="1" noMove="1" noResize="1" noEditPoints="1" noAdjustHandles="1" noChangeArrowheads="1" noChangeShapeType="1" noTextEdit="1"/>
              </p:cNvSpPr>
              <p:nvPr/>
            </p:nvSpPr>
            <p:spPr>
              <a:xfrm>
                <a:off x="7040906" y="971495"/>
                <a:ext cx="2145908" cy="769378"/>
              </a:xfrm>
              <a:prstGeom prst="rect">
                <a:avLst/>
              </a:prstGeom>
              <a:blipFill rotWithShape="1">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1" name="TextovéPole 50"/>
              <p:cNvSpPr txBox="1"/>
              <p:nvPr/>
            </p:nvSpPr>
            <p:spPr>
              <a:xfrm>
                <a:off x="7040906" y="1831120"/>
                <a:ext cx="1243610" cy="3912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en-US" b="0" i="1" smtClean="0">
                              <a:latin typeface="Cambria Math"/>
                            </a:rPr>
                            <m:t>𝑦𝑦</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a:rPr>
                        <m:t>=</m:t>
                      </m:r>
                      <m:r>
                        <a:rPr lang="cs-CZ" b="0" i="1" smtClean="0">
                          <a:latin typeface="Cambria Math" panose="02040503050406030204" pitchFamily="18" charset="0"/>
                        </a:rPr>
                        <m:t>0</m:t>
                      </m:r>
                    </m:oMath>
                  </m:oMathPara>
                </a14:m>
                <a:endParaRPr lang="cs-CZ" dirty="0"/>
              </a:p>
            </p:txBody>
          </p:sp>
        </mc:Choice>
        <mc:Fallback xmlns="">
          <p:sp>
            <p:nvSpPr>
              <p:cNvPr id="51" name="TextovéPole 50"/>
              <p:cNvSpPr txBox="1">
                <a:spLocks noRot="1" noChangeAspect="1" noMove="1" noResize="1" noEditPoints="1" noAdjustHandles="1" noChangeArrowheads="1" noChangeShapeType="1" noTextEdit="1"/>
              </p:cNvSpPr>
              <p:nvPr/>
            </p:nvSpPr>
            <p:spPr>
              <a:xfrm>
                <a:off x="7040906" y="1831120"/>
                <a:ext cx="1243610" cy="391261"/>
              </a:xfrm>
              <a:prstGeom prst="rect">
                <a:avLst/>
              </a:prstGeom>
              <a:blipFill rotWithShape="1">
                <a:blip r:embed="rId6"/>
                <a:stretch>
                  <a:fillRect b="-1538"/>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2" name="TextovéPole 51"/>
              <p:cNvSpPr txBox="1"/>
              <p:nvPr/>
            </p:nvSpPr>
            <p:spPr>
              <a:xfrm>
                <a:off x="7048921" y="2454906"/>
                <a:ext cx="1235595" cy="3912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cs-CZ" b="0" i="1" smtClean="0">
                              <a:latin typeface="Cambria Math"/>
                            </a:rPr>
                            <m:t>𝑥</m:t>
                          </m:r>
                          <m:r>
                            <a:rPr lang="en-US" b="0" i="1" smtClean="0">
                              <a:latin typeface="Cambria Math"/>
                            </a:rPr>
                            <m:t>𝑦</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a:rPr>
                        <m:t>=</m:t>
                      </m:r>
                      <m:r>
                        <a:rPr lang="cs-CZ" b="0" i="1" smtClean="0">
                          <a:latin typeface="Cambria Math" panose="02040503050406030204" pitchFamily="18" charset="0"/>
                        </a:rPr>
                        <m:t>0</m:t>
                      </m:r>
                    </m:oMath>
                  </m:oMathPara>
                </a14:m>
                <a:endParaRPr lang="cs-CZ" dirty="0"/>
              </a:p>
            </p:txBody>
          </p:sp>
        </mc:Choice>
        <mc:Fallback xmlns="">
          <p:sp>
            <p:nvSpPr>
              <p:cNvPr id="52" name="TextovéPole 51"/>
              <p:cNvSpPr txBox="1">
                <a:spLocks noRot="1" noChangeAspect="1" noMove="1" noResize="1" noEditPoints="1" noAdjustHandles="1" noChangeArrowheads="1" noChangeShapeType="1" noTextEdit="1"/>
              </p:cNvSpPr>
              <p:nvPr/>
            </p:nvSpPr>
            <p:spPr>
              <a:xfrm>
                <a:off x="7048921" y="2454906"/>
                <a:ext cx="1235595" cy="391261"/>
              </a:xfrm>
              <a:prstGeom prst="rect">
                <a:avLst/>
              </a:prstGeom>
              <a:blipFill rotWithShape="1">
                <a:blip r:embed="rId7"/>
                <a:stretch>
                  <a:fillRect b="-3125"/>
                </a:stretch>
              </a:blipFill>
            </p:spPr>
            <p:txBody>
              <a:bodyPr/>
              <a:lstStyle/>
              <a:p>
                <a:r>
                  <a:rPr lang="cs-CZ">
                    <a:noFill/>
                  </a:rPr>
                  <a:t> </a:t>
                </a:r>
              </a:p>
            </p:txBody>
          </p:sp>
        </mc:Fallback>
      </mc:AlternateContent>
      <p:sp>
        <p:nvSpPr>
          <p:cNvPr id="53" name="Ovál 52"/>
          <p:cNvSpPr/>
          <p:nvPr/>
        </p:nvSpPr>
        <p:spPr>
          <a:xfrm>
            <a:off x="3528204" y="2417017"/>
            <a:ext cx="118623" cy="139906"/>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ovéPole 53"/>
          <p:cNvSpPr txBox="1"/>
          <p:nvPr/>
        </p:nvSpPr>
        <p:spPr>
          <a:xfrm>
            <a:off x="2483882" y="1819740"/>
            <a:ext cx="573702" cy="369332"/>
          </a:xfrm>
          <a:prstGeom prst="rect">
            <a:avLst/>
          </a:prstGeom>
          <a:noFill/>
        </p:spPr>
        <p:txBody>
          <a:bodyPr wrap="square" rtlCol="0">
            <a:spAutoFit/>
          </a:bodyPr>
          <a:lstStyle/>
          <a:p>
            <a:r>
              <a:rPr lang="en-US" dirty="0" smtClean="0"/>
              <a:t>i-1,j</a:t>
            </a:r>
            <a:endParaRPr lang="en-US" baseline="-25000" dirty="0"/>
          </a:p>
        </p:txBody>
      </p:sp>
      <p:sp>
        <p:nvSpPr>
          <p:cNvPr id="8" name="Volný tvar 7"/>
          <p:cNvSpPr/>
          <p:nvPr/>
        </p:nvSpPr>
        <p:spPr>
          <a:xfrm>
            <a:off x="1116537" y="1442475"/>
            <a:ext cx="2504395" cy="1043796"/>
          </a:xfrm>
          <a:custGeom>
            <a:avLst/>
            <a:gdLst>
              <a:gd name="connsiteX0" fmla="*/ 0 w 2467155"/>
              <a:gd name="connsiteY0" fmla="*/ 25879 h 1052422"/>
              <a:gd name="connsiteX1" fmla="*/ 8627 w 2467155"/>
              <a:gd name="connsiteY1" fmla="*/ 1052422 h 1052422"/>
              <a:gd name="connsiteX2" fmla="*/ 2467155 w 2467155"/>
              <a:gd name="connsiteY2" fmla="*/ 1026543 h 1052422"/>
              <a:gd name="connsiteX3" fmla="*/ 2449902 w 2467155"/>
              <a:gd name="connsiteY3" fmla="*/ 552090 h 1052422"/>
              <a:gd name="connsiteX4" fmla="*/ 1880559 w 2467155"/>
              <a:gd name="connsiteY4" fmla="*/ 552090 h 1052422"/>
              <a:gd name="connsiteX5" fmla="*/ 1863306 w 2467155"/>
              <a:gd name="connsiteY5" fmla="*/ 0 h 1052422"/>
              <a:gd name="connsiteX6" fmla="*/ 0 w 2467155"/>
              <a:gd name="connsiteY6" fmla="*/ 25879 h 1052422"/>
              <a:gd name="connsiteX0" fmla="*/ 0 w 2449902"/>
              <a:gd name="connsiteY0" fmla="*/ 25879 h 1052422"/>
              <a:gd name="connsiteX1" fmla="*/ 8627 w 2449902"/>
              <a:gd name="connsiteY1" fmla="*/ 1052422 h 1052422"/>
              <a:gd name="connsiteX2" fmla="*/ 1905840 w 2449902"/>
              <a:gd name="connsiteY2" fmla="*/ 1026543 h 1052422"/>
              <a:gd name="connsiteX3" fmla="*/ 2449902 w 2449902"/>
              <a:gd name="connsiteY3" fmla="*/ 552090 h 1052422"/>
              <a:gd name="connsiteX4" fmla="*/ 1880559 w 2449902"/>
              <a:gd name="connsiteY4" fmla="*/ 552090 h 1052422"/>
              <a:gd name="connsiteX5" fmla="*/ 1863306 w 2449902"/>
              <a:gd name="connsiteY5" fmla="*/ 0 h 1052422"/>
              <a:gd name="connsiteX6" fmla="*/ 0 w 2449902"/>
              <a:gd name="connsiteY6" fmla="*/ 25879 h 1052422"/>
              <a:gd name="connsiteX0" fmla="*/ 0 w 2459981"/>
              <a:gd name="connsiteY0" fmla="*/ 25879 h 1052422"/>
              <a:gd name="connsiteX1" fmla="*/ 8627 w 2459981"/>
              <a:gd name="connsiteY1" fmla="*/ 1052422 h 1052422"/>
              <a:gd name="connsiteX2" fmla="*/ 1905840 w 2459981"/>
              <a:gd name="connsiteY2" fmla="*/ 1026543 h 1052422"/>
              <a:gd name="connsiteX3" fmla="*/ 2449902 w 2459981"/>
              <a:gd name="connsiteY3" fmla="*/ 552090 h 1052422"/>
              <a:gd name="connsiteX4" fmla="*/ 2459981 w 2459981"/>
              <a:gd name="connsiteY4" fmla="*/ 26989 h 1052422"/>
              <a:gd name="connsiteX5" fmla="*/ 1863306 w 2459981"/>
              <a:gd name="connsiteY5" fmla="*/ 0 h 1052422"/>
              <a:gd name="connsiteX6" fmla="*/ 0 w 2459981"/>
              <a:gd name="connsiteY6" fmla="*/ 25879 h 1052422"/>
              <a:gd name="connsiteX0" fmla="*/ 0 w 2459981"/>
              <a:gd name="connsiteY0" fmla="*/ 25879 h 1052422"/>
              <a:gd name="connsiteX1" fmla="*/ 8627 w 2459981"/>
              <a:gd name="connsiteY1" fmla="*/ 1052422 h 1052422"/>
              <a:gd name="connsiteX2" fmla="*/ 1905840 w 2459981"/>
              <a:gd name="connsiteY2" fmla="*/ 1026543 h 1052422"/>
              <a:gd name="connsiteX3" fmla="*/ 1888587 w 2459981"/>
              <a:gd name="connsiteY3" fmla="*/ 606411 h 1052422"/>
              <a:gd name="connsiteX4" fmla="*/ 2459981 w 2459981"/>
              <a:gd name="connsiteY4" fmla="*/ 26989 h 1052422"/>
              <a:gd name="connsiteX5" fmla="*/ 1863306 w 2459981"/>
              <a:gd name="connsiteY5" fmla="*/ 0 h 1052422"/>
              <a:gd name="connsiteX6" fmla="*/ 0 w 2459981"/>
              <a:gd name="connsiteY6" fmla="*/ 25879 h 1052422"/>
              <a:gd name="connsiteX0" fmla="*/ 0 w 2469035"/>
              <a:gd name="connsiteY0" fmla="*/ 25879 h 1052422"/>
              <a:gd name="connsiteX1" fmla="*/ 8627 w 2469035"/>
              <a:gd name="connsiteY1" fmla="*/ 1052422 h 1052422"/>
              <a:gd name="connsiteX2" fmla="*/ 1905840 w 2469035"/>
              <a:gd name="connsiteY2" fmla="*/ 1026543 h 1052422"/>
              <a:gd name="connsiteX3" fmla="*/ 1888587 w 2469035"/>
              <a:gd name="connsiteY3" fmla="*/ 606411 h 1052422"/>
              <a:gd name="connsiteX4" fmla="*/ 2469035 w 2469035"/>
              <a:gd name="connsiteY4" fmla="*/ 597357 h 1052422"/>
              <a:gd name="connsiteX5" fmla="*/ 1863306 w 2469035"/>
              <a:gd name="connsiteY5" fmla="*/ 0 h 1052422"/>
              <a:gd name="connsiteX6" fmla="*/ 0 w 2469035"/>
              <a:gd name="connsiteY6" fmla="*/ 25879 h 1052422"/>
              <a:gd name="connsiteX0" fmla="*/ 0 w 2469035"/>
              <a:gd name="connsiteY0" fmla="*/ 0 h 1026543"/>
              <a:gd name="connsiteX1" fmla="*/ 8627 w 2469035"/>
              <a:gd name="connsiteY1" fmla="*/ 1026543 h 1026543"/>
              <a:gd name="connsiteX2" fmla="*/ 1905840 w 2469035"/>
              <a:gd name="connsiteY2" fmla="*/ 1000664 h 1026543"/>
              <a:gd name="connsiteX3" fmla="*/ 1888587 w 2469035"/>
              <a:gd name="connsiteY3" fmla="*/ 580532 h 1026543"/>
              <a:gd name="connsiteX4" fmla="*/ 2469035 w 2469035"/>
              <a:gd name="connsiteY4" fmla="*/ 571478 h 1026543"/>
              <a:gd name="connsiteX5" fmla="*/ 2460835 w 2469035"/>
              <a:gd name="connsiteY5" fmla="*/ 1281 h 1026543"/>
              <a:gd name="connsiteX6" fmla="*/ 0 w 2469035"/>
              <a:gd name="connsiteY6" fmla="*/ 0 h 1026543"/>
              <a:gd name="connsiteX0" fmla="*/ 0 w 2487142"/>
              <a:gd name="connsiteY0" fmla="*/ 0 h 1026543"/>
              <a:gd name="connsiteX1" fmla="*/ 8627 w 2487142"/>
              <a:gd name="connsiteY1" fmla="*/ 1026543 h 1026543"/>
              <a:gd name="connsiteX2" fmla="*/ 1905840 w 2487142"/>
              <a:gd name="connsiteY2" fmla="*/ 1000664 h 1026543"/>
              <a:gd name="connsiteX3" fmla="*/ 1888587 w 2487142"/>
              <a:gd name="connsiteY3" fmla="*/ 580532 h 1026543"/>
              <a:gd name="connsiteX4" fmla="*/ 2487142 w 2487142"/>
              <a:gd name="connsiteY4" fmla="*/ 426623 h 1026543"/>
              <a:gd name="connsiteX5" fmla="*/ 2460835 w 2487142"/>
              <a:gd name="connsiteY5" fmla="*/ 1281 h 1026543"/>
              <a:gd name="connsiteX6" fmla="*/ 0 w 2487142"/>
              <a:gd name="connsiteY6" fmla="*/ 0 h 1026543"/>
              <a:gd name="connsiteX0" fmla="*/ 0 w 2487142"/>
              <a:gd name="connsiteY0" fmla="*/ 0 h 1026543"/>
              <a:gd name="connsiteX1" fmla="*/ 8627 w 2487142"/>
              <a:gd name="connsiteY1" fmla="*/ 1026543 h 1026543"/>
              <a:gd name="connsiteX2" fmla="*/ 1905840 w 2487142"/>
              <a:gd name="connsiteY2" fmla="*/ 1000664 h 1026543"/>
              <a:gd name="connsiteX3" fmla="*/ 1888587 w 2487142"/>
              <a:gd name="connsiteY3" fmla="*/ 453784 h 1026543"/>
              <a:gd name="connsiteX4" fmla="*/ 2487142 w 2487142"/>
              <a:gd name="connsiteY4" fmla="*/ 426623 h 1026543"/>
              <a:gd name="connsiteX5" fmla="*/ 2460835 w 2487142"/>
              <a:gd name="connsiteY5" fmla="*/ 1281 h 1026543"/>
              <a:gd name="connsiteX6" fmla="*/ 0 w 2487142"/>
              <a:gd name="connsiteY6" fmla="*/ 0 h 1026543"/>
              <a:gd name="connsiteX0" fmla="*/ 0 w 2487142"/>
              <a:gd name="connsiteY0" fmla="*/ 0 h 1026543"/>
              <a:gd name="connsiteX1" fmla="*/ 8627 w 2487142"/>
              <a:gd name="connsiteY1" fmla="*/ 1026543 h 1026543"/>
              <a:gd name="connsiteX2" fmla="*/ 1905840 w 2487142"/>
              <a:gd name="connsiteY2" fmla="*/ 1000664 h 1026543"/>
              <a:gd name="connsiteX3" fmla="*/ 1888587 w 2487142"/>
              <a:gd name="connsiteY3" fmla="*/ 453784 h 1026543"/>
              <a:gd name="connsiteX4" fmla="*/ 2487142 w 2487142"/>
              <a:gd name="connsiteY4" fmla="*/ 426623 h 1026543"/>
              <a:gd name="connsiteX5" fmla="*/ 2460835 w 2487142"/>
              <a:gd name="connsiteY5" fmla="*/ 1281 h 1026543"/>
              <a:gd name="connsiteX6" fmla="*/ 1655424 w 2487142"/>
              <a:gd name="connsiteY6" fmla="*/ 4184 h 1026543"/>
              <a:gd name="connsiteX7" fmla="*/ 0 w 2487142"/>
              <a:gd name="connsiteY7" fmla="*/ 0 h 1026543"/>
              <a:gd name="connsiteX0" fmla="*/ 0 w 2487142"/>
              <a:gd name="connsiteY0" fmla="*/ 0 h 1043796"/>
              <a:gd name="connsiteX1" fmla="*/ 8627 w 2487142"/>
              <a:gd name="connsiteY1" fmla="*/ 1026543 h 1043796"/>
              <a:gd name="connsiteX2" fmla="*/ 1905840 w 2487142"/>
              <a:gd name="connsiteY2" fmla="*/ 1043796 h 1043796"/>
              <a:gd name="connsiteX3" fmla="*/ 1888587 w 2487142"/>
              <a:gd name="connsiteY3" fmla="*/ 453784 h 1043796"/>
              <a:gd name="connsiteX4" fmla="*/ 2487142 w 2487142"/>
              <a:gd name="connsiteY4" fmla="*/ 426623 h 1043796"/>
              <a:gd name="connsiteX5" fmla="*/ 2460835 w 2487142"/>
              <a:gd name="connsiteY5" fmla="*/ 1281 h 1043796"/>
              <a:gd name="connsiteX6" fmla="*/ 1655424 w 2487142"/>
              <a:gd name="connsiteY6" fmla="*/ 4184 h 1043796"/>
              <a:gd name="connsiteX7" fmla="*/ 0 w 2487142"/>
              <a:gd name="connsiteY7" fmla="*/ 0 h 1043796"/>
              <a:gd name="connsiteX0" fmla="*/ 0 w 2487142"/>
              <a:gd name="connsiteY0" fmla="*/ 0 h 1043796"/>
              <a:gd name="connsiteX1" fmla="*/ 8627 w 2487142"/>
              <a:gd name="connsiteY1" fmla="*/ 1026543 h 1043796"/>
              <a:gd name="connsiteX2" fmla="*/ 1905840 w 2487142"/>
              <a:gd name="connsiteY2" fmla="*/ 1043796 h 1043796"/>
              <a:gd name="connsiteX3" fmla="*/ 1905840 w 2487142"/>
              <a:gd name="connsiteY3" fmla="*/ 324388 h 1043796"/>
              <a:gd name="connsiteX4" fmla="*/ 2487142 w 2487142"/>
              <a:gd name="connsiteY4" fmla="*/ 426623 h 1043796"/>
              <a:gd name="connsiteX5" fmla="*/ 2460835 w 2487142"/>
              <a:gd name="connsiteY5" fmla="*/ 1281 h 1043796"/>
              <a:gd name="connsiteX6" fmla="*/ 1655424 w 2487142"/>
              <a:gd name="connsiteY6" fmla="*/ 4184 h 1043796"/>
              <a:gd name="connsiteX7" fmla="*/ 0 w 2487142"/>
              <a:gd name="connsiteY7" fmla="*/ 0 h 1043796"/>
              <a:gd name="connsiteX0" fmla="*/ 0 w 2504395"/>
              <a:gd name="connsiteY0" fmla="*/ 0 h 1043796"/>
              <a:gd name="connsiteX1" fmla="*/ 8627 w 2504395"/>
              <a:gd name="connsiteY1" fmla="*/ 1026543 h 1043796"/>
              <a:gd name="connsiteX2" fmla="*/ 1905840 w 2504395"/>
              <a:gd name="connsiteY2" fmla="*/ 1043796 h 1043796"/>
              <a:gd name="connsiteX3" fmla="*/ 1905840 w 2504395"/>
              <a:gd name="connsiteY3" fmla="*/ 324388 h 1043796"/>
              <a:gd name="connsiteX4" fmla="*/ 2504395 w 2504395"/>
              <a:gd name="connsiteY4" fmla="*/ 331732 h 1043796"/>
              <a:gd name="connsiteX5" fmla="*/ 2460835 w 2504395"/>
              <a:gd name="connsiteY5" fmla="*/ 1281 h 1043796"/>
              <a:gd name="connsiteX6" fmla="*/ 1655424 w 2504395"/>
              <a:gd name="connsiteY6" fmla="*/ 4184 h 1043796"/>
              <a:gd name="connsiteX7" fmla="*/ 0 w 2504395"/>
              <a:gd name="connsiteY7" fmla="*/ 0 h 104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4395" h="1043796">
                <a:moveTo>
                  <a:pt x="0" y="0"/>
                </a:moveTo>
                <a:cubicBezTo>
                  <a:pt x="2876" y="342181"/>
                  <a:pt x="5751" y="684362"/>
                  <a:pt x="8627" y="1026543"/>
                </a:cubicBezTo>
                <a:lnTo>
                  <a:pt x="1905840" y="1043796"/>
                </a:lnTo>
                <a:lnTo>
                  <a:pt x="1905840" y="324388"/>
                </a:lnTo>
                <a:lnTo>
                  <a:pt x="2504395" y="331732"/>
                </a:lnTo>
                <a:lnTo>
                  <a:pt x="2460835" y="1281"/>
                </a:lnTo>
                <a:lnTo>
                  <a:pt x="1655424" y="4184"/>
                </a:lnTo>
                <a:lnTo>
                  <a:pt x="0" y="0"/>
                </a:lnTo>
                <a:close/>
              </a:path>
            </a:pathLst>
          </a:custGeom>
          <a:solidFill>
            <a:schemeClr val="accent5">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5" name="Přímá spojnice se šipkou 54"/>
          <p:cNvCxnSpPr/>
          <p:nvPr/>
        </p:nvCxnSpPr>
        <p:spPr>
          <a:xfrm>
            <a:off x="3186260" y="2004406"/>
            <a:ext cx="2549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Přímá spojnice se šipkou 57"/>
          <p:cNvCxnSpPr/>
          <p:nvPr/>
        </p:nvCxnSpPr>
        <p:spPr>
          <a:xfrm>
            <a:off x="3590662" y="1768703"/>
            <a:ext cx="5285" cy="222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pPr>
              <a:defRPr/>
            </a:pPr>
            <a:fld id="{B5B76BE2-068B-4195-97D5-A58FFC9B4249}" type="slidenum">
              <a:rPr lang="en-US" smtClean="0"/>
              <a:pPr>
                <a:defRPr/>
              </a:pPr>
              <a:t>53</a:t>
            </a:fld>
            <a:endParaRPr lang="en-US"/>
          </a:p>
        </p:txBody>
      </p:sp>
      <p:sp>
        <p:nvSpPr>
          <p:cNvPr id="68" name="TextovéPole 67"/>
          <p:cNvSpPr txBox="1"/>
          <p:nvPr/>
        </p:nvSpPr>
        <p:spPr>
          <a:xfrm>
            <a:off x="10391174" y="52090"/>
            <a:ext cx="1712753" cy="307777"/>
          </a:xfrm>
          <a:prstGeom prst="rect">
            <a:avLst/>
          </a:prstGeom>
          <a:solidFill>
            <a:schemeClr val="bg1"/>
          </a:solidFill>
          <a:ln w="38100">
            <a:solidFill>
              <a:srgbClr val="FF0000"/>
            </a:solidFill>
          </a:ln>
        </p:spPr>
        <p:txBody>
          <a:bodyPr wrap="square" rtlCol="0">
            <a:spAutoFit/>
          </a:bodyPr>
          <a:lstStyle/>
          <a:p>
            <a:r>
              <a:rPr lang="cs-CZ" sz="1400" dirty="0" smtClean="0"/>
              <a:t>Kontroloval: </a:t>
            </a:r>
            <a:r>
              <a:rPr lang="cs-CZ" sz="1400" dirty="0" err="1" smtClean="0"/>
              <a:t>xxxxxx</a:t>
            </a:r>
            <a:endParaRPr lang="cs-CZ" sz="1400" dirty="0"/>
          </a:p>
        </p:txBody>
      </p:sp>
      <p:grpSp>
        <p:nvGrpSpPr>
          <p:cNvPr id="67" name="Skupina 66"/>
          <p:cNvGrpSpPr/>
          <p:nvPr/>
        </p:nvGrpSpPr>
        <p:grpSpPr>
          <a:xfrm>
            <a:off x="10184645" y="619168"/>
            <a:ext cx="1832474" cy="3078785"/>
            <a:chOff x="10187831" y="859027"/>
            <a:chExt cx="1832474" cy="3078785"/>
          </a:xfrm>
        </p:grpSpPr>
        <p:cxnSp>
          <p:nvCxnSpPr>
            <p:cNvPr id="69" name="Přímá spojnice se šipkou 68"/>
            <p:cNvCxnSpPr>
              <a:stCxn id="70" idx="2"/>
            </p:cNvCxnSpPr>
            <p:nvPr/>
          </p:nvCxnSpPr>
          <p:spPr>
            <a:xfrm>
              <a:off x="11016219" y="1082022"/>
              <a:ext cx="3185" cy="2855790"/>
            </a:xfrm>
            <a:prstGeom prst="straightConnector1">
              <a:avLst/>
            </a:prstGeom>
            <a:solidFill>
              <a:schemeClr val="bg1"/>
            </a:solidFill>
            <a:ln>
              <a:tailEnd type="arrow"/>
            </a:ln>
          </p:spPr>
          <p:style>
            <a:lnRef idx="1">
              <a:schemeClr val="accent1"/>
            </a:lnRef>
            <a:fillRef idx="0">
              <a:schemeClr val="accent1"/>
            </a:fillRef>
            <a:effectRef idx="0">
              <a:schemeClr val="accent1"/>
            </a:effectRef>
            <a:fontRef idx="minor">
              <a:schemeClr val="tx1"/>
            </a:fontRef>
          </p:style>
        </p:cxnSp>
        <p:sp>
          <p:nvSpPr>
            <p:cNvPr id="70" name="Vývojový diagram: alternativní postup 69"/>
            <p:cNvSpPr/>
            <p:nvPr/>
          </p:nvSpPr>
          <p:spPr>
            <a:xfrm>
              <a:off x="10566669" y="859027"/>
              <a:ext cx="899100" cy="22299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smtClean="0">
                  <a:solidFill>
                    <a:schemeClr val="tx1"/>
                  </a:solidFill>
                </a:rPr>
                <a:t>geometr</a:t>
              </a:r>
              <a:r>
                <a:rPr lang="en-US" sz="1000" dirty="0" smtClean="0">
                  <a:solidFill>
                    <a:schemeClr val="tx1"/>
                  </a:solidFill>
                </a:rPr>
                <a:t>y</a:t>
              </a:r>
              <a:endParaRPr lang="cs-CZ" sz="1000" dirty="0">
                <a:solidFill>
                  <a:schemeClr val="tx1"/>
                </a:solidFill>
              </a:endParaRPr>
            </a:p>
          </p:txBody>
        </p:sp>
        <p:sp>
          <p:nvSpPr>
            <p:cNvPr id="71" name="Vývojový diagram: postup 70"/>
            <p:cNvSpPr/>
            <p:nvPr/>
          </p:nvSpPr>
          <p:spPr>
            <a:xfrm>
              <a:off x="10194201" y="1166059"/>
              <a:ext cx="1822919"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Approximate profiles </a:t>
              </a:r>
              <a:r>
                <a:rPr lang="cs-CZ" sz="1000" dirty="0" err="1" smtClean="0">
                  <a:solidFill>
                    <a:schemeClr val="tx1"/>
                  </a:solidFill>
                </a:rPr>
                <a:t>u,v</a:t>
              </a:r>
              <a:r>
                <a:rPr lang="cs-CZ" sz="1000" dirty="0" smtClean="0">
                  <a:solidFill>
                    <a:schemeClr val="tx1"/>
                  </a:solidFill>
                </a:rPr>
                <a:t>, </a:t>
              </a:r>
              <a:r>
                <a:rPr lang="cs-CZ" sz="1000" dirty="0" smtClean="0">
                  <a:solidFill>
                    <a:schemeClr val="tx1"/>
                  </a:solidFill>
                  <a:sym typeface="Symbol" panose="05050102010706020507" pitchFamily="18" charset="2"/>
                </a:rPr>
                <a:t>,</a:t>
              </a:r>
              <a:r>
                <a:rPr lang="cs-CZ" sz="1000" dirty="0" smtClean="0">
                  <a:solidFill>
                    <a:schemeClr val="tx1"/>
                  </a:solidFill>
                </a:rPr>
                <a:t> </a:t>
              </a:r>
              <a:r>
                <a:rPr lang="cs-CZ" sz="1000" dirty="0" smtClean="0">
                  <a:solidFill>
                    <a:schemeClr val="tx1"/>
                  </a:solidFill>
                  <a:sym typeface="Symbol" panose="05050102010706020507" pitchFamily="18" charset="2"/>
                </a:rPr>
                <a:t> </a:t>
              </a:r>
              <a:r>
                <a:rPr lang="en-US" sz="1000" dirty="0" smtClean="0">
                  <a:solidFill>
                    <a:schemeClr val="tx1"/>
                  </a:solidFill>
                </a:rPr>
                <a:t>for power law fluid</a:t>
              </a:r>
              <a:endParaRPr lang="cs-CZ" sz="1000" dirty="0">
                <a:solidFill>
                  <a:schemeClr val="tx1"/>
                </a:solidFill>
              </a:endParaRPr>
            </a:p>
          </p:txBody>
        </p:sp>
        <p:sp>
          <p:nvSpPr>
            <p:cNvPr id="72" name="Vývojový diagram: příprava 71"/>
            <p:cNvSpPr/>
            <p:nvPr/>
          </p:nvSpPr>
          <p:spPr>
            <a:xfrm>
              <a:off x="10536484" y="1542807"/>
              <a:ext cx="1140542" cy="206270"/>
            </a:xfrm>
            <a:prstGeom prst="flowChartPrepa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itera</a:t>
              </a:r>
              <a:r>
                <a:rPr lang="en-US" sz="1000" dirty="0" err="1" smtClean="0">
                  <a:solidFill>
                    <a:schemeClr val="tx1"/>
                  </a:solidFill>
                </a:rPr>
                <a:t>tion</a:t>
              </a:r>
              <a:endParaRPr lang="cs-CZ" sz="1000" baseline="-25000" dirty="0">
                <a:solidFill>
                  <a:schemeClr val="tx1"/>
                </a:solidFill>
              </a:endParaRPr>
            </a:p>
          </p:txBody>
        </p:sp>
        <p:sp>
          <p:nvSpPr>
            <p:cNvPr id="73" name="Volný tvar 72"/>
            <p:cNvSpPr/>
            <p:nvPr/>
          </p:nvSpPr>
          <p:spPr>
            <a:xfrm>
              <a:off x="10194202" y="1645944"/>
              <a:ext cx="439802" cy="1697768"/>
            </a:xfrm>
            <a:custGeom>
              <a:avLst/>
              <a:gdLst>
                <a:gd name="connsiteX0" fmla="*/ 2190938 w 2190938"/>
                <a:gd name="connsiteY0" fmla="*/ 1973655 h 1973655"/>
                <a:gd name="connsiteX1" fmla="*/ 0 w 2190938"/>
                <a:gd name="connsiteY1" fmla="*/ 1964602 h 1973655"/>
                <a:gd name="connsiteX2" fmla="*/ 0 w 2190938"/>
                <a:gd name="connsiteY2" fmla="*/ 9053 h 1973655"/>
                <a:gd name="connsiteX3" fmla="*/ 2082297 w 2190938"/>
                <a:gd name="connsiteY3" fmla="*/ 0 h 1973655"/>
                <a:gd name="connsiteX4" fmla="*/ 2082297 w 2190938"/>
                <a:gd name="connsiteY4" fmla="*/ 0 h 197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938" h="1973655">
                  <a:moveTo>
                    <a:pt x="2190938" y="1973655"/>
                  </a:moveTo>
                  <a:lnTo>
                    <a:pt x="0" y="1964602"/>
                  </a:lnTo>
                  <a:lnTo>
                    <a:pt x="0" y="9053"/>
                  </a:lnTo>
                  <a:lnTo>
                    <a:pt x="2082297" y="0"/>
                  </a:lnTo>
                  <a:lnTo>
                    <a:pt x="2082297" y="0"/>
                  </a:lnTo>
                </a:path>
              </a:pathLst>
            </a:custGeom>
            <a:solidFill>
              <a:schemeClr val="bg1"/>
            </a:solid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solidFill>
                  <a:schemeClr val="tx1"/>
                </a:solidFill>
              </a:endParaRPr>
            </a:p>
          </p:txBody>
        </p:sp>
        <p:sp>
          <p:nvSpPr>
            <p:cNvPr id="74" name="Vývojový diagram: postup 73"/>
            <p:cNvSpPr/>
            <p:nvPr/>
          </p:nvSpPr>
          <p:spPr>
            <a:xfrm>
              <a:off x="10299660" y="1833366"/>
              <a:ext cx="1717461" cy="289894"/>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Elastic</a:t>
              </a:r>
              <a:r>
                <a:rPr lang="en-US" sz="1000" dirty="0" smtClean="0">
                  <a:solidFill>
                    <a:schemeClr val="tx1"/>
                  </a:solidFill>
                </a:rPr>
                <a:t> stress</a:t>
              </a:r>
              <a:r>
                <a:rPr lang="cs-CZ" sz="1000" dirty="0" smtClean="0">
                  <a:solidFill>
                    <a:schemeClr val="tx1"/>
                  </a:solidFill>
                </a:rPr>
                <a:t> </a:t>
              </a:r>
              <a:r>
                <a:rPr lang="cs-CZ" sz="1000" dirty="0" err="1" smtClean="0">
                  <a:solidFill>
                    <a:schemeClr val="tx1"/>
                  </a:solidFill>
                </a:rPr>
                <a:t>sxx</a:t>
              </a:r>
              <a:r>
                <a:rPr lang="cs-CZ" sz="1000" dirty="0" smtClean="0">
                  <a:solidFill>
                    <a:schemeClr val="tx1"/>
                  </a:solidFill>
                </a:rPr>
                <a:t>, </a:t>
              </a:r>
              <a:r>
                <a:rPr lang="cs-CZ" sz="1000" dirty="0" err="1" smtClean="0">
                  <a:solidFill>
                    <a:schemeClr val="tx1"/>
                  </a:solidFill>
                </a:rPr>
                <a:t>syy</a:t>
              </a:r>
              <a:r>
                <a:rPr lang="cs-CZ" sz="1000" dirty="0" smtClean="0">
                  <a:solidFill>
                    <a:schemeClr val="tx1"/>
                  </a:solidFill>
                </a:rPr>
                <a:t>, </a:t>
              </a:r>
              <a:r>
                <a:rPr lang="cs-CZ" sz="1000" dirty="0" err="1" smtClean="0">
                  <a:solidFill>
                    <a:schemeClr val="tx1"/>
                  </a:solidFill>
                </a:rPr>
                <a:t>sxy</a:t>
              </a:r>
              <a:r>
                <a:rPr lang="cs-CZ" sz="1000" dirty="0" smtClean="0">
                  <a:solidFill>
                    <a:schemeClr val="tx1"/>
                  </a:solidFill>
                </a:rPr>
                <a:t> (</a:t>
              </a:r>
              <a:r>
                <a:rPr lang="cs-CZ" sz="1000" dirty="0" err="1" smtClean="0">
                  <a:solidFill>
                    <a:schemeClr val="tx1"/>
                  </a:solidFill>
                </a:rPr>
                <a:t>hyperbolic</a:t>
              </a:r>
              <a:r>
                <a:rPr lang="cs-CZ" sz="1000" dirty="0" smtClean="0">
                  <a:solidFill>
                    <a:schemeClr val="tx1"/>
                  </a:solidFill>
                </a:rPr>
                <a:t> MW)</a:t>
              </a:r>
              <a:endParaRPr lang="cs-CZ" sz="1000" dirty="0">
                <a:solidFill>
                  <a:schemeClr val="tx1"/>
                </a:solidFill>
              </a:endParaRPr>
            </a:p>
          </p:txBody>
        </p:sp>
        <p:sp>
          <p:nvSpPr>
            <p:cNvPr id="75" name="Vývojový diagram: postup 74"/>
            <p:cNvSpPr/>
            <p:nvPr/>
          </p:nvSpPr>
          <p:spPr>
            <a:xfrm>
              <a:off x="10302844" y="2188326"/>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Poisson</a:t>
              </a:r>
              <a:r>
                <a:rPr lang="en-US" sz="1000" dirty="0" smtClean="0">
                  <a:solidFill>
                    <a:schemeClr val="tx1"/>
                  </a:solidFill>
                </a:rPr>
                <a:t> equation for</a:t>
              </a:r>
              <a:r>
                <a:rPr lang="cs-CZ" sz="1000" dirty="0" smtClean="0">
                  <a:solidFill>
                    <a:schemeClr val="tx1"/>
                  </a:solidFill>
                </a:rPr>
                <a:t> </a:t>
              </a:r>
              <a:r>
                <a:rPr lang="cs-CZ" sz="1000" dirty="0" smtClean="0">
                  <a:solidFill>
                    <a:schemeClr val="tx1"/>
                  </a:solidFill>
                  <a:sym typeface="Symbol" panose="05050102010706020507" pitchFamily="18" charset="2"/>
                </a:rPr>
                <a:t></a:t>
              </a:r>
              <a:endParaRPr lang="cs-CZ" sz="1000" dirty="0">
                <a:solidFill>
                  <a:schemeClr val="tx1"/>
                </a:solidFill>
              </a:endParaRPr>
            </a:p>
          </p:txBody>
        </p:sp>
        <p:sp>
          <p:nvSpPr>
            <p:cNvPr id="76" name="Vývojový diagram: postup 75"/>
            <p:cNvSpPr/>
            <p:nvPr/>
          </p:nvSpPr>
          <p:spPr>
            <a:xfrm>
              <a:off x="10299658" y="2908214"/>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a:solidFill>
                    <a:schemeClr val="tx1"/>
                  </a:solidFill>
                </a:rPr>
                <a:t>Poisson</a:t>
              </a:r>
              <a:r>
                <a:rPr lang="en-US" sz="1000" dirty="0">
                  <a:solidFill>
                    <a:schemeClr val="tx1"/>
                  </a:solidFill>
                </a:rPr>
                <a:t> equation for</a:t>
              </a:r>
              <a:r>
                <a:rPr lang="cs-CZ" sz="1000" dirty="0">
                  <a:solidFill>
                    <a:schemeClr val="tx1"/>
                  </a:solidFill>
                </a:rPr>
                <a:t> </a:t>
              </a:r>
              <a:r>
                <a:rPr lang="cs-CZ" sz="1000" dirty="0" smtClean="0">
                  <a:solidFill>
                    <a:schemeClr val="tx1"/>
                  </a:solidFill>
                  <a:sym typeface="Symbol" panose="05050102010706020507" pitchFamily="18" charset="2"/>
                </a:rPr>
                <a:t></a:t>
              </a:r>
              <a:endParaRPr lang="cs-CZ" sz="1000" dirty="0">
                <a:solidFill>
                  <a:schemeClr val="tx1"/>
                </a:solidFill>
              </a:endParaRPr>
            </a:p>
          </p:txBody>
        </p:sp>
        <p:sp>
          <p:nvSpPr>
            <p:cNvPr id="77" name="Vývojový diagram: postup 76"/>
            <p:cNvSpPr/>
            <p:nvPr/>
          </p:nvSpPr>
          <p:spPr>
            <a:xfrm>
              <a:off x="10187831" y="3509419"/>
              <a:ext cx="1829288"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a:solidFill>
                    <a:schemeClr val="tx1"/>
                  </a:solidFill>
                </a:rPr>
                <a:t>Poisson</a:t>
              </a:r>
              <a:r>
                <a:rPr lang="en-US" sz="1000" dirty="0">
                  <a:solidFill>
                    <a:schemeClr val="tx1"/>
                  </a:solidFill>
                </a:rPr>
                <a:t> equation for</a:t>
              </a:r>
              <a:r>
                <a:rPr lang="cs-CZ" sz="1000" dirty="0">
                  <a:solidFill>
                    <a:schemeClr val="tx1"/>
                  </a:solidFill>
                </a:rPr>
                <a:t> </a:t>
              </a:r>
              <a:r>
                <a:rPr lang="en-US" sz="1000" dirty="0" smtClean="0">
                  <a:solidFill>
                    <a:schemeClr val="tx1"/>
                  </a:solidFill>
                </a:rPr>
                <a:t>pressure</a:t>
              </a:r>
              <a:r>
                <a:rPr lang="cs-CZ" sz="1000" dirty="0" smtClean="0">
                  <a:solidFill>
                    <a:schemeClr val="tx1"/>
                  </a:solidFill>
                  <a:sym typeface="Symbol" panose="05050102010706020507" pitchFamily="18" charset="2"/>
                </a:rPr>
                <a:t> p</a:t>
              </a:r>
              <a:endParaRPr lang="cs-CZ" sz="1000" dirty="0">
                <a:solidFill>
                  <a:schemeClr val="tx1"/>
                </a:solidFill>
              </a:endParaRPr>
            </a:p>
          </p:txBody>
        </p:sp>
        <p:sp>
          <p:nvSpPr>
            <p:cNvPr id="78" name="Vývojový diagram: postup 77"/>
            <p:cNvSpPr/>
            <p:nvPr/>
          </p:nvSpPr>
          <p:spPr>
            <a:xfrm>
              <a:off x="10299658" y="2538900"/>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Velocities, µ</a:t>
              </a:r>
              <a:r>
                <a:rPr lang="cs-CZ" sz="1000" dirty="0" smtClean="0">
                  <a:solidFill>
                    <a:schemeClr val="tx1"/>
                  </a:solidFill>
                </a:rPr>
                <a:t> </a:t>
              </a:r>
              <a:r>
                <a:rPr lang="en-US" sz="1000" dirty="0" smtClean="0">
                  <a:solidFill>
                    <a:schemeClr val="tx1"/>
                  </a:solidFill>
                </a:rPr>
                <a:t>,</a:t>
              </a:r>
              <a:r>
                <a:rPr lang="cs-CZ" sz="1000" dirty="0" smtClean="0">
                  <a:solidFill>
                    <a:schemeClr val="tx1"/>
                  </a:solidFill>
                </a:rPr>
                <a:t> </a:t>
              </a:r>
              <a:r>
                <a:rPr lang="en-US" sz="1000" dirty="0" smtClean="0">
                  <a:solidFill>
                    <a:schemeClr val="tx1"/>
                  </a:solidFill>
                </a:rPr>
                <a:t>BC for </a:t>
              </a:r>
              <a:r>
                <a:rPr lang="en-US" sz="1000" dirty="0" smtClean="0">
                  <a:solidFill>
                    <a:schemeClr val="tx1"/>
                  </a:solidFill>
                  <a:sym typeface="Symbol"/>
                </a:rPr>
                <a:t></a:t>
              </a:r>
              <a:endParaRPr lang="cs-CZ" sz="1000" dirty="0">
                <a:solidFill>
                  <a:schemeClr val="tx1"/>
                </a:solidFill>
              </a:endParaRPr>
            </a:p>
          </p:txBody>
        </p:sp>
        <p:sp>
          <p:nvSpPr>
            <p:cNvPr id="79" name="Vývojový diagram: příprava 78"/>
            <p:cNvSpPr/>
            <p:nvPr/>
          </p:nvSpPr>
          <p:spPr>
            <a:xfrm>
              <a:off x="10566667" y="3248938"/>
              <a:ext cx="899101" cy="189546"/>
            </a:xfrm>
            <a:prstGeom prst="flowChartPrepa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solidFill>
                  <a:schemeClr val="tx1"/>
                </a:solidFill>
              </a:endParaRPr>
            </a:p>
          </p:txBody>
        </p:sp>
      </p:grpSp>
    </p:spTree>
    <p:extLst>
      <p:ext uri="{BB962C8B-B14F-4D97-AF65-F5344CB8AC3E}">
        <p14:creationId xmlns:p14="http://schemas.microsoft.com/office/powerpoint/2010/main" val="24043121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Dis</a:t>
            </a:r>
            <a:r>
              <a:rPr lang="en-US" sz="2400" b="1" dirty="0" smtClean="0">
                <a:sym typeface="Symbol" pitchFamily="18" charset="2"/>
              </a:rPr>
              <a:t>c</a:t>
            </a:r>
            <a:r>
              <a:rPr lang="cs-CZ" sz="2400" b="1" dirty="0" err="1" smtClean="0">
                <a:sym typeface="Symbol" pitchFamily="18" charset="2"/>
              </a:rPr>
              <a:t>retiz</a:t>
            </a:r>
            <a:r>
              <a:rPr lang="en-US" sz="2400" b="1" dirty="0" err="1" smtClean="0">
                <a:sym typeface="Symbol" pitchFamily="18" charset="2"/>
              </a:rPr>
              <a:t>ed</a:t>
            </a:r>
            <a:r>
              <a:rPr lang="cs-CZ" sz="2400" b="1" dirty="0" smtClean="0">
                <a:sym typeface="Symbol" pitchFamily="18" charset="2"/>
              </a:rPr>
              <a:t> </a:t>
            </a:r>
            <a:r>
              <a:rPr lang="en-US" sz="2400" b="1" dirty="0" smtClean="0">
                <a:sym typeface="Symbol" pitchFamily="18" charset="2"/>
              </a:rPr>
              <a:t>constitutive equation</a:t>
            </a:r>
            <a:r>
              <a:rPr lang="cs-CZ" sz="2400" b="1" dirty="0" smtClean="0">
                <a:sym typeface="Symbol" pitchFamily="18" charset="2"/>
              </a:rPr>
              <a:t> </a:t>
            </a:r>
            <a:r>
              <a:rPr lang="cs-CZ" sz="2400" b="1" dirty="0" err="1" smtClean="0">
                <a:sym typeface="Symbol" pitchFamily="18" charset="2"/>
              </a:rPr>
              <a:t>White</a:t>
            </a:r>
            <a:r>
              <a:rPr lang="cs-CZ" sz="2400" b="1" dirty="0" smtClean="0">
                <a:sym typeface="Symbol" pitchFamily="18" charset="2"/>
              </a:rPr>
              <a:t> </a:t>
            </a:r>
            <a:r>
              <a:rPr lang="cs-CZ" sz="2400" b="1" dirty="0" err="1" smtClean="0">
                <a:sym typeface="Symbol" pitchFamily="18" charset="2"/>
              </a:rPr>
              <a:t>Metzner</a:t>
            </a:r>
            <a:r>
              <a:rPr lang="en-US" sz="2400" b="1" dirty="0" smtClean="0">
                <a:sym typeface="Symbol" pitchFamily="18" charset="2"/>
              </a:rPr>
              <a:t> (DOWN direction</a:t>
            </a:r>
            <a:r>
              <a:rPr lang="cs-CZ" sz="2400" b="1" dirty="0" smtClean="0">
                <a:sym typeface="Symbol" pitchFamily="18" charset="2"/>
              </a:rPr>
              <a:t>). </a:t>
            </a:r>
            <a:endParaRPr lang="cs-CZ" sz="2400" b="1" dirty="0">
              <a:sym typeface="Symbol" pitchFamily="18" charset="2"/>
            </a:endParaRPr>
          </a:p>
        </p:txBody>
      </p:sp>
      <p:sp>
        <p:nvSpPr>
          <p:cNvPr id="2" name="Zástupný symbol pro číslo snímku 1"/>
          <p:cNvSpPr>
            <a:spLocks noGrp="1"/>
          </p:cNvSpPr>
          <p:nvPr>
            <p:ph type="sldNum" sz="quarter" idx="12"/>
          </p:nvPr>
        </p:nvSpPr>
        <p:spPr/>
        <p:txBody>
          <a:bodyPr/>
          <a:lstStyle/>
          <a:p>
            <a:pPr>
              <a:defRPr/>
            </a:pPr>
            <a:fld id="{B5B76BE2-068B-4195-97D5-A58FFC9B4249}" type="slidenum">
              <a:rPr lang="en-US" smtClean="0"/>
              <a:pPr>
                <a:defRPr/>
              </a:pPr>
              <a:t>54</a:t>
            </a:fld>
            <a:endParaRPr lang="en-US"/>
          </a:p>
        </p:txBody>
      </p:sp>
      <p:sp>
        <p:nvSpPr>
          <p:cNvPr id="68" name="TextovéPole 67"/>
          <p:cNvSpPr txBox="1"/>
          <p:nvPr/>
        </p:nvSpPr>
        <p:spPr>
          <a:xfrm>
            <a:off x="10391174" y="52090"/>
            <a:ext cx="1712753" cy="307777"/>
          </a:xfrm>
          <a:prstGeom prst="rect">
            <a:avLst/>
          </a:prstGeom>
          <a:solidFill>
            <a:schemeClr val="bg1"/>
          </a:solidFill>
          <a:ln w="38100">
            <a:solidFill>
              <a:srgbClr val="FF0000"/>
            </a:solidFill>
          </a:ln>
        </p:spPr>
        <p:txBody>
          <a:bodyPr wrap="square" rtlCol="0">
            <a:spAutoFit/>
          </a:bodyPr>
          <a:lstStyle/>
          <a:p>
            <a:r>
              <a:rPr lang="cs-CZ" sz="1400" dirty="0" smtClean="0"/>
              <a:t>Kontroloval: </a:t>
            </a:r>
            <a:r>
              <a:rPr lang="cs-CZ" sz="1400" dirty="0" err="1" smtClean="0"/>
              <a:t>xxxxxx</a:t>
            </a:r>
            <a:endParaRPr lang="cs-CZ" sz="1400" dirty="0"/>
          </a:p>
        </p:txBody>
      </p:sp>
      <mc:AlternateContent xmlns:mc="http://schemas.openxmlformats.org/markup-compatibility/2006" xmlns:a14="http://schemas.microsoft.com/office/drawing/2010/main">
        <mc:Choice Requires="a14">
          <p:sp>
            <p:nvSpPr>
              <p:cNvPr id="60" name="TextovéPole 59"/>
              <p:cNvSpPr txBox="1"/>
              <p:nvPr/>
            </p:nvSpPr>
            <p:spPr>
              <a:xfrm>
                <a:off x="351575" y="1565241"/>
                <a:ext cx="11488847" cy="39320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cs-CZ" i="1" smtClean="0">
                              <a:latin typeface="Cambria Math" panose="02040503050406030204" pitchFamily="18" charset="0"/>
                            </a:rPr>
                          </m:ctrlPr>
                        </m:dPr>
                        <m:e>
                          <m:m>
                            <m:mPr>
                              <m:mcs>
                                <m:mc>
                                  <m:mcPr>
                                    <m:count m:val="3"/>
                                    <m:mcJc m:val="center"/>
                                  </m:mcPr>
                                </m:mc>
                              </m:mcs>
                              <m:ctrlPr>
                                <a:rPr lang="cs-CZ" i="1" smtClean="0">
                                  <a:latin typeface="Cambria Math" panose="02040503050406030204" pitchFamily="18" charset="0"/>
                                </a:rPr>
                              </m:ctrlPr>
                            </m:mPr>
                            <m:mr>
                              <m:e>
                                <m:r>
                                  <a:rPr lang="en-US" i="1">
                                    <a:latin typeface="Cambria Math"/>
                                  </a:rPr>
                                  <m:t>1−</m:t>
                                </m:r>
                                <m:r>
                                  <a:rPr lang="en-US" b="0" i="1" smtClean="0">
                                    <a:latin typeface="Cambria Math"/>
                                  </a:rPr>
                                  <m:t>𝐴</m:t>
                                </m:r>
                                <m:r>
                                  <a:rPr lang="en-US" b="0" i="1" smtClean="0">
                                    <a:latin typeface="Cambria Math"/>
                                  </a:rPr>
                                  <m:t>+</m:t>
                                </m:r>
                                <m:f>
                                  <m:fPr>
                                    <m:ctrlPr>
                                      <a:rPr lang="en-US" i="1">
                                        <a:latin typeface="Cambria Math" panose="02040503050406030204" pitchFamily="18" charset="0"/>
                                      </a:rPr>
                                    </m:ctrlPr>
                                  </m:fPr>
                                  <m:num>
                                    <m:r>
                                      <a:rPr lang="en-US" i="1">
                                        <a:latin typeface="Cambria Math"/>
                                        <a:ea typeface="Cambria Math"/>
                                      </a:rPr>
                                      <m:t>𝜇</m:t>
                                    </m:r>
                                  </m:num>
                                  <m:den>
                                    <m:r>
                                      <a:rPr lang="en-US" i="1">
                                        <a:latin typeface="Cambria Math"/>
                                      </a:rPr>
                                      <m:t>𝐺</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𝑢</m:t>
                                    </m:r>
                                  </m:num>
                                  <m:den>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𝑥</m:t>
                                        </m:r>
                                      </m:sub>
                                    </m:sSub>
                                  </m:den>
                                </m:f>
                                <m:f>
                                  <m:fPr>
                                    <m:ctrlPr>
                                      <a:rPr lang="en-US" i="1">
                                        <a:latin typeface="Cambria Math" panose="02040503050406030204" pitchFamily="18" charset="0"/>
                                      </a:rPr>
                                    </m:ctrlPr>
                                  </m:fPr>
                                  <m:num>
                                    <m:r>
                                      <a:rPr lang="en-US" i="1">
                                        <a:latin typeface="Cambria Math"/>
                                      </a:rPr>
                                      <m:t>𝜕</m:t>
                                    </m:r>
                                    <m:r>
                                      <a:rPr lang="en-US" i="1" smtClean="0">
                                        <a:latin typeface="Cambria Math"/>
                                        <a:sym typeface="Symbol"/>
                                      </a:rPr>
                                      <m:t></m:t>
                                    </m:r>
                                  </m:num>
                                  <m:den>
                                    <m:r>
                                      <a:rPr lang="en-US" i="1">
                                        <a:latin typeface="Cambria Math"/>
                                      </a:rPr>
                                      <m:t>𝜕</m:t>
                                    </m:r>
                                    <m:r>
                                      <a:rPr lang="en-US" i="1">
                                        <a:latin typeface="Cambria Math"/>
                                      </a:rPr>
                                      <m:t>𝑥</m:t>
                                    </m:r>
                                  </m:den>
                                </m:f>
                                <m:r>
                                  <a:rPr lang="en-US" b="0" i="1" smtClean="0">
                                    <a:latin typeface="Cambria Math"/>
                                  </a:rPr>
                                  <m:t>−</m:t>
                                </m:r>
                                <m:f>
                                  <m:fPr>
                                    <m:ctrlPr>
                                      <a:rPr lang="en-US" i="1">
                                        <a:latin typeface="Cambria Math" panose="02040503050406030204" pitchFamily="18" charset="0"/>
                                      </a:rPr>
                                    </m:ctrlPr>
                                  </m:fPr>
                                  <m:num>
                                    <m:r>
                                      <a:rPr lang="en-US" i="1">
                                        <a:latin typeface="Cambria Math"/>
                                      </a:rPr>
                                      <m:t>𝑢</m:t>
                                    </m:r>
                                  </m:num>
                                  <m:den>
                                    <m:sSub>
                                      <m:sSubPr>
                                        <m:ctrlPr>
                                          <a:rPr lang="en-US" i="1">
                                            <a:latin typeface="Cambria Math" panose="02040503050406030204" pitchFamily="18" charset="0"/>
                                          </a:rPr>
                                        </m:ctrlPr>
                                      </m:sSubPr>
                                      <m:e>
                                        <m:r>
                                          <a:rPr lang="en-US" i="1">
                                            <a:latin typeface="Cambria Math"/>
                                          </a:rPr>
                                          <m:t>h</m:t>
                                        </m:r>
                                      </m:e>
                                      <m:sub>
                                        <m:r>
                                          <a:rPr lang="en-US" b="0" i="1" smtClean="0">
                                            <a:latin typeface="Cambria Math"/>
                                          </a:rPr>
                                          <m:t>𝑦</m:t>
                                        </m:r>
                                      </m:sub>
                                    </m:sSub>
                                  </m:den>
                                </m:f>
                                <m:f>
                                  <m:fPr>
                                    <m:ctrlPr>
                                      <a:rPr lang="en-US" i="1">
                                        <a:latin typeface="Cambria Math" panose="02040503050406030204" pitchFamily="18" charset="0"/>
                                      </a:rPr>
                                    </m:ctrlPr>
                                  </m:fPr>
                                  <m:num>
                                    <m:r>
                                      <a:rPr lang="en-US" i="1">
                                        <a:latin typeface="Cambria Math"/>
                                      </a:rPr>
                                      <m:t>𝜕</m:t>
                                    </m:r>
                                    <m:r>
                                      <a:rPr lang="en-US" i="1" smtClean="0">
                                        <a:latin typeface="Cambria Math"/>
                                        <a:sym typeface="Symbol"/>
                                      </a:rPr>
                                      <m:t></m:t>
                                    </m:r>
                                  </m:num>
                                  <m:den>
                                    <m:r>
                                      <a:rPr lang="en-US" i="1">
                                        <a:latin typeface="Cambria Math"/>
                                      </a:rPr>
                                      <m:t>𝜕</m:t>
                                    </m:r>
                                    <m:r>
                                      <a:rPr lang="en-US" i="1">
                                        <a:latin typeface="Cambria Math"/>
                                      </a:rPr>
                                      <m:t>𝑥</m:t>
                                    </m:r>
                                  </m:den>
                                </m:f>
                                <m:r>
                                  <a:rPr lang="en-US" b="0" i="1" smtClean="0">
                                    <a:latin typeface="Cambria Math"/>
                                  </a:rPr>
                                  <m:t>−</m:t>
                                </m:r>
                                <m:f>
                                  <m:fPr>
                                    <m:ctrlPr>
                                      <a:rPr lang="en-US" i="1">
                                        <a:latin typeface="Cambria Math" panose="02040503050406030204" pitchFamily="18" charset="0"/>
                                      </a:rPr>
                                    </m:ctrlPr>
                                  </m:fPr>
                                  <m:num>
                                    <m:r>
                                      <a:rPr lang="en-US" b="0" i="1" smtClean="0">
                                        <a:latin typeface="Cambria Math"/>
                                      </a:rPr>
                                      <m:t>𝑣</m:t>
                                    </m:r>
                                  </m:num>
                                  <m:den>
                                    <m:sSub>
                                      <m:sSubPr>
                                        <m:ctrlPr>
                                          <a:rPr lang="en-US" i="1">
                                            <a:latin typeface="Cambria Math" panose="02040503050406030204" pitchFamily="18" charset="0"/>
                                          </a:rPr>
                                        </m:ctrlPr>
                                      </m:sSubPr>
                                      <m:e>
                                        <m:r>
                                          <a:rPr lang="en-US" i="1">
                                            <a:latin typeface="Cambria Math"/>
                                          </a:rPr>
                                          <m:t>h</m:t>
                                        </m:r>
                                      </m:e>
                                      <m:sub>
                                        <m:r>
                                          <a:rPr lang="en-US" b="0" i="1" smtClean="0">
                                            <a:latin typeface="Cambria Math"/>
                                          </a:rPr>
                                          <m:t>𝑦</m:t>
                                        </m:r>
                                      </m:sub>
                                    </m:sSub>
                                  </m:den>
                                </m:f>
                                <m:f>
                                  <m:fPr>
                                    <m:ctrlPr>
                                      <a:rPr lang="en-US" i="1">
                                        <a:latin typeface="Cambria Math" panose="02040503050406030204" pitchFamily="18" charset="0"/>
                                      </a:rPr>
                                    </m:ctrlPr>
                                  </m:fPr>
                                  <m:num>
                                    <m:r>
                                      <a:rPr lang="en-US" i="1">
                                        <a:latin typeface="Cambria Math"/>
                                      </a:rPr>
                                      <m:t>𝜕</m:t>
                                    </m:r>
                                    <m:r>
                                      <a:rPr lang="en-US" i="1" smtClean="0">
                                        <a:latin typeface="Cambria Math"/>
                                        <a:sym typeface="Symbol"/>
                                      </a:rPr>
                                      <m:t></m:t>
                                    </m:r>
                                  </m:num>
                                  <m:den>
                                    <m:r>
                                      <a:rPr lang="en-US" i="1">
                                        <a:latin typeface="Cambria Math"/>
                                      </a:rPr>
                                      <m:t>𝜕</m:t>
                                    </m:r>
                                    <m:r>
                                      <a:rPr lang="en-US" b="0" i="1" smtClean="0">
                                        <a:latin typeface="Cambria Math"/>
                                      </a:rPr>
                                      <m:t>𝑦</m:t>
                                    </m:r>
                                  </m:den>
                                </m:f>
                                <m:r>
                                  <a:rPr lang="en-US" b="0" i="1" smtClean="0">
                                    <a:latin typeface="Cambria Math"/>
                                  </a:rPr>
                                  <m:t>)</m:t>
                                </m:r>
                              </m:e>
                              <m:e>
                                <m:r>
                                  <a:rPr lang="en-US" b="0" i="1" smtClean="0">
                                    <a:latin typeface="Cambria Math"/>
                                  </a:rPr>
                                  <m:t>0</m:t>
                                </m:r>
                              </m:e>
                              <m:e>
                                <m:r>
                                  <a:rPr lang="en-US" b="0" i="1" smtClean="0">
                                    <a:latin typeface="Cambria Math"/>
                                  </a:rPr>
                                  <m:t>−</m:t>
                                </m:r>
                                <m:f>
                                  <m:fPr>
                                    <m:ctrlPr>
                                      <a:rPr lang="en-US" i="1">
                                        <a:latin typeface="Cambria Math" panose="02040503050406030204" pitchFamily="18" charset="0"/>
                                      </a:rPr>
                                    </m:ctrlPr>
                                  </m:fPr>
                                  <m:num>
                                    <m:r>
                                      <a:rPr lang="en-US" i="1">
                                        <a:latin typeface="Cambria Math"/>
                                      </a:rPr>
                                      <m:t>2</m:t>
                                    </m:r>
                                    <m:r>
                                      <a:rPr lang="en-US" i="1">
                                        <a:latin typeface="Cambria Math"/>
                                        <a:ea typeface="Cambria Math"/>
                                      </a:rPr>
                                      <m:t>𝜇</m:t>
                                    </m:r>
                                  </m:num>
                                  <m:den>
                                    <m:r>
                                      <a:rPr lang="en-US" i="1">
                                        <a:latin typeface="Cambria Math"/>
                                      </a:rPr>
                                      <m:t>𝐺</m:t>
                                    </m:r>
                                  </m:den>
                                </m:f>
                                <m:f>
                                  <m:fPr>
                                    <m:ctrlPr>
                                      <a:rPr lang="cs-CZ" i="1">
                                        <a:latin typeface="Cambria Math" panose="02040503050406030204" pitchFamily="18" charset="0"/>
                                      </a:rPr>
                                    </m:ctrlPr>
                                  </m:fPr>
                                  <m:num>
                                    <m:r>
                                      <a:rPr lang="cs-CZ" i="1">
                                        <a:latin typeface="Cambria Math"/>
                                      </a:rPr>
                                      <m:t>𝜕</m:t>
                                    </m:r>
                                    <m:r>
                                      <a:rPr lang="en-US" i="1">
                                        <a:latin typeface="Cambria Math"/>
                                      </a:rPr>
                                      <m:t>𝑢</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e>
                            </m:mr>
                            <m:mr>
                              <m:e>
                                <m:r>
                                  <a:rPr lang="en-US" b="0" i="1" smtClean="0">
                                    <a:latin typeface="Cambria Math"/>
                                  </a:rPr>
                                  <m:t>0</m:t>
                                </m:r>
                              </m:e>
                              <m:e>
                                <m:r>
                                  <a:rPr lang="en-US" i="1">
                                    <a:latin typeface="Cambria Math"/>
                                  </a:rPr>
                                  <m:t>1</m:t>
                                </m:r>
                                <m:r>
                                  <a:rPr lang="en-US" b="0" i="1" smtClean="0">
                                    <a:latin typeface="Cambria Math"/>
                                  </a:rPr>
                                  <m:t>+</m:t>
                                </m:r>
                                <m:r>
                                  <a:rPr lang="en-US" i="1">
                                    <a:latin typeface="Cambria Math"/>
                                  </a:rPr>
                                  <m:t>𝐴</m:t>
                                </m:r>
                                <m:r>
                                  <a:rPr lang="en-US" i="1">
                                    <a:latin typeface="Cambria Math"/>
                                  </a:rPr>
                                  <m:t>+</m:t>
                                </m:r>
                                <m:f>
                                  <m:fPr>
                                    <m:ctrlPr>
                                      <a:rPr lang="en-US" i="1">
                                        <a:latin typeface="Cambria Math" panose="02040503050406030204" pitchFamily="18" charset="0"/>
                                      </a:rPr>
                                    </m:ctrlPr>
                                  </m:fPr>
                                  <m:num>
                                    <m:r>
                                      <a:rPr lang="en-US" i="1">
                                        <a:latin typeface="Cambria Math"/>
                                        <a:ea typeface="Cambria Math"/>
                                      </a:rPr>
                                      <m:t>𝜇</m:t>
                                    </m:r>
                                  </m:num>
                                  <m:den>
                                    <m:r>
                                      <a:rPr lang="en-US" i="1">
                                        <a:latin typeface="Cambria Math"/>
                                      </a:rPr>
                                      <m:t>𝐺</m:t>
                                    </m:r>
                                  </m:den>
                                </m:f>
                                <m:r>
                                  <a:rPr lang="en-US" i="1">
                                    <a:latin typeface="Cambria Math"/>
                                  </a:rPr>
                                  <m:t>(</m:t>
                                </m:r>
                                <m:f>
                                  <m:fPr>
                                    <m:ctrlPr>
                                      <a:rPr lang="en-US" i="1">
                                        <a:latin typeface="Cambria Math" panose="02040503050406030204" pitchFamily="18" charset="0"/>
                                      </a:rPr>
                                    </m:ctrlPr>
                                  </m:fPr>
                                  <m:num>
                                    <m:r>
                                      <a:rPr lang="en-US" i="1">
                                        <a:latin typeface="Cambria Math"/>
                                      </a:rPr>
                                      <m:t>𝑢</m:t>
                                    </m:r>
                                  </m:num>
                                  <m:den>
                                    <m:sSub>
                                      <m:sSubPr>
                                        <m:ctrlPr>
                                          <a:rPr lang="en-US" i="1">
                                            <a:latin typeface="Cambria Math" panose="02040503050406030204" pitchFamily="18" charset="0"/>
                                          </a:rPr>
                                        </m:ctrlPr>
                                      </m:sSubPr>
                                      <m:e>
                                        <m:r>
                                          <a:rPr lang="en-US" i="1">
                                            <a:latin typeface="Cambria Math"/>
                                          </a:rPr>
                                          <m:t>h</m:t>
                                        </m:r>
                                      </m:e>
                                      <m:sub>
                                        <m:r>
                                          <a:rPr lang="en-US" i="1">
                                            <a:latin typeface="Cambria Math"/>
                                          </a:rPr>
                                          <m:t>𝑥</m:t>
                                        </m:r>
                                      </m:sub>
                                    </m:sSub>
                                  </m:den>
                                </m:f>
                                <m:f>
                                  <m:fPr>
                                    <m:ctrlPr>
                                      <a:rPr lang="en-US" i="1">
                                        <a:latin typeface="Cambria Math" panose="02040503050406030204" pitchFamily="18" charset="0"/>
                                      </a:rPr>
                                    </m:ctrlPr>
                                  </m:fPr>
                                  <m:num>
                                    <m:r>
                                      <a:rPr lang="en-US" i="1">
                                        <a:latin typeface="Cambria Math"/>
                                      </a:rPr>
                                      <m:t>𝜕</m:t>
                                    </m:r>
                                    <m:r>
                                      <a:rPr lang="en-US" i="1">
                                        <a:latin typeface="Cambria Math"/>
                                        <a:sym typeface="Symbol"/>
                                      </a:rPr>
                                      <m:t></m:t>
                                    </m:r>
                                  </m:num>
                                  <m:den>
                                    <m:r>
                                      <a:rPr lang="en-US" i="1">
                                        <a:latin typeface="Cambria Math"/>
                                      </a:rPr>
                                      <m:t>𝜕</m:t>
                                    </m:r>
                                    <m:r>
                                      <a:rPr lang="en-US" i="1">
                                        <a:latin typeface="Cambria Math"/>
                                      </a:rPr>
                                      <m:t>𝑥</m:t>
                                    </m:r>
                                  </m:den>
                                </m:f>
                                <m:r>
                                  <a:rPr lang="en-US" b="0" i="1" smtClean="0">
                                    <a:latin typeface="Cambria Math"/>
                                  </a:rPr>
                                  <m:t>−</m:t>
                                </m:r>
                                <m:f>
                                  <m:fPr>
                                    <m:ctrlPr>
                                      <a:rPr lang="en-US" i="1">
                                        <a:latin typeface="Cambria Math" panose="02040503050406030204" pitchFamily="18" charset="0"/>
                                      </a:rPr>
                                    </m:ctrlPr>
                                  </m:fPr>
                                  <m:num>
                                    <m:r>
                                      <a:rPr lang="en-US" i="1">
                                        <a:latin typeface="Cambria Math"/>
                                      </a:rPr>
                                      <m:t>𝑢</m:t>
                                    </m:r>
                                  </m:num>
                                  <m:den>
                                    <m:sSub>
                                      <m:sSubPr>
                                        <m:ctrlPr>
                                          <a:rPr lang="en-US" i="1">
                                            <a:latin typeface="Cambria Math" panose="02040503050406030204" pitchFamily="18" charset="0"/>
                                          </a:rPr>
                                        </m:ctrlPr>
                                      </m:sSubPr>
                                      <m:e>
                                        <m:r>
                                          <a:rPr lang="en-US" i="1">
                                            <a:latin typeface="Cambria Math"/>
                                          </a:rPr>
                                          <m:t>h</m:t>
                                        </m:r>
                                      </m:e>
                                      <m:sub>
                                        <m:r>
                                          <a:rPr lang="en-US" i="1">
                                            <a:latin typeface="Cambria Math"/>
                                          </a:rPr>
                                          <m:t>𝑦</m:t>
                                        </m:r>
                                      </m:sub>
                                    </m:sSub>
                                  </m:den>
                                </m:f>
                                <m:f>
                                  <m:fPr>
                                    <m:ctrlPr>
                                      <a:rPr lang="en-US" i="1">
                                        <a:latin typeface="Cambria Math" panose="02040503050406030204" pitchFamily="18" charset="0"/>
                                      </a:rPr>
                                    </m:ctrlPr>
                                  </m:fPr>
                                  <m:num>
                                    <m:r>
                                      <a:rPr lang="en-US" i="1">
                                        <a:latin typeface="Cambria Math"/>
                                      </a:rPr>
                                      <m:t>𝜕</m:t>
                                    </m:r>
                                    <m:r>
                                      <a:rPr lang="en-US" i="1">
                                        <a:latin typeface="Cambria Math"/>
                                        <a:sym typeface="Symbol"/>
                                      </a:rPr>
                                      <m:t></m:t>
                                    </m:r>
                                  </m:num>
                                  <m:den>
                                    <m:r>
                                      <a:rPr lang="en-US" i="1">
                                        <a:latin typeface="Cambria Math"/>
                                      </a:rPr>
                                      <m:t>𝜕</m:t>
                                    </m:r>
                                    <m:r>
                                      <a:rPr lang="en-US" i="1">
                                        <a:latin typeface="Cambria Math"/>
                                      </a:rPr>
                                      <m:t>𝑥</m:t>
                                    </m:r>
                                  </m:den>
                                </m:f>
                                <m:r>
                                  <a:rPr lang="en-US" b="0" i="1" smtClean="0">
                                    <a:latin typeface="Cambria Math"/>
                                  </a:rPr>
                                  <m:t>−</m:t>
                                </m:r>
                                <m:f>
                                  <m:fPr>
                                    <m:ctrlPr>
                                      <a:rPr lang="en-US" i="1">
                                        <a:latin typeface="Cambria Math" panose="02040503050406030204" pitchFamily="18" charset="0"/>
                                      </a:rPr>
                                    </m:ctrlPr>
                                  </m:fPr>
                                  <m:num>
                                    <m:r>
                                      <a:rPr lang="en-US" i="1">
                                        <a:latin typeface="Cambria Math"/>
                                      </a:rPr>
                                      <m:t>𝑣</m:t>
                                    </m:r>
                                  </m:num>
                                  <m:den>
                                    <m:sSub>
                                      <m:sSubPr>
                                        <m:ctrlPr>
                                          <a:rPr lang="en-US" i="1">
                                            <a:latin typeface="Cambria Math" panose="02040503050406030204" pitchFamily="18" charset="0"/>
                                          </a:rPr>
                                        </m:ctrlPr>
                                      </m:sSubPr>
                                      <m:e>
                                        <m:r>
                                          <a:rPr lang="en-US" i="1">
                                            <a:latin typeface="Cambria Math"/>
                                          </a:rPr>
                                          <m:t>h</m:t>
                                        </m:r>
                                      </m:e>
                                      <m:sub>
                                        <m:r>
                                          <a:rPr lang="en-US" i="1">
                                            <a:latin typeface="Cambria Math"/>
                                          </a:rPr>
                                          <m:t>𝑦</m:t>
                                        </m:r>
                                      </m:sub>
                                    </m:sSub>
                                  </m:den>
                                </m:f>
                                <m:f>
                                  <m:fPr>
                                    <m:ctrlPr>
                                      <a:rPr lang="en-US" i="1">
                                        <a:latin typeface="Cambria Math" panose="02040503050406030204" pitchFamily="18" charset="0"/>
                                      </a:rPr>
                                    </m:ctrlPr>
                                  </m:fPr>
                                  <m:num>
                                    <m:r>
                                      <a:rPr lang="en-US" i="1">
                                        <a:latin typeface="Cambria Math"/>
                                      </a:rPr>
                                      <m:t>𝜕</m:t>
                                    </m:r>
                                    <m:r>
                                      <a:rPr lang="en-US" i="1">
                                        <a:latin typeface="Cambria Math"/>
                                        <a:sym typeface="Symbol"/>
                                      </a:rPr>
                                      <m:t></m:t>
                                    </m:r>
                                  </m:num>
                                  <m:den>
                                    <m:r>
                                      <a:rPr lang="en-US" i="1">
                                        <a:latin typeface="Cambria Math"/>
                                      </a:rPr>
                                      <m:t>𝜕</m:t>
                                    </m:r>
                                    <m:r>
                                      <a:rPr lang="en-US" i="1">
                                        <a:latin typeface="Cambria Math"/>
                                      </a:rPr>
                                      <m:t>𝑦</m:t>
                                    </m:r>
                                  </m:den>
                                </m:f>
                                <m:r>
                                  <a:rPr lang="en-US" i="1">
                                    <a:latin typeface="Cambria Math"/>
                                  </a:rPr>
                                  <m:t>)</m:t>
                                </m:r>
                              </m:e>
                              <m:e>
                                <m:r>
                                  <a:rPr lang="en-US" b="0" i="1" smtClean="0">
                                    <a:latin typeface="Cambria Math"/>
                                  </a:rPr>
                                  <m:t>−</m:t>
                                </m:r>
                                <m:f>
                                  <m:fPr>
                                    <m:ctrlPr>
                                      <a:rPr lang="en-US" i="1">
                                        <a:latin typeface="Cambria Math" panose="02040503050406030204" pitchFamily="18" charset="0"/>
                                      </a:rPr>
                                    </m:ctrlPr>
                                  </m:fPr>
                                  <m:num>
                                    <m:r>
                                      <a:rPr lang="en-US" i="1">
                                        <a:latin typeface="Cambria Math"/>
                                      </a:rPr>
                                      <m:t>2</m:t>
                                    </m:r>
                                    <m:r>
                                      <a:rPr lang="en-US" i="1">
                                        <a:latin typeface="Cambria Math"/>
                                        <a:ea typeface="Cambria Math"/>
                                      </a:rPr>
                                      <m:t>𝜇</m:t>
                                    </m:r>
                                  </m:num>
                                  <m:den>
                                    <m:r>
                                      <a:rPr lang="en-US" i="1">
                                        <a:latin typeface="Cambria Math"/>
                                      </a:rPr>
                                      <m:t>𝐺</m:t>
                                    </m:r>
                                  </m:den>
                                </m:f>
                                <m:f>
                                  <m:fPr>
                                    <m:ctrlPr>
                                      <a:rPr lang="cs-CZ" i="1">
                                        <a:latin typeface="Cambria Math" panose="02040503050406030204" pitchFamily="18" charset="0"/>
                                      </a:rPr>
                                    </m:ctrlPr>
                                  </m:fPr>
                                  <m:num>
                                    <m:r>
                                      <a:rPr lang="cs-CZ" i="1">
                                        <a:latin typeface="Cambria Math"/>
                                      </a:rPr>
                                      <m:t>𝜕</m:t>
                                    </m:r>
                                    <m:r>
                                      <a:rPr lang="en-US" i="1">
                                        <a:latin typeface="Cambria Math"/>
                                      </a:rPr>
                                      <m:t>𝑢</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e>
                            </m:mr>
                            <m:mr>
                              <m:e>
                                <m:r>
                                  <a:rPr lang="en-US" b="0" i="1" smtClean="0">
                                    <a:latin typeface="Cambria Math"/>
                                  </a:rPr>
                                  <m:t>−</m:t>
                                </m:r>
                                <m:f>
                                  <m:fPr>
                                    <m:ctrlPr>
                                      <a:rPr lang="en-US" i="1">
                                        <a:latin typeface="Cambria Math" panose="02040503050406030204" pitchFamily="18" charset="0"/>
                                      </a:rPr>
                                    </m:ctrlPr>
                                  </m:fPr>
                                  <m:num>
                                    <m:r>
                                      <a:rPr lang="en-US" i="1">
                                        <a:latin typeface="Cambria Math"/>
                                        <a:ea typeface="Cambria Math"/>
                                      </a:rPr>
                                      <m:t>𝜇</m:t>
                                    </m:r>
                                  </m:num>
                                  <m:den>
                                    <m:r>
                                      <a:rPr lang="en-US" i="1">
                                        <a:latin typeface="Cambria Math"/>
                                      </a:rPr>
                                      <m:t>𝐺</m:t>
                                    </m:r>
                                  </m:den>
                                </m:f>
                                <m:r>
                                  <a:rPr lang="en-US" i="1">
                                    <a:latin typeface="Cambria Math" panose="02040503050406030204" pitchFamily="18" charset="0"/>
                                  </a:rPr>
                                  <m:t>(</m:t>
                                </m:r>
                                <m:f>
                                  <m:fPr>
                                    <m:ctrlPr>
                                      <a:rPr lang="cs-CZ" i="1">
                                        <a:latin typeface="Cambria Math" panose="02040503050406030204" pitchFamily="18" charset="0"/>
                                      </a:rPr>
                                    </m:ctrlPr>
                                  </m:fPr>
                                  <m:num>
                                    <m:r>
                                      <a:rPr lang="cs-CZ" i="1">
                                        <a:latin typeface="Cambria Math"/>
                                      </a:rPr>
                                      <m:t>𝜕</m:t>
                                    </m:r>
                                    <m:r>
                                      <a:rPr lang="en-US" i="1">
                                        <a:latin typeface="Cambria Math" panose="02040503050406030204" pitchFamily="18" charset="0"/>
                                      </a:rPr>
                                      <m:t>𝑣</m:t>
                                    </m:r>
                                  </m:num>
                                  <m:den>
                                    <m:r>
                                      <a:rPr lang="cs-CZ" i="1">
                                        <a:latin typeface="Cambria Math"/>
                                      </a:rPr>
                                      <m:t>𝜕</m:t>
                                    </m:r>
                                    <m:r>
                                      <a:rPr lang="cs-CZ" i="1">
                                        <a:latin typeface="Cambria Math"/>
                                        <a:ea typeface="Cambria Math"/>
                                      </a:rPr>
                                      <m:t>𝜉</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i="1">
                                    <a:latin typeface="Cambria Math"/>
                                    <a:ea typeface="Cambria Math"/>
                                  </a:rPr>
                                  <m:t>+</m:t>
                                </m:r>
                                <m:f>
                                  <m:fPr>
                                    <m:ctrlPr>
                                      <a:rPr lang="cs-CZ" i="1">
                                        <a:latin typeface="Cambria Math" panose="02040503050406030204" pitchFamily="18" charset="0"/>
                                      </a:rPr>
                                    </m:ctrlPr>
                                  </m:fPr>
                                  <m:num>
                                    <m:r>
                                      <a:rPr lang="cs-CZ" i="1">
                                        <a:latin typeface="Cambria Math"/>
                                      </a:rPr>
                                      <m:t>𝜕</m:t>
                                    </m:r>
                                    <m:r>
                                      <a:rPr lang="en-US" i="1">
                                        <a:latin typeface="Cambria Math" panose="02040503050406030204" pitchFamily="18" charset="0"/>
                                      </a:rPr>
                                      <m:t>𝑣</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i="1">
                                    <a:latin typeface="Cambria Math" panose="02040503050406030204" pitchFamily="18" charset="0"/>
                                  </a:rPr>
                                  <m:t>)</m:t>
                                </m:r>
                              </m:e>
                              <m:e>
                                <m:r>
                                  <a:rPr lang="en-US" i="1">
                                    <a:latin typeface="Cambria Math"/>
                                  </a:rPr>
                                  <m:t>−</m:t>
                                </m:r>
                                <m:f>
                                  <m:fPr>
                                    <m:ctrlPr>
                                      <a:rPr lang="en-US" i="1">
                                        <a:latin typeface="Cambria Math" panose="02040503050406030204" pitchFamily="18" charset="0"/>
                                      </a:rPr>
                                    </m:ctrlPr>
                                  </m:fPr>
                                  <m:num>
                                    <m:r>
                                      <a:rPr lang="en-US" i="1">
                                        <a:latin typeface="Cambria Math"/>
                                        <a:ea typeface="Cambria Math"/>
                                      </a:rPr>
                                      <m:t>𝜇</m:t>
                                    </m:r>
                                  </m:num>
                                  <m:den>
                                    <m:r>
                                      <a:rPr lang="en-US" i="1">
                                        <a:latin typeface="Cambria Math"/>
                                      </a:rPr>
                                      <m:t>𝐺</m:t>
                                    </m:r>
                                  </m:den>
                                </m:f>
                                <m:f>
                                  <m:fPr>
                                    <m:ctrlPr>
                                      <a:rPr lang="cs-CZ" i="1">
                                        <a:latin typeface="Cambria Math" panose="02040503050406030204" pitchFamily="18" charset="0"/>
                                      </a:rPr>
                                    </m:ctrlPr>
                                  </m:fPr>
                                  <m:num>
                                    <m:r>
                                      <a:rPr lang="cs-CZ" i="1">
                                        <a:latin typeface="Cambria Math"/>
                                      </a:rPr>
                                      <m:t>𝜕</m:t>
                                    </m:r>
                                    <m:r>
                                      <a:rPr lang="en-US" i="1">
                                        <a:latin typeface="Cambria Math"/>
                                      </a:rPr>
                                      <m:t>𝑢</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e>
                              <m:e>
                                <m:r>
                                  <a:rPr lang="en-US" b="0" i="1" smtClean="0">
                                    <a:latin typeface="Cambria Math"/>
                                  </a:rPr>
                                  <m:t>1</m:t>
                                </m:r>
                                <m:r>
                                  <a:rPr lang="en-US" i="1">
                                    <a:latin typeface="Cambria Math"/>
                                  </a:rPr>
                                  <m:t>+</m:t>
                                </m:r>
                                <m:f>
                                  <m:fPr>
                                    <m:ctrlPr>
                                      <a:rPr lang="en-US" i="1">
                                        <a:latin typeface="Cambria Math" panose="02040503050406030204" pitchFamily="18" charset="0"/>
                                      </a:rPr>
                                    </m:ctrlPr>
                                  </m:fPr>
                                  <m:num>
                                    <m:r>
                                      <a:rPr lang="en-US" i="1">
                                        <a:latin typeface="Cambria Math"/>
                                        <a:ea typeface="Cambria Math"/>
                                      </a:rPr>
                                      <m:t>𝜇</m:t>
                                    </m:r>
                                  </m:num>
                                  <m:den>
                                    <m:r>
                                      <a:rPr lang="en-US" i="1">
                                        <a:latin typeface="Cambria Math"/>
                                      </a:rPr>
                                      <m:t>𝐺</m:t>
                                    </m:r>
                                  </m:den>
                                </m:f>
                                <m:r>
                                  <a:rPr lang="en-US" i="1">
                                    <a:latin typeface="Cambria Math"/>
                                  </a:rPr>
                                  <m:t>(</m:t>
                                </m:r>
                                <m:f>
                                  <m:fPr>
                                    <m:ctrlPr>
                                      <a:rPr lang="en-US" i="1">
                                        <a:latin typeface="Cambria Math" panose="02040503050406030204" pitchFamily="18" charset="0"/>
                                      </a:rPr>
                                    </m:ctrlPr>
                                  </m:fPr>
                                  <m:num>
                                    <m:r>
                                      <a:rPr lang="en-US" i="1">
                                        <a:latin typeface="Cambria Math"/>
                                      </a:rPr>
                                      <m:t>𝑢</m:t>
                                    </m:r>
                                  </m:num>
                                  <m:den>
                                    <m:sSub>
                                      <m:sSubPr>
                                        <m:ctrlPr>
                                          <a:rPr lang="en-US" i="1">
                                            <a:latin typeface="Cambria Math" panose="02040503050406030204" pitchFamily="18" charset="0"/>
                                          </a:rPr>
                                        </m:ctrlPr>
                                      </m:sSubPr>
                                      <m:e>
                                        <m:r>
                                          <a:rPr lang="en-US" i="1">
                                            <a:latin typeface="Cambria Math"/>
                                          </a:rPr>
                                          <m:t>h</m:t>
                                        </m:r>
                                      </m:e>
                                      <m:sub>
                                        <m:r>
                                          <a:rPr lang="en-US" i="1">
                                            <a:latin typeface="Cambria Math"/>
                                          </a:rPr>
                                          <m:t>𝑥</m:t>
                                        </m:r>
                                      </m:sub>
                                    </m:sSub>
                                  </m:den>
                                </m:f>
                                <m:f>
                                  <m:fPr>
                                    <m:ctrlPr>
                                      <a:rPr lang="en-US" i="1">
                                        <a:latin typeface="Cambria Math" panose="02040503050406030204" pitchFamily="18" charset="0"/>
                                      </a:rPr>
                                    </m:ctrlPr>
                                  </m:fPr>
                                  <m:num>
                                    <m:r>
                                      <a:rPr lang="en-US" i="1">
                                        <a:latin typeface="Cambria Math"/>
                                      </a:rPr>
                                      <m:t>𝜕</m:t>
                                    </m:r>
                                    <m:r>
                                      <a:rPr lang="en-US" i="1">
                                        <a:latin typeface="Cambria Math"/>
                                        <a:sym typeface="Symbol"/>
                                      </a:rPr>
                                      <m:t></m:t>
                                    </m:r>
                                  </m:num>
                                  <m:den>
                                    <m:r>
                                      <a:rPr lang="en-US" i="1">
                                        <a:latin typeface="Cambria Math"/>
                                      </a:rPr>
                                      <m:t>𝜕</m:t>
                                    </m:r>
                                    <m:r>
                                      <a:rPr lang="en-US" i="1">
                                        <a:latin typeface="Cambria Math"/>
                                      </a:rPr>
                                      <m:t>𝑥</m:t>
                                    </m:r>
                                  </m:den>
                                </m:f>
                                <m:r>
                                  <a:rPr lang="en-US" b="0" i="1" smtClean="0">
                                    <a:latin typeface="Cambria Math"/>
                                  </a:rPr>
                                  <m:t>−</m:t>
                                </m:r>
                                <m:f>
                                  <m:fPr>
                                    <m:ctrlPr>
                                      <a:rPr lang="en-US" i="1">
                                        <a:latin typeface="Cambria Math" panose="02040503050406030204" pitchFamily="18" charset="0"/>
                                      </a:rPr>
                                    </m:ctrlPr>
                                  </m:fPr>
                                  <m:num>
                                    <m:r>
                                      <a:rPr lang="en-US" i="1">
                                        <a:latin typeface="Cambria Math"/>
                                      </a:rPr>
                                      <m:t>𝑢</m:t>
                                    </m:r>
                                  </m:num>
                                  <m:den>
                                    <m:sSub>
                                      <m:sSubPr>
                                        <m:ctrlPr>
                                          <a:rPr lang="en-US" i="1">
                                            <a:latin typeface="Cambria Math" panose="02040503050406030204" pitchFamily="18" charset="0"/>
                                          </a:rPr>
                                        </m:ctrlPr>
                                      </m:sSubPr>
                                      <m:e>
                                        <m:r>
                                          <a:rPr lang="en-US" i="1">
                                            <a:latin typeface="Cambria Math"/>
                                          </a:rPr>
                                          <m:t>h</m:t>
                                        </m:r>
                                      </m:e>
                                      <m:sub>
                                        <m:r>
                                          <a:rPr lang="en-US" i="1">
                                            <a:latin typeface="Cambria Math"/>
                                          </a:rPr>
                                          <m:t>𝑦</m:t>
                                        </m:r>
                                      </m:sub>
                                    </m:sSub>
                                  </m:den>
                                </m:f>
                                <m:f>
                                  <m:fPr>
                                    <m:ctrlPr>
                                      <a:rPr lang="en-US" i="1">
                                        <a:latin typeface="Cambria Math" panose="02040503050406030204" pitchFamily="18" charset="0"/>
                                      </a:rPr>
                                    </m:ctrlPr>
                                  </m:fPr>
                                  <m:num>
                                    <m:r>
                                      <a:rPr lang="en-US" i="1">
                                        <a:latin typeface="Cambria Math"/>
                                      </a:rPr>
                                      <m:t>𝜕</m:t>
                                    </m:r>
                                    <m:r>
                                      <a:rPr lang="en-US" i="1">
                                        <a:latin typeface="Cambria Math"/>
                                        <a:sym typeface="Symbol"/>
                                      </a:rPr>
                                      <m:t></m:t>
                                    </m:r>
                                  </m:num>
                                  <m:den>
                                    <m:r>
                                      <a:rPr lang="en-US" i="1">
                                        <a:latin typeface="Cambria Math"/>
                                      </a:rPr>
                                      <m:t>𝜕</m:t>
                                    </m:r>
                                    <m:r>
                                      <a:rPr lang="en-US" i="1">
                                        <a:latin typeface="Cambria Math"/>
                                      </a:rPr>
                                      <m:t>𝑥</m:t>
                                    </m:r>
                                  </m:den>
                                </m:f>
                                <m:r>
                                  <a:rPr lang="en-US" b="0" i="1" smtClean="0">
                                    <a:latin typeface="Cambria Math"/>
                                  </a:rPr>
                                  <m:t>−</m:t>
                                </m:r>
                                <m:f>
                                  <m:fPr>
                                    <m:ctrlPr>
                                      <a:rPr lang="en-US" i="1">
                                        <a:latin typeface="Cambria Math" panose="02040503050406030204" pitchFamily="18" charset="0"/>
                                      </a:rPr>
                                    </m:ctrlPr>
                                  </m:fPr>
                                  <m:num>
                                    <m:r>
                                      <a:rPr lang="en-US" i="1">
                                        <a:latin typeface="Cambria Math"/>
                                      </a:rPr>
                                      <m:t>𝑣</m:t>
                                    </m:r>
                                  </m:num>
                                  <m:den>
                                    <m:sSub>
                                      <m:sSubPr>
                                        <m:ctrlPr>
                                          <a:rPr lang="en-US" i="1">
                                            <a:latin typeface="Cambria Math" panose="02040503050406030204" pitchFamily="18" charset="0"/>
                                          </a:rPr>
                                        </m:ctrlPr>
                                      </m:sSubPr>
                                      <m:e>
                                        <m:r>
                                          <a:rPr lang="en-US" i="1">
                                            <a:latin typeface="Cambria Math"/>
                                          </a:rPr>
                                          <m:t>h</m:t>
                                        </m:r>
                                      </m:e>
                                      <m:sub>
                                        <m:r>
                                          <a:rPr lang="en-US" i="1">
                                            <a:latin typeface="Cambria Math"/>
                                          </a:rPr>
                                          <m:t>𝑦</m:t>
                                        </m:r>
                                      </m:sub>
                                    </m:sSub>
                                  </m:den>
                                </m:f>
                                <m:f>
                                  <m:fPr>
                                    <m:ctrlPr>
                                      <a:rPr lang="en-US" i="1">
                                        <a:latin typeface="Cambria Math" panose="02040503050406030204" pitchFamily="18" charset="0"/>
                                      </a:rPr>
                                    </m:ctrlPr>
                                  </m:fPr>
                                  <m:num>
                                    <m:r>
                                      <a:rPr lang="en-US" i="1">
                                        <a:latin typeface="Cambria Math"/>
                                      </a:rPr>
                                      <m:t>𝜕</m:t>
                                    </m:r>
                                    <m:r>
                                      <a:rPr lang="en-US" i="1">
                                        <a:latin typeface="Cambria Math"/>
                                        <a:sym typeface="Symbol"/>
                                      </a:rPr>
                                      <m:t></m:t>
                                    </m:r>
                                  </m:num>
                                  <m:den>
                                    <m:r>
                                      <a:rPr lang="en-US" i="1">
                                        <a:latin typeface="Cambria Math"/>
                                      </a:rPr>
                                      <m:t>𝜕</m:t>
                                    </m:r>
                                    <m:r>
                                      <a:rPr lang="en-US" i="1">
                                        <a:latin typeface="Cambria Math"/>
                                      </a:rPr>
                                      <m:t>𝑦</m:t>
                                    </m:r>
                                  </m:den>
                                </m:f>
                                <m:r>
                                  <a:rPr lang="en-US" i="1">
                                    <a:latin typeface="Cambria Math"/>
                                  </a:rPr>
                                  <m:t>)</m:t>
                                </m:r>
                              </m:e>
                            </m:mr>
                          </m:m>
                        </m:e>
                      </m:d>
                      <m:d>
                        <m:dPr>
                          <m:ctrlPr>
                            <a:rPr lang="cs-CZ" i="1" smtClean="0">
                              <a:latin typeface="Cambria Math" panose="02040503050406030204" pitchFamily="18" charset="0"/>
                            </a:rPr>
                          </m:ctrlPr>
                        </m:dPr>
                        <m:e>
                          <m:m>
                            <m:mPr>
                              <m:mcs>
                                <m:mc>
                                  <m:mcPr>
                                    <m:count m:val="1"/>
                                    <m:mcJc m:val="center"/>
                                  </m:mcPr>
                                </m:mc>
                              </m:mcs>
                              <m:ctrlPr>
                                <a:rPr lang="cs-CZ" i="1" smtClean="0">
                                  <a:latin typeface="Cambria Math" panose="02040503050406030204" pitchFamily="18" charset="0"/>
                                </a:rPr>
                              </m:ctrlPr>
                            </m:mPr>
                            <m:mr>
                              <m:e>
                                <m:sSub>
                                  <m:sSubPr>
                                    <m:ctrlPr>
                                      <a:rPr lang="cs-CZ" i="1">
                                        <a:latin typeface="Cambria Math" panose="02040503050406030204" pitchFamily="18" charset="0"/>
                                      </a:rPr>
                                    </m:ctrlPr>
                                  </m:sSubPr>
                                  <m:e>
                                    <m:r>
                                      <a:rPr lang="en-US" i="1">
                                        <a:latin typeface="Cambria Math"/>
                                      </a:rPr>
                                      <m:t>𝑠</m:t>
                                    </m:r>
                                  </m:e>
                                  <m:sub>
                                    <m:r>
                                      <a:rPr lang="en-US" i="1">
                                        <a:latin typeface="Cambria Math"/>
                                      </a:rPr>
                                      <m:t>𝑥𝑥</m:t>
                                    </m:r>
                                  </m:sub>
                                </m:sSub>
                                <m:r>
                                  <a:rPr lang="en-US" b="0" i="1" smtClean="0">
                                    <a:latin typeface="Cambria Math"/>
                                  </a:rPr>
                                  <m:t>,</m:t>
                                </m:r>
                                <m:r>
                                  <a:rPr lang="en-US" b="0" i="1" baseline="-25000" smtClean="0">
                                    <a:latin typeface="Cambria Math"/>
                                  </a:rPr>
                                  <m:t>𝑖𝑗</m:t>
                                </m:r>
                              </m:e>
                            </m:mr>
                            <m:mr>
                              <m:e>
                                <m:sSub>
                                  <m:sSubPr>
                                    <m:ctrlPr>
                                      <a:rPr lang="cs-CZ" i="1">
                                        <a:latin typeface="Cambria Math" panose="02040503050406030204" pitchFamily="18" charset="0"/>
                                      </a:rPr>
                                    </m:ctrlPr>
                                  </m:sSubPr>
                                  <m:e>
                                    <m:r>
                                      <a:rPr lang="en-US" i="1">
                                        <a:latin typeface="Cambria Math"/>
                                      </a:rPr>
                                      <m:t>𝑠</m:t>
                                    </m:r>
                                  </m:e>
                                  <m:sub>
                                    <m:r>
                                      <a:rPr lang="en-US" i="1">
                                        <a:latin typeface="Cambria Math"/>
                                      </a:rPr>
                                      <m:t>𝑦𝑦</m:t>
                                    </m:r>
                                  </m:sub>
                                </m:sSub>
                                <m:r>
                                  <a:rPr lang="en-US" i="1">
                                    <a:latin typeface="Cambria Math"/>
                                  </a:rPr>
                                  <m:t>,</m:t>
                                </m:r>
                                <m:r>
                                  <a:rPr lang="en-US" i="1" baseline="-25000">
                                    <a:latin typeface="Cambria Math"/>
                                  </a:rPr>
                                  <m:t>𝑖𝑗</m:t>
                                </m:r>
                              </m:e>
                            </m:mr>
                            <m:mr>
                              <m:e>
                                <m:sSub>
                                  <m:sSubPr>
                                    <m:ctrlPr>
                                      <a:rPr lang="cs-CZ" i="1">
                                        <a:latin typeface="Cambria Math" panose="02040503050406030204" pitchFamily="18" charset="0"/>
                                      </a:rPr>
                                    </m:ctrlPr>
                                  </m:sSubPr>
                                  <m:e>
                                    <m:r>
                                      <a:rPr lang="en-US" i="1">
                                        <a:latin typeface="Cambria Math"/>
                                      </a:rPr>
                                      <m:t>𝑠</m:t>
                                    </m:r>
                                  </m:e>
                                  <m:sub>
                                    <m:r>
                                      <a:rPr lang="cs-CZ" i="1">
                                        <a:latin typeface="Cambria Math"/>
                                      </a:rPr>
                                      <m:t>𝑥</m:t>
                                    </m:r>
                                    <m:r>
                                      <a:rPr lang="en-US" i="1">
                                        <a:latin typeface="Cambria Math"/>
                                      </a:rPr>
                                      <m:t>𝑦</m:t>
                                    </m:r>
                                  </m:sub>
                                </m:sSub>
                                <m:r>
                                  <a:rPr lang="en-US" i="1">
                                    <a:latin typeface="Cambria Math"/>
                                  </a:rPr>
                                  <m:t>,</m:t>
                                </m:r>
                                <m:r>
                                  <a:rPr lang="en-US" i="1" baseline="-25000">
                                    <a:latin typeface="Cambria Math"/>
                                  </a:rPr>
                                  <m:t>𝑖𝑗</m:t>
                                </m:r>
                              </m:e>
                            </m:mr>
                          </m:m>
                        </m:e>
                      </m:d>
                      <m:r>
                        <a:rPr lang="cs-CZ" b="0" i="0" smtClean="0">
                          <a:latin typeface="Cambria Math"/>
                        </a:rPr>
                        <m:t>=</m:t>
                      </m:r>
                      <m:d>
                        <m:dPr>
                          <m:ctrlPr>
                            <a:rPr lang="cs-CZ" i="1">
                              <a:latin typeface="Cambria Math" panose="02040503050406030204" pitchFamily="18" charset="0"/>
                            </a:rPr>
                          </m:ctrlPr>
                        </m:dPr>
                        <m:e>
                          <m:m>
                            <m:mPr>
                              <m:mcs>
                                <m:mc>
                                  <m:mcPr>
                                    <m:count m:val="1"/>
                                    <m:mcJc m:val="center"/>
                                  </m:mcPr>
                                </m:mc>
                              </m:mcs>
                              <m:ctrlPr>
                                <a:rPr lang="cs-CZ" i="1">
                                  <a:latin typeface="Cambria Math" panose="02040503050406030204" pitchFamily="18" charset="0"/>
                                </a:rPr>
                              </m:ctrlPr>
                            </m:mPr>
                            <m:mr>
                              <m:e>
                                <m:f>
                                  <m:fPr>
                                    <m:ctrlPr>
                                      <a:rPr lang="en-US" i="1">
                                        <a:latin typeface="Cambria Math" panose="02040503050406030204" pitchFamily="18" charset="0"/>
                                      </a:rPr>
                                    </m:ctrlPr>
                                  </m:fPr>
                                  <m:num>
                                    <m:r>
                                      <a:rPr lang="en-US" i="1">
                                        <a:latin typeface="Cambria Math"/>
                                        <a:ea typeface="Cambria Math"/>
                                      </a:rPr>
                                      <m:t>𝜇</m:t>
                                    </m:r>
                                  </m:num>
                                  <m:den>
                                    <m:r>
                                      <a:rPr lang="en-US" i="1">
                                        <a:latin typeface="Cambria Math"/>
                                      </a:rPr>
                                      <m:t>𝐺</m:t>
                                    </m:r>
                                  </m:den>
                                </m:f>
                                <m:d>
                                  <m:dPr>
                                    <m:ctrlPr>
                                      <a:rPr lang="en-US" i="1">
                                        <a:latin typeface="Cambria Math" panose="02040503050406030204" pitchFamily="18" charset="0"/>
                                      </a:rPr>
                                    </m:ctrlPr>
                                  </m:dPr>
                                  <m:e>
                                    <m:f>
                                      <m:fPr>
                                        <m:ctrlPr>
                                          <a:rPr lang="cs-CZ"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𝑠</m:t>
                                            </m:r>
                                          </m:e>
                                          <m:sub>
                                            <m:r>
                                              <a:rPr lang="en-US" i="1">
                                                <a:latin typeface="Cambria Math"/>
                                              </a:rPr>
                                              <m:t>𝑥𝑥</m:t>
                                            </m:r>
                                            <m:r>
                                              <a:rPr lang="cs-CZ" i="1">
                                                <a:latin typeface="Cambria Math" panose="02040503050406030204" pitchFamily="18" charset="0"/>
                                              </a:rPr>
                                              <m:t> </m:t>
                                            </m:r>
                                            <m:r>
                                              <a:rPr lang="cs-CZ" i="1">
                                                <a:latin typeface="Cambria Math" panose="02040503050406030204" pitchFamily="18" charset="0"/>
                                              </a:rPr>
                                              <m:t>𝑖</m:t>
                                            </m:r>
                                            <m:r>
                                              <a:rPr lang="en-US" i="1">
                                                <a:latin typeface="Cambria Math" panose="02040503050406030204" pitchFamily="18" charset="0"/>
                                              </a:rPr>
                                              <m:t>−1</m:t>
                                            </m:r>
                                            <m:r>
                                              <a:rPr lang="cs-CZ" i="1">
                                                <a:latin typeface="Cambria Math" panose="02040503050406030204" pitchFamily="18" charset="0"/>
                                              </a:rPr>
                                              <m:t>,</m:t>
                                            </m:r>
                                            <m:r>
                                              <a:rPr lang="cs-CZ" i="1">
                                                <a:latin typeface="Cambria Math" panose="02040503050406030204" pitchFamily="18" charset="0"/>
                                              </a:rPr>
                                              <m:t>𝑗</m:t>
                                            </m:r>
                                          </m:sub>
                                        </m:sSub>
                                      </m:num>
                                      <m:den>
                                        <m:r>
                                          <a:rPr lang="en-US" i="1">
                                            <a:latin typeface="Cambria Math" panose="02040503050406030204" pitchFamily="18" charset="0"/>
                                          </a:rPr>
                                          <m:t>h</m:t>
                                        </m:r>
                                        <m:r>
                                          <a:rPr lang="en-US" i="1" baseline="-25000">
                                            <a:latin typeface="Cambria Math" panose="02040503050406030204" pitchFamily="18" charset="0"/>
                                          </a:rPr>
                                          <m:t>𝑥</m:t>
                                        </m:r>
                                      </m:den>
                                    </m:f>
                                    <m:r>
                                      <a:rPr lang="en-US" i="1">
                                        <a:latin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b="0" i="1" smtClean="0">
                                        <a:latin typeface="Cambria Math"/>
                                      </a:rPr>
                                      <m:t>−</m:t>
                                    </m:r>
                                    <m:f>
                                      <m:fPr>
                                        <m:ctrlPr>
                                          <a:rPr lang="cs-CZ"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𝑠</m:t>
                                            </m:r>
                                          </m:e>
                                          <m:sub>
                                            <m:r>
                                              <a:rPr lang="en-US" i="1">
                                                <a:latin typeface="Cambria Math"/>
                                              </a:rPr>
                                              <m:t>𝑥𝑥</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r>
                                              <a:rPr lang="en-US" b="0" i="1" smtClean="0">
                                                <a:latin typeface="Cambria Math"/>
                                              </a:rPr>
                                              <m:t>+</m:t>
                                            </m:r>
                                            <m:r>
                                              <a:rPr lang="en-US" i="1">
                                                <a:latin typeface="Cambria Math" panose="02040503050406030204" pitchFamily="18" charset="0"/>
                                              </a:rPr>
                                              <m:t>1</m:t>
                                            </m:r>
                                          </m:sub>
                                        </m:sSub>
                                      </m:num>
                                      <m:den>
                                        <m:r>
                                          <a:rPr lang="en-US" i="1">
                                            <a:latin typeface="Cambria Math" panose="02040503050406030204" pitchFamily="18" charset="0"/>
                                          </a:rPr>
                                          <m:t>h</m:t>
                                        </m:r>
                                        <m:r>
                                          <a:rPr lang="en-US" i="1" baseline="-25000">
                                            <a:latin typeface="Cambria Math" panose="02040503050406030204" pitchFamily="18" charset="0"/>
                                          </a:rPr>
                                          <m:t>𝑦</m:t>
                                        </m:r>
                                      </m:den>
                                    </m:f>
                                    <m:r>
                                      <a:rPr lang="en-US" i="1">
                                        <a:latin typeface="Cambria Math" panose="02040503050406030204" pitchFamily="18" charset="0"/>
                                        <a:ea typeface="Cambria Math"/>
                                      </a:rPr>
                                      <m:t>(</m:t>
                                    </m:r>
                                    <m:r>
                                      <a:rPr lang="en-US" i="1">
                                        <a:latin typeface="Cambria Math" panose="02040503050406030204" pitchFamily="18" charset="0"/>
                                        <a:ea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i="1">
                                        <a:latin typeface="Cambria Math"/>
                                      </a:rPr>
                                      <m:t> +</m:t>
                                    </m:r>
                                    <m:r>
                                      <a:rPr lang="en-US" i="1">
                                        <a:latin typeface="Cambria Math"/>
                                      </a:rPr>
                                      <m:t>𝑣</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r>
                                      <a:rPr lang="en-US" i="1">
                                        <a:latin typeface="Cambria Math" panose="02040503050406030204" pitchFamily="18" charset="0"/>
                                      </a:rPr>
                                      <m:t>)</m:t>
                                    </m:r>
                                  </m:e>
                                </m:d>
                                <m:r>
                                  <a:rPr lang="en-US" b="0" i="1" smtClean="0">
                                    <a:latin typeface="Cambria Math"/>
                                  </a:rPr>
                                  <m:t>−</m:t>
                                </m:r>
                                <m:r>
                                  <a:rPr lang="cs-CZ" b="0" i="1" smtClean="0">
                                    <a:latin typeface="Cambria Math"/>
                                  </a:rPr>
                                  <m:t>𝑄𝑥𝑥</m:t>
                                </m:r>
                              </m:e>
                            </m:mr>
                            <m:mr>
                              <m:e>
                                <m:f>
                                  <m:fPr>
                                    <m:ctrlPr>
                                      <a:rPr lang="en-US" i="1">
                                        <a:latin typeface="Cambria Math" panose="02040503050406030204" pitchFamily="18" charset="0"/>
                                      </a:rPr>
                                    </m:ctrlPr>
                                  </m:fPr>
                                  <m:num>
                                    <m:r>
                                      <a:rPr lang="en-US" i="1">
                                        <a:latin typeface="Cambria Math"/>
                                        <a:ea typeface="Cambria Math"/>
                                      </a:rPr>
                                      <m:t>𝜇</m:t>
                                    </m:r>
                                  </m:num>
                                  <m:den>
                                    <m:r>
                                      <a:rPr lang="en-US" i="1">
                                        <a:latin typeface="Cambria Math"/>
                                      </a:rPr>
                                      <m:t>𝐺</m:t>
                                    </m:r>
                                  </m:den>
                                </m:f>
                                <m:d>
                                  <m:dPr>
                                    <m:ctrlPr>
                                      <a:rPr lang="en-US" i="1">
                                        <a:latin typeface="Cambria Math" panose="02040503050406030204" pitchFamily="18" charset="0"/>
                                      </a:rPr>
                                    </m:ctrlPr>
                                  </m:dPr>
                                  <m:e>
                                    <m:f>
                                      <m:fPr>
                                        <m:ctrlPr>
                                          <a:rPr lang="cs-CZ"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𝑠</m:t>
                                            </m:r>
                                          </m:e>
                                          <m:sub>
                                            <m:r>
                                              <a:rPr lang="en-US" b="0" i="1" smtClean="0">
                                                <a:latin typeface="Cambria Math"/>
                                              </a:rPr>
                                              <m:t>𝑦𝑦</m:t>
                                            </m:r>
                                            <m:r>
                                              <a:rPr lang="cs-CZ" i="1">
                                                <a:latin typeface="Cambria Math" panose="02040503050406030204" pitchFamily="18" charset="0"/>
                                              </a:rPr>
                                              <m:t> </m:t>
                                            </m:r>
                                            <m:r>
                                              <a:rPr lang="cs-CZ" i="1">
                                                <a:latin typeface="Cambria Math" panose="02040503050406030204" pitchFamily="18" charset="0"/>
                                              </a:rPr>
                                              <m:t>𝑖</m:t>
                                            </m:r>
                                            <m:r>
                                              <a:rPr lang="en-US" i="1">
                                                <a:latin typeface="Cambria Math" panose="02040503050406030204" pitchFamily="18" charset="0"/>
                                              </a:rPr>
                                              <m:t>−1</m:t>
                                            </m:r>
                                            <m:r>
                                              <a:rPr lang="cs-CZ" i="1">
                                                <a:latin typeface="Cambria Math" panose="02040503050406030204" pitchFamily="18" charset="0"/>
                                              </a:rPr>
                                              <m:t>,</m:t>
                                            </m:r>
                                            <m:r>
                                              <a:rPr lang="cs-CZ" i="1">
                                                <a:latin typeface="Cambria Math" panose="02040503050406030204" pitchFamily="18" charset="0"/>
                                              </a:rPr>
                                              <m:t>𝑗</m:t>
                                            </m:r>
                                          </m:sub>
                                        </m:sSub>
                                      </m:num>
                                      <m:den>
                                        <m:r>
                                          <a:rPr lang="en-US" i="1">
                                            <a:latin typeface="Cambria Math" panose="02040503050406030204" pitchFamily="18" charset="0"/>
                                          </a:rPr>
                                          <m:t>h</m:t>
                                        </m:r>
                                        <m:r>
                                          <a:rPr lang="en-US" i="1" baseline="-25000">
                                            <a:latin typeface="Cambria Math" panose="02040503050406030204" pitchFamily="18" charset="0"/>
                                          </a:rPr>
                                          <m:t>𝑥</m:t>
                                        </m:r>
                                      </m:den>
                                    </m:f>
                                    <m:r>
                                      <a:rPr lang="en-US" i="1">
                                        <a:latin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b="0" i="1" smtClean="0">
                                        <a:latin typeface="Cambria Math"/>
                                      </a:rPr>
                                      <m:t>−</m:t>
                                    </m:r>
                                    <m:f>
                                      <m:fPr>
                                        <m:ctrlPr>
                                          <a:rPr lang="cs-CZ"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𝑠</m:t>
                                            </m:r>
                                          </m:e>
                                          <m:sub>
                                            <m:r>
                                              <a:rPr lang="en-US" b="0" i="1" smtClean="0">
                                                <a:latin typeface="Cambria Math"/>
                                              </a:rPr>
                                              <m:t>𝑦𝑦</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r>
                                              <a:rPr lang="en-US" b="0" i="1" smtClean="0">
                                                <a:latin typeface="Cambria Math"/>
                                              </a:rPr>
                                              <m:t>+</m:t>
                                            </m:r>
                                            <m:r>
                                              <a:rPr lang="en-US" i="1">
                                                <a:latin typeface="Cambria Math" panose="02040503050406030204" pitchFamily="18" charset="0"/>
                                              </a:rPr>
                                              <m:t>1</m:t>
                                            </m:r>
                                          </m:sub>
                                        </m:sSub>
                                      </m:num>
                                      <m:den>
                                        <m:r>
                                          <a:rPr lang="en-US" i="1">
                                            <a:latin typeface="Cambria Math" panose="02040503050406030204" pitchFamily="18" charset="0"/>
                                          </a:rPr>
                                          <m:t>h</m:t>
                                        </m:r>
                                        <m:r>
                                          <a:rPr lang="en-US" i="1" baseline="-25000">
                                            <a:latin typeface="Cambria Math" panose="02040503050406030204" pitchFamily="18" charset="0"/>
                                          </a:rPr>
                                          <m:t>𝑦</m:t>
                                        </m:r>
                                      </m:den>
                                    </m:f>
                                    <m:r>
                                      <a:rPr lang="en-US" i="1">
                                        <a:latin typeface="Cambria Math" panose="02040503050406030204" pitchFamily="18" charset="0"/>
                                        <a:ea typeface="Cambria Math"/>
                                      </a:rPr>
                                      <m:t>(</m:t>
                                    </m:r>
                                    <m:r>
                                      <a:rPr lang="en-US" i="1">
                                        <a:latin typeface="Cambria Math" panose="02040503050406030204" pitchFamily="18" charset="0"/>
                                        <a:ea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i="1">
                                        <a:latin typeface="Cambria Math"/>
                                      </a:rPr>
                                      <m:t> +</m:t>
                                    </m:r>
                                    <m:r>
                                      <a:rPr lang="en-US" i="1">
                                        <a:latin typeface="Cambria Math"/>
                                      </a:rPr>
                                      <m:t>𝑣</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r>
                                      <a:rPr lang="en-US" i="1">
                                        <a:latin typeface="Cambria Math" panose="02040503050406030204" pitchFamily="18" charset="0"/>
                                      </a:rPr>
                                      <m:t>)</m:t>
                                    </m:r>
                                  </m:e>
                                </m:d>
                                <m:r>
                                  <a:rPr lang="en-US" i="1">
                                    <a:latin typeface="Cambria Math"/>
                                  </a:rPr>
                                  <m:t>−</m:t>
                                </m:r>
                                <m:r>
                                  <a:rPr lang="cs-CZ" i="1">
                                    <a:latin typeface="Cambria Math"/>
                                  </a:rPr>
                                  <m:t>𝑄</m:t>
                                </m:r>
                                <m:r>
                                  <a:rPr lang="en-US" b="0" i="1" smtClean="0">
                                    <a:latin typeface="Cambria Math"/>
                                  </a:rPr>
                                  <m:t>𝑦𝑦</m:t>
                                </m:r>
                              </m:e>
                            </m:mr>
                            <m:mr>
                              <m:e>
                                <m:f>
                                  <m:fPr>
                                    <m:ctrlPr>
                                      <a:rPr lang="en-US" i="1">
                                        <a:latin typeface="Cambria Math" panose="02040503050406030204" pitchFamily="18" charset="0"/>
                                      </a:rPr>
                                    </m:ctrlPr>
                                  </m:fPr>
                                  <m:num>
                                    <m:r>
                                      <a:rPr lang="en-US" i="1">
                                        <a:latin typeface="Cambria Math"/>
                                        <a:ea typeface="Cambria Math"/>
                                      </a:rPr>
                                      <m:t>𝜇</m:t>
                                    </m:r>
                                  </m:num>
                                  <m:den>
                                    <m:r>
                                      <a:rPr lang="en-US" i="1">
                                        <a:latin typeface="Cambria Math"/>
                                      </a:rPr>
                                      <m:t>𝐺</m:t>
                                    </m:r>
                                  </m:den>
                                </m:f>
                                <m:d>
                                  <m:dPr>
                                    <m:ctrlPr>
                                      <a:rPr lang="en-US" i="1">
                                        <a:latin typeface="Cambria Math" panose="02040503050406030204" pitchFamily="18" charset="0"/>
                                      </a:rPr>
                                    </m:ctrlPr>
                                  </m:dPr>
                                  <m:e>
                                    <m:f>
                                      <m:fPr>
                                        <m:ctrlPr>
                                          <a:rPr lang="cs-CZ"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𝑠</m:t>
                                            </m:r>
                                          </m:e>
                                          <m:sub>
                                            <m:r>
                                              <a:rPr lang="en-US" i="1">
                                                <a:latin typeface="Cambria Math"/>
                                              </a:rPr>
                                              <m:t>𝑥</m:t>
                                            </m:r>
                                            <m:r>
                                              <a:rPr lang="en-US" b="0" i="1" smtClean="0">
                                                <a:latin typeface="Cambria Math"/>
                                              </a:rPr>
                                              <m:t>𝑦</m:t>
                                            </m:r>
                                            <m:r>
                                              <a:rPr lang="cs-CZ" i="1">
                                                <a:latin typeface="Cambria Math" panose="02040503050406030204" pitchFamily="18" charset="0"/>
                                              </a:rPr>
                                              <m:t> </m:t>
                                            </m:r>
                                            <m:r>
                                              <a:rPr lang="cs-CZ" i="1">
                                                <a:latin typeface="Cambria Math" panose="02040503050406030204" pitchFamily="18" charset="0"/>
                                              </a:rPr>
                                              <m:t>𝑖</m:t>
                                            </m:r>
                                            <m:r>
                                              <a:rPr lang="en-US" i="1">
                                                <a:latin typeface="Cambria Math" panose="02040503050406030204" pitchFamily="18" charset="0"/>
                                              </a:rPr>
                                              <m:t>−1</m:t>
                                            </m:r>
                                            <m:r>
                                              <a:rPr lang="cs-CZ" i="1">
                                                <a:latin typeface="Cambria Math" panose="02040503050406030204" pitchFamily="18" charset="0"/>
                                              </a:rPr>
                                              <m:t>,</m:t>
                                            </m:r>
                                            <m:r>
                                              <a:rPr lang="cs-CZ" i="1">
                                                <a:latin typeface="Cambria Math" panose="02040503050406030204" pitchFamily="18" charset="0"/>
                                              </a:rPr>
                                              <m:t>𝑗</m:t>
                                            </m:r>
                                          </m:sub>
                                        </m:sSub>
                                      </m:num>
                                      <m:den>
                                        <m:r>
                                          <a:rPr lang="en-US" i="1">
                                            <a:latin typeface="Cambria Math" panose="02040503050406030204" pitchFamily="18" charset="0"/>
                                          </a:rPr>
                                          <m:t>h</m:t>
                                        </m:r>
                                        <m:r>
                                          <a:rPr lang="en-US" i="1" baseline="-25000">
                                            <a:latin typeface="Cambria Math" panose="02040503050406030204" pitchFamily="18" charset="0"/>
                                          </a:rPr>
                                          <m:t>𝑥</m:t>
                                        </m:r>
                                      </m:den>
                                    </m:f>
                                    <m:r>
                                      <a:rPr lang="en-US" i="1">
                                        <a:latin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b="0" i="1" smtClean="0">
                                        <a:latin typeface="Cambria Math"/>
                                      </a:rPr>
                                      <m:t>−</m:t>
                                    </m:r>
                                    <m:f>
                                      <m:fPr>
                                        <m:ctrlPr>
                                          <a:rPr lang="cs-CZ"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𝑠</m:t>
                                            </m:r>
                                          </m:e>
                                          <m:sub>
                                            <m:r>
                                              <a:rPr lang="en-US" i="1">
                                                <a:latin typeface="Cambria Math"/>
                                              </a:rPr>
                                              <m:t>𝑥</m:t>
                                            </m:r>
                                            <m:r>
                                              <a:rPr lang="en-US" b="0" i="1" smtClean="0">
                                                <a:latin typeface="Cambria Math"/>
                                              </a:rPr>
                                              <m:t>𝑦</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r>
                                              <a:rPr lang="en-US" b="0" i="1" smtClean="0">
                                                <a:latin typeface="Cambria Math"/>
                                              </a:rPr>
                                              <m:t>+</m:t>
                                            </m:r>
                                            <m:r>
                                              <a:rPr lang="en-US" i="1">
                                                <a:latin typeface="Cambria Math" panose="02040503050406030204" pitchFamily="18" charset="0"/>
                                              </a:rPr>
                                              <m:t>1</m:t>
                                            </m:r>
                                          </m:sub>
                                        </m:sSub>
                                      </m:num>
                                      <m:den>
                                        <m:r>
                                          <a:rPr lang="en-US" i="1">
                                            <a:latin typeface="Cambria Math" panose="02040503050406030204" pitchFamily="18" charset="0"/>
                                          </a:rPr>
                                          <m:t>h</m:t>
                                        </m:r>
                                        <m:r>
                                          <a:rPr lang="en-US" i="1" baseline="-25000">
                                            <a:latin typeface="Cambria Math" panose="02040503050406030204" pitchFamily="18" charset="0"/>
                                          </a:rPr>
                                          <m:t>𝑦</m:t>
                                        </m:r>
                                      </m:den>
                                    </m:f>
                                    <m:r>
                                      <a:rPr lang="en-US" i="1">
                                        <a:latin typeface="Cambria Math" panose="02040503050406030204" pitchFamily="18" charset="0"/>
                                        <a:ea typeface="Cambria Math"/>
                                      </a:rPr>
                                      <m:t>(</m:t>
                                    </m:r>
                                    <m:r>
                                      <a:rPr lang="en-US" i="1">
                                        <a:latin typeface="Cambria Math" panose="02040503050406030204" pitchFamily="18" charset="0"/>
                                        <a:ea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i="1">
                                        <a:latin typeface="Cambria Math"/>
                                      </a:rPr>
                                      <m:t> +</m:t>
                                    </m:r>
                                    <m:r>
                                      <a:rPr lang="en-US" i="1">
                                        <a:latin typeface="Cambria Math"/>
                                      </a:rPr>
                                      <m:t>𝑣</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r>
                                      <a:rPr lang="en-US" i="1">
                                        <a:latin typeface="Cambria Math" panose="02040503050406030204" pitchFamily="18" charset="0"/>
                                      </a:rPr>
                                      <m:t>)</m:t>
                                    </m:r>
                                  </m:e>
                                </m:d>
                                <m:r>
                                  <a:rPr lang="en-US" i="1">
                                    <a:latin typeface="Cambria Math"/>
                                  </a:rPr>
                                  <m:t>−</m:t>
                                </m:r>
                                <m:r>
                                  <a:rPr lang="cs-CZ" i="1">
                                    <a:latin typeface="Cambria Math"/>
                                  </a:rPr>
                                  <m:t>𝑄𝑥</m:t>
                                </m:r>
                                <m:r>
                                  <a:rPr lang="en-US" b="0" i="1" smtClean="0">
                                    <a:latin typeface="Cambria Math"/>
                                  </a:rPr>
                                  <m:t>𝑦</m:t>
                                </m:r>
                              </m:e>
                            </m:mr>
                          </m:m>
                        </m:e>
                      </m:d>
                    </m:oMath>
                  </m:oMathPara>
                </a14:m>
                <a:endParaRPr lang="cs-CZ" dirty="0"/>
              </a:p>
            </p:txBody>
          </p:sp>
        </mc:Choice>
        <mc:Fallback xmlns="">
          <p:sp>
            <p:nvSpPr>
              <p:cNvPr id="60" name="TextovéPole 59"/>
              <p:cNvSpPr txBox="1">
                <a:spLocks noRot="1" noChangeAspect="1" noMove="1" noResize="1" noEditPoints="1" noAdjustHandles="1" noChangeArrowheads="1" noChangeShapeType="1" noTextEdit="1"/>
              </p:cNvSpPr>
              <p:nvPr/>
            </p:nvSpPr>
            <p:spPr>
              <a:xfrm>
                <a:off x="351575" y="1565241"/>
                <a:ext cx="11488847" cy="3932038"/>
              </a:xfrm>
              <a:prstGeom prst="rect">
                <a:avLst/>
              </a:prstGeom>
              <a:blipFill rotWithShape="1">
                <a:blip r:embed="rId2"/>
                <a:stretch>
                  <a:fillRect/>
                </a:stretch>
              </a:blipFill>
            </p:spPr>
            <p:txBody>
              <a:bodyPr/>
              <a:lstStyle/>
              <a:p>
                <a:r>
                  <a:rPr lang="cs-CZ">
                    <a:noFill/>
                  </a:rPr>
                  <a:t> </a:t>
                </a:r>
              </a:p>
            </p:txBody>
          </p:sp>
        </mc:Fallback>
      </mc:AlternateContent>
      <p:sp>
        <p:nvSpPr>
          <p:cNvPr id="3" name="TextovéPole 2"/>
          <p:cNvSpPr txBox="1"/>
          <p:nvPr/>
        </p:nvSpPr>
        <p:spPr>
          <a:xfrm>
            <a:off x="351574" y="894022"/>
            <a:ext cx="9145509" cy="646331"/>
          </a:xfrm>
          <a:prstGeom prst="rect">
            <a:avLst/>
          </a:prstGeom>
          <a:noFill/>
        </p:spPr>
        <p:txBody>
          <a:bodyPr wrap="square" rtlCol="0">
            <a:spAutoFit/>
          </a:bodyPr>
          <a:lstStyle/>
          <a:p>
            <a:r>
              <a:rPr lang="en-US" dirty="0" smtClean="0"/>
              <a:t>Resulting system of algebraic equations for three stresses at point </a:t>
            </a:r>
            <a:r>
              <a:rPr lang="en-US" dirty="0" err="1" smtClean="0"/>
              <a:t>i,j</a:t>
            </a:r>
            <a:r>
              <a:rPr lang="en-US" dirty="0" smtClean="0"/>
              <a:t> evaluated from stresses at left and top</a:t>
            </a:r>
            <a:endParaRPr lang="cs-CZ" dirty="0"/>
          </a:p>
        </p:txBody>
      </p:sp>
    </p:spTree>
    <p:extLst>
      <p:ext uri="{BB962C8B-B14F-4D97-AF65-F5344CB8AC3E}">
        <p14:creationId xmlns:p14="http://schemas.microsoft.com/office/powerpoint/2010/main" val="15906033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Dis</a:t>
            </a:r>
            <a:r>
              <a:rPr lang="en-US" sz="2400" b="1" dirty="0" smtClean="0">
                <a:sym typeface="Symbol" pitchFamily="18" charset="2"/>
              </a:rPr>
              <a:t>c</a:t>
            </a:r>
            <a:r>
              <a:rPr lang="cs-CZ" sz="2400" b="1" dirty="0" err="1" smtClean="0">
                <a:sym typeface="Symbol" pitchFamily="18" charset="2"/>
              </a:rPr>
              <a:t>retiz</a:t>
            </a:r>
            <a:r>
              <a:rPr lang="en-US" sz="2400" b="1" dirty="0" err="1" smtClean="0">
                <a:sym typeface="Symbol" pitchFamily="18" charset="2"/>
              </a:rPr>
              <a:t>ed</a:t>
            </a:r>
            <a:r>
              <a:rPr lang="cs-CZ" sz="2400" b="1" dirty="0" smtClean="0">
                <a:sym typeface="Symbol" pitchFamily="18" charset="2"/>
              </a:rPr>
              <a:t> </a:t>
            </a:r>
            <a:r>
              <a:rPr lang="en-US" sz="2400" b="1" dirty="0" smtClean="0">
                <a:sym typeface="Symbol" pitchFamily="18" charset="2"/>
              </a:rPr>
              <a:t>constitutive equation</a:t>
            </a:r>
            <a:r>
              <a:rPr lang="cs-CZ" sz="2400" b="1" dirty="0" smtClean="0">
                <a:sym typeface="Symbol" pitchFamily="18" charset="2"/>
              </a:rPr>
              <a:t> </a:t>
            </a:r>
            <a:r>
              <a:rPr lang="cs-CZ" sz="2400" b="1" dirty="0" err="1" smtClean="0">
                <a:sym typeface="Symbol" pitchFamily="18" charset="2"/>
              </a:rPr>
              <a:t>White</a:t>
            </a:r>
            <a:r>
              <a:rPr lang="cs-CZ" sz="2400" b="1" dirty="0" smtClean="0">
                <a:sym typeface="Symbol" pitchFamily="18" charset="2"/>
              </a:rPr>
              <a:t> </a:t>
            </a:r>
            <a:r>
              <a:rPr lang="cs-CZ" sz="2400" b="1" dirty="0" err="1" smtClean="0">
                <a:sym typeface="Symbol" pitchFamily="18" charset="2"/>
              </a:rPr>
              <a:t>Metzner</a:t>
            </a:r>
            <a:r>
              <a:rPr lang="en-US" sz="2400" b="1" dirty="0" smtClean="0">
                <a:sym typeface="Symbol" pitchFamily="18" charset="2"/>
              </a:rPr>
              <a:t> (iterative </a:t>
            </a:r>
            <a:r>
              <a:rPr lang="en-US" sz="2400" b="1" dirty="0" err="1" smtClean="0">
                <a:sym typeface="Symbol" pitchFamily="18" charset="2"/>
              </a:rPr>
              <a:t>threediagonal</a:t>
            </a:r>
            <a:r>
              <a:rPr lang="en-US" sz="2400" b="1" dirty="0" smtClean="0">
                <a:sym typeface="Symbol" pitchFamily="18" charset="2"/>
              </a:rPr>
              <a:t>)</a:t>
            </a:r>
            <a:endParaRPr lang="cs-CZ" sz="2400" b="1" dirty="0">
              <a:sym typeface="Symbol" pitchFamily="18" charset="2"/>
            </a:endParaRPr>
          </a:p>
        </p:txBody>
      </p:sp>
      <p:cxnSp>
        <p:nvCxnSpPr>
          <p:cNvPr id="14" name="Přímá spojnice 13"/>
          <p:cNvCxnSpPr/>
          <p:nvPr/>
        </p:nvCxnSpPr>
        <p:spPr>
          <a:xfrm flipV="1">
            <a:off x="1088755" y="2492758"/>
            <a:ext cx="5050148" cy="13340"/>
          </a:xfrm>
          <a:prstGeom prst="line">
            <a:avLst/>
          </a:prstGeom>
          <a:solidFill>
            <a:schemeClr val="bg1"/>
          </a:solidFill>
          <a:ln w="38100"/>
        </p:spPr>
        <p:style>
          <a:lnRef idx="3">
            <a:schemeClr val="accent5"/>
          </a:lnRef>
          <a:fillRef idx="0">
            <a:schemeClr val="accent5"/>
          </a:fillRef>
          <a:effectRef idx="2">
            <a:schemeClr val="accent5"/>
          </a:effectRef>
          <a:fontRef idx="minor">
            <a:schemeClr val="tx1"/>
          </a:fontRef>
        </p:style>
      </p:cxnSp>
      <p:sp>
        <p:nvSpPr>
          <p:cNvPr id="15" name="Volný tvar 14"/>
          <p:cNvSpPr/>
          <p:nvPr/>
        </p:nvSpPr>
        <p:spPr>
          <a:xfrm>
            <a:off x="1106270" y="1416727"/>
            <a:ext cx="5020957" cy="1089872"/>
          </a:xfrm>
          <a:custGeom>
            <a:avLst/>
            <a:gdLst>
              <a:gd name="connsiteX0" fmla="*/ 0 w 6951059"/>
              <a:gd name="connsiteY0" fmla="*/ 890124 h 906308"/>
              <a:gd name="connsiteX1" fmla="*/ 0 w 6951059"/>
              <a:gd name="connsiteY1" fmla="*/ 113288 h 906308"/>
              <a:gd name="connsiteX2" fmla="*/ 1755972 w 6951059"/>
              <a:gd name="connsiteY2" fmla="*/ 97104 h 906308"/>
              <a:gd name="connsiteX3" fmla="*/ 4159306 w 6951059"/>
              <a:gd name="connsiteY3" fmla="*/ 809203 h 906308"/>
              <a:gd name="connsiteX4" fmla="*/ 6934875 w 6951059"/>
              <a:gd name="connsiteY4" fmla="*/ 0 h 906308"/>
              <a:gd name="connsiteX5" fmla="*/ 6951059 w 6951059"/>
              <a:gd name="connsiteY5" fmla="*/ 906308 h 906308"/>
              <a:gd name="connsiteX6" fmla="*/ 0 w 6951059"/>
              <a:gd name="connsiteY6" fmla="*/ 890124 h 906308"/>
              <a:gd name="connsiteX0" fmla="*/ 0 w 6951059"/>
              <a:gd name="connsiteY0" fmla="*/ 938676 h 938676"/>
              <a:gd name="connsiteX1" fmla="*/ 0 w 6951059"/>
              <a:gd name="connsiteY1" fmla="*/ 113288 h 938676"/>
              <a:gd name="connsiteX2" fmla="*/ 1755972 w 6951059"/>
              <a:gd name="connsiteY2" fmla="*/ 97104 h 938676"/>
              <a:gd name="connsiteX3" fmla="*/ 4159306 w 6951059"/>
              <a:gd name="connsiteY3" fmla="*/ 809203 h 938676"/>
              <a:gd name="connsiteX4" fmla="*/ 6934875 w 6951059"/>
              <a:gd name="connsiteY4" fmla="*/ 0 h 938676"/>
              <a:gd name="connsiteX5" fmla="*/ 6951059 w 6951059"/>
              <a:gd name="connsiteY5" fmla="*/ 906308 h 938676"/>
              <a:gd name="connsiteX6" fmla="*/ 0 w 6951059"/>
              <a:gd name="connsiteY6" fmla="*/ 938676 h 938676"/>
              <a:gd name="connsiteX0" fmla="*/ 0 w 6951059"/>
              <a:gd name="connsiteY0" fmla="*/ 938676 h 938676"/>
              <a:gd name="connsiteX1" fmla="*/ 0 w 6951059"/>
              <a:gd name="connsiteY1" fmla="*/ 89012 h 938676"/>
              <a:gd name="connsiteX2" fmla="*/ 1755972 w 6951059"/>
              <a:gd name="connsiteY2" fmla="*/ 97104 h 938676"/>
              <a:gd name="connsiteX3" fmla="*/ 4159306 w 6951059"/>
              <a:gd name="connsiteY3" fmla="*/ 809203 h 938676"/>
              <a:gd name="connsiteX4" fmla="*/ 6934875 w 6951059"/>
              <a:gd name="connsiteY4" fmla="*/ 0 h 938676"/>
              <a:gd name="connsiteX5" fmla="*/ 6951059 w 6951059"/>
              <a:gd name="connsiteY5" fmla="*/ 906308 h 938676"/>
              <a:gd name="connsiteX6" fmla="*/ 0 w 6951059"/>
              <a:gd name="connsiteY6" fmla="*/ 938676 h 938676"/>
              <a:gd name="connsiteX0" fmla="*/ 8092 w 6959151"/>
              <a:gd name="connsiteY0" fmla="*/ 938676 h 938676"/>
              <a:gd name="connsiteX1" fmla="*/ 0 w 6959151"/>
              <a:gd name="connsiteY1" fmla="*/ 113288 h 938676"/>
              <a:gd name="connsiteX2" fmla="*/ 1764064 w 6959151"/>
              <a:gd name="connsiteY2" fmla="*/ 97104 h 938676"/>
              <a:gd name="connsiteX3" fmla="*/ 4167398 w 6959151"/>
              <a:gd name="connsiteY3" fmla="*/ 809203 h 938676"/>
              <a:gd name="connsiteX4" fmla="*/ 6942967 w 6959151"/>
              <a:gd name="connsiteY4" fmla="*/ 0 h 938676"/>
              <a:gd name="connsiteX5" fmla="*/ 6959151 w 6959151"/>
              <a:gd name="connsiteY5" fmla="*/ 906308 h 938676"/>
              <a:gd name="connsiteX6" fmla="*/ 8092 w 6959151"/>
              <a:gd name="connsiteY6" fmla="*/ 938676 h 938676"/>
              <a:gd name="connsiteX0" fmla="*/ 8092 w 6959151"/>
              <a:gd name="connsiteY0" fmla="*/ 938676 h 938676"/>
              <a:gd name="connsiteX1" fmla="*/ 0 w 6959151"/>
              <a:gd name="connsiteY1" fmla="*/ 113288 h 938676"/>
              <a:gd name="connsiteX2" fmla="*/ 1764064 w 6959151"/>
              <a:gd name="connsiteY2" fmla="*/ 97104 h 938676"/>
              <a:gd name="connsiteX3" fmla="*/ 4019501 w 6959151"/>
              <a:gd name="connsiteY3" fmla="*/ 45716 h 938676"/>
              <a:gd name="connsiteX4" fmla="*/ 6942967 w 6959151"/>
              <a:gd name="connsiteY4" fmla="*/ 0 h 938676"/>
              <a:gd name="connsiteX5" fmla="*/ 6959151 w 6959151"/>
              <a:gd name="connsiteY5" fmla="*/ 906308 h 938676"/>
              <a:gd name="connsiteX6" fmla="*/ 8092 w 6959151"/>
              <a:gd name="connsiteY6" fmla="*/ 938676 h 938676"/>
              <a:gd name="connsiteX0" fmla="*/ 8092 w 6959151"/>
              <a:gd name="connsiteY0" fmla="*/ 938676 h 938676"/>
              <a:gd name="connsiteX1" fmla="*/ 0 w 6959151"/>
              <a:gd name="connsiteY1" fmla="*/ 73626 h 938676"/>
              <a:gd name="connsiteX2" fmla="*/ 1764064 w 6959151"/>
              <a:gd name="connsiteY2" fmla="*/ 97104 h 938676"/>
              <a:gd name="connsiteX3" fmla="*/ 4019501 w 6959151"/>
              <a:gd name="connsiteY3" fmla="*/ 45716 h 938676"/>
              <a:gd name="connsiteX4" fmla="*/ 6942967 w 6959151"/>
              <a:gd name="connsiteY4" fmla="*/ 0 h 938676"/>
              <a:gd name="connsiteX5" fmla="*/ 6959151 w 6959151"/>
              <a:gd name="connsiteY5" fmla="*/ 906308 h 938676"/>
              <a:gd name="connsiteX6" fmla="*/ 8092 w 6959151"/>
              <a:gd name="connsiteY6" fmla="*/ 938676 h 93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9151" h="938676">
                <a:moveTo>
                  <a:pt x="8092" y="938676"/>
                </a:moveTo>
                <a:cubicBezTo>
                  <a:pt x="5395" y="663547"/>
                  <a:pt x="2697" y="348755"/>
                  <a:pt x="0" y="73626"/>
                </a:cubicBezTo>
                <a:lnTo>
                  <a:pt x="1764064" y="97104"/>
                </a:lnTo>
                <a:lnTo>
                  <a:pt x="4019501" y="45716"/>
                </a:lnTo>
                <a:lnTo>
                  <a:pt x="6942967" y="0"/>
                </a:lnTo>
                <a:lnTo>
                  <a:pt x="6959151" y="906308"/>
                </a:lnTo>
                <a:lnTo>
                  <a:pt x="8092" y="938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Přímá spojnice 16"/>
          <p:cNvCxnSpPr>
            <a:stCxn id="15" idx="1"/>
            <a:endCxn id="15" idx="0"/>
          </p:cNvCxnSpPr>
          <p:nvPr/>
        </p:nvCxnSpPr>
        <p:spPr>
          <a:xfrm>
            <a:off x="1106270" y="1502213"/>
            <a:ext cx="5838" cy="10043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a:off x="1504453" y="1416727"/>
            <a:ext cx="14800" cy="1121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a:off x="1975776" y="1435121"/>
            <a:ext cx="5834" cy="1082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a:off x="2483882" y="1443750"/>
            <a:ext cx="0" cy="1049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a:off x="3013747" y="1478886"/>
            <a:ext cx="18536" cy="1002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a:off x="3588215" y="1492797"/>
            <a:ext cx="15464" cy="1033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Přímá spojnice 22"/>
          <p:cNvCxnSpPr>
            <a:stCxn id="15" idx="5"/>
          </p:cNvCxnSpPr>
          <p:nvPr/>
        </p:nvCxnSpPr>
        <p:spPr>
          <a:xfrm flipV="1">
            <a:off x="6127227" y="1450420"/>
            <a:ext cx="0" cy="10185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Přímá spojnice 23"/>
          <p:cNvCxnSpPr/>
          <p:nvPr/>
        </p:nvCxnSpPr>
        <p:spPr>
          <a:xfrm flipH="1" flipV="1">
            <a:off x="4115457" y="1467647"/>
            <a:ext cx="6153" cy="1034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a:off x="4729145" y="1457089"/>
            <a:ext cx="0" cy="1060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Přímá spojnice 25"/>
          <p:cNvCxnSpPr/>
          <p:nvPr/>
        </p:nvCxnSpPr>
        <p:spPr>
          <a:xfrm>
            <a:off x="5349046" y="1457089"/>
            <a:ext cx="0" cy="1024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Přímá spojnice 26"/>
          <p:cNvCxnSpPr/>
          <p:nvPr/>
        </p:nvCxnSpPr>
        <p:spPr>
          <a:xfrm flipV="1">
            <a:off x="1117946" y="1731626"/>
            <a:ext cx="5009281" cy="21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a:off x="1092657" y="2008760"/>
            <a:ext cx="5012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a:off x="1112108" y="2260535"/>
            <a:ext cx="50042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p:nvPr/>
        </p:nvCxnSpPr>
        <p:spPr>
          <a:xfrm flipV="1">
            <a:off x="1117946" y="859717"/>
            <a:ext cx="0" cy="16047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Ovál 30"/>
          <p:cNvSpPr/>
          <p:nvPr/>
        </p:nvSpPr>
        <p:spPr>
          <a:xfrm>
            <a:off x="3514634" y="1959481"/>
            <a:ext cx="137081" cy="1250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ál 31"/>
          <p:cNvSpPr/>
          <p:nvPr/>
        </p:nvSpPr>
        <p:spPr>
          <a:xfrm>
            <a:off x="3523510" y="1647626"/>
            <a:ext cx="119327" cy="1210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ál 32"/>
          <p:cNvSpPr/>
          <p:nvPr/>
        </p:nvSpPr>
        <p:spPr>
          <a:xfrm flipV="1">
            <a:off x="2961248" y="1952165"/>
            <a:ext cx="96336" cy="1323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ovéPole 33"/>
          <p:cNvSpPr txBox="1"/>
          <p:nvPr/>
        </p:nvSpPr>
        <p:spPr>
          <a:xfrm>
            <a:off x="3656030" y="1800399"/>
            <a:ext cx="931159" cy="369332"/>
          </a:xfrm>
          <a:prstGeom prst="rect">
            <a:avLst/>
          </a:prstGeom>
          <a:noFill/>
        </p:spPr>
        <p:txBody>
          <a:bodyPr wrap="square" rtlCol="0">
            <a:spAutoFit/>
          </a:bodyPr>
          <a:lstStyle/>
          <a:p>
            <a:r>
              <a:rPr lang="en-US" dirty="0" err="1" smtClean="0"/>
              <a:t>i</a:t>
            </a:r>
            <a:r>
              <a:rPr lang="en-US" dirty="0" smtClean="0"/>
              <a:t>,</a:t>
            </a:r>
            <a:r>
              <a:rPr lang="cs-CZ" dirty="0" smtClean="0"/>
              <a:t>j</a:t>
            </a:r>
            <a:endParaRPr lang="en-US" baseline="-25000" dirty="0"/>
          </a:p>
        </p:txBody>
      </p:sp>
      <p:cxnSp>
        <p:nvCxnSpPr>
          <p:cNvPr id="35" name="Přímá spojnice se šipkou 34"/>
          <p:cNvCxnSpPr>
            <a:stCxn id="15" idx="0"/>
          </p:cNvCxnSpPr>
          <p:nvPr/>
        </p:nvCxnSpPr>
        <p:spPr>
          <a:xfrm flipV="1">
            <a:off x="1112108" y="2492757"/>
            <a:ext cx="5383937" cy="1384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TextovéPole 35"/>
          <p:cNvSpPr txBox="1"/>
          <p:nvPr/>
        </p:nvSpPr>
        <p:spPr>
          <a:xfrm>
            <a:off x="6187749" y="2123687"/>
            <a:ext cx="520995" cy="525448"/>
          </a:xfrm>
          <a:prstGeom prst="rect">
            <a:avLst/>
          </a:prstGeom>
          <a:noFill/>
        </p:spPr>
        <p:txBody>
          <a:bodyPr wrap="square" rtlCol="0">
            <a:spAutoFit/>
          </a:bodyPr>
          <a:lstStyle/>
          <a:p>
            <a:r>
              <a:rPr lang="cs-CZ" dirty="0" smtClean="0">
                <a:sym typeface="Symbol"/>
              </a:rPr>
              <a:t></a:t>
            </a:r>
            <a:endParaRPr lang="cs-CZ" dirty="0"/>
          </a:p>
        </p:txBody>
      </p:sp>
      <p:sp>
        <p:nvSpPr>
          <p:cNvPr id="37" name="TextovéPole 36"/>
          <p:cNvSpPr txBox="1"/>
          <p:nvPr/>
        </p:nvSpPr>
        <p:spPr>
          <a:xfrm>
            <a:off x="708399" y="718271"/>
            <a:ext cx="477849" cy="525448"/>
          </a:xfrm>
          <a:prstGeom prst="rect">
            <a:avLst/>
          </a:prstGeom>
          <a:noFill/>
        </p:spPr>
        <p:txBody>
          <a:bodyPr wrap="square" rtlCol="0">
            <a:spAutoFit/>
          </a:bodyPr>
          <a:lstStyle/>
          <a:p>
            <a:r>
              <a:rPr lang="cs-CZ" dirty="0" smtClean="0">
                <a:sym typeface="Symbol"/>
              </a:rPr>
              <a:t></a:t>
            </a:r>
            <a:endParaRPr lang="cs-CZ" dirty="0"/>
          </a:p>
        </p:txBody>
      </p:sp>
      <p:sp>
        <p:nvSpPr>
          <p:cNvPr id="38" name="TextovéPole 37"/>
          <p:cNvSpPr txBox="1"/>
          <p:nvPr/>
        </p:nvSpPr>
        <p:spPr>
          <a:xfrm>
            <a:off x="478985" y="2212574"/>
            <a:ext cx="810883" cy="369332"/>
          </a:xfrm>
          <a:prstGeom prst="rect">
            <a:avLst/>
          </a:prstGeom>
          <a:noFill/>
        </p:spPr>
        <p:txBody>
          <a:bodyPr wrap="square" rtlCol="0">
            <a:spAutoFit/>
          </a:bodyPr>
          <a:lstStyle/>
          <a:p>
            <a:r>
              <a:rPr lang="en-US" dirty="0" smtClean="0">
                <a:sym typeface="Symbol" panose="05050102010706020507" pitchFamily="18" charset="2"/>
              </a:rPr>
              <a:t></a:t>
            </a:r>
            <a:r>
              <a:rPr lang="cs-CZ" dirty="0" smtClean="0">
                <a:sym typeface="Symbol" panose="05050102010706020507" pitchFamily="18" charset="2"/>
              </a:rPr>
              <a:t>=0</a:t>
            </a:r>
            <a:endParaRPr lang="en-US" dirty="0"/>
          </a:p>
        </p:txBody>
      </p:sp>
      <p:sp>
        <p:nvSpPr>
          <p:cNvPr id="39" name="TextovéPole 38"/>
          <p:cNvSpPr txBox="1"/>
          <p:nvPr/>
        </p:nvSpPr>
        <p:spPr>
          <a:xfrm>
            <a:off x="535854" y="1268663"/>
            <a:ext cx="810883" cy="369332"/>
          </a:xfrm>
          <a:prstGeom prst="rect">
            <a:avLst/>
          </a:prstGeom>
          <a:noFill/>
        </p:spPr>
        <p:txBody>
          <a:bodyPr wrap="square" rtlCol="0">
            <a:spAutoFit/>
          </a:bodyPr>
          <a:lstStyle/>
          <a:p>
            <a:r>
              <a:rPr lang="en-US" dirty="0" smtClean="0">
                <a:sym typeface="Symbol" panose="05050102010706020507" pitchFamily="18" charset="2"/>
              </a:rPr>
              <a:t></a:t>
            </a:r>
            <a:r>
              <a:rPr lang="cs-CZ" dirty="0" smtClean="0">
                <a:sym typeface="Symbol" panose="05050102010706020507" pitchFamily="18" charset="2"/>
              </a:rPr>
              <a:t>=1</a:t>
            </a:r>
            <a:endParaRPr lang="en-US" dirty="0"/>
          </a:p>
        </p:txBody>
      </p:sp>
      <p:sp>
        <p:nvSpPr>
          <p:cNvPr id="40" name="TextovéPole 39"/>
          <p:cNvSpPr txBox="1"/>
          <p:nvPr/>
        </p:nvSpPr>
        <p:spPr>
          <a:xfrm>
            <a:off x="958719" y="2464469"/>
            <a:ext cx="654814" cy="369332"/>
          </a:xfrm>
          <a:prstGeom prst="rect">
            <a:avLst/>
          </a:prstGeom>
          <a:noFill/>
        </p:spPr>
        <p:txBody>
          <a:bodyPr wrap="square" rtlCol="0">
            <a:spAutoFit/>
          </a:bodyPr>
          <a:lstStyle/>
          <a:p>
            <a:r>
              <a:rPr lang="en-US" dirty="0" smtClean="0">
                <a:sym typeface="Symbol" panose="05050102010706020507" pitchFamily="18" charset="2"/>
              </a:rPr>
              <a:t></a:t>
            </a:r>
            <a:r>
              <a:rPr lang="cs-CZ" dirty="0" smtClean="0">
                <a:sym typeface="Symbol" panose="05050102010706020507" pitchFamily="18" charset="2"/>
              </a:rPr>
              <a:t>=0</a:t>
            </a:r>
            <a:endParaRPr lang="en-US" dirty="0"/>
          </a:p>
        </p:txBody>
      </p:sp>
      <p:sp>
        <p:nvSpPr>
          <p:cNvPr id="41" name="TextovéPole 40"/>
          <p:cNvSpPr txBox="1"/>
          <p:nvPr/>
        </p:nvSpPr>
        <p:spPr>
          <a:xfrm>
            <a:off x="5782308" y="2464469"/>
            <a:ext cx="810883" cy="369332"/>
          </a:xfrm>
          <a:prstGeom prst="rect">
            <a:avLst/>
          </a:prstGeom>
          <a:noFill/>
        </p:spPr>
        <p:txBody>
          <a:bodyPr wrap="square" rtlCol="0">
            <a:spAutoFit/>
          </a:bodyPr>
          <a:lstStyle/>
          <a:p>
            <a:r>
              <a:rPr lang="en-US" dirty="0" smtClean="0">
                <a:sym typeface="Symbol" panose="05050102010706020507" pitchFamily="18" charset="2"/>
              </a:rPr>
              <a:t></a:t>
            </a:r>
            <a:r>
              <a:rPr lang="cs-CZ" dirty="0" smtClean="0">
                <a:sym typeface="Symbol" panose="05050102010706020507" pitchFamily="18" charset="2"/>
              </a:rPr>
              <a:t>=2</a:t>
            </a:r>
            <a:endParaRPr lang="en-US" dirty="0"/>
          </a:p>
        </p:txBody>
      </p:sp>
      <p:cxnSp>
        <p:nvCxnSpPr>
          <p:cNvPr id="42" name="Přímá spojnice se šipkou 41"/>
          <p:cNvCxnSpPr/>
          <p:nvPr/>
        </p:nvCxnSpPr>
        <p:spPr>
          <a:xfrm>
            <a:off x="4572264" y="1416727"/>
            <a:ext cx="0" cy="34922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4539449" y="1420023"/>
            <a:ext cx="791851" cy="369332"/>
          </a:xfrm>
          <a:prstGeom prst="rect">
            <a:avLst/>
          </a:prstGeom>
          <a:noFill/>
        </p:spPr>
        <p:txBody>
          <a:bodyPr wrap="square" rtlCol="0">
            <a:spAutoFit/>
          </a:bodyPr>
          <a:lstStyle/>
          <a:p>
            <a:r>
              <a:rPr lang="cs-CZ" dirty="0" err="1" smtClean="0"/>
              <a:t>h</a:t>
            </a:r>
            <a:r>
              <a:rPr lang="cs-CZ" baseline="-25000" dirty="0" err="1" smtClean="0"/>
              <a:t>y</a:t>
            </a:r>
            <a:endParaRPr lang="en-US" dirty="0"/>
          </a:p>
        </p:txBody>
      </p:sp>
      <p:cxnSp>
        <p:nvCxnSpPr>
          <p:cNvPr id="45" name="Přímá spojnice 44"/>
          <p:cNvCxnSpPr/>
          <p:nvPr/>
        </p:nvCxnSpPr>
        <p:spPr>
          <a:xfrm flipV="1">
            <a:off x="1088755" y="1443750"/>
            <a:ext cx="5050148" cy="13340"/>
          </a:xfrm>
          <a:prstGeom prst="line">
            <a:avLst/>
          </a:prstGeom>
          <a:solidFill>
            <a:schemeClr val="bg1"/>
          </a:solidFill>
          <a:ln w="38100"/>
        </p:spPr>
        <p:style>
          <a:lnRef idx="3">
            <a:schemeClr val="accent5"/>
          </a:lnRef>
          <a:fillRef idx="0">
            <a:schemeClr val="accent5"/>
          </a:fillRef>
          <a:effectRef idx="2">
            <a:schemeClr val="accent5"/>
          </a:effectRef>
          <a:fontRef idx="minor">
            <a:schemeClr val="tx1"/>
          </a:fontRef>
        </p:style>
      </p:cxnSp>
      <p:sp>
        <p:nvSpPr>
          <p:cNvPr id="46" name="TextovéPole 45"/>
          <p:cNvSpPr txBox="1"/>
          <p:nvPr/>
        </p:nvSpPr>
        <p:spPr>
          <a:xfrm>
            <a:off x="3670844" y="1534950"/>
            <a:ext cx="796828" cy="369332"/>
          </a:xfrm>
          <a:prstGeom prst="rect">
            <a:avLst/>
          </a:prstGeom>
          <a:noFill/>
        </p:spPr>
        <p:txBody>
          <a:bodyPr wrap="square" rtlCol="0">
            <a:spAutoFit/>
          </a:bodyPr>
          <a:lstStyle/>
          <a:p>
            <a:r>
              <a:rPr lang="en-US" dirty="0" smtClean="0"/>
              <a:t>i,j+1</a:t>
            </a:r>
            <a:endParaRPr lang="en-US" baseline="-25000" dirty="0"/>
          </a:p>
        </p:txBody>
      </p:sp>
      <p:sp>
        <p:nvSpPr>
          <p:cNvPr id="48" name="TextovéPole 47"/>
          <p:cNvSpPr txBox="1"/>
          <p:nvPr/>
        </p:nvSpPr>
        <p:spPr>
          <a:xfrm>
            <a:off x="3603679" y="2453323"/>
            <a:ext cx="931159" cy="369332"/>
          </a:xfrm>
          <a:prstGeom prst="rect">
            <a:avLst/>
          </a:prstGeom>
          <a:noFill/>
        </p:spPr>
        <p:txBody>
          <a:bodyPr wrap="square" rtlCol="0">
            <a:spAutoFit/>
          </a:bodyPr>
          <a:lstStyle/>
          <a:p>
            <a:r>
              <a:rPr lang="en-US" dirty="0" err="1" smtClean="0"/>
              <a:t>i</a:t>
            </a:r>
            <a:r>
              <a:rPr lang="en-US" dirty="0" smtClean="0"/>
              <a:t>,</a:t>
            </a:r>
            <a:r>
              <a:rPr lang="cs-CZ" dirty="0" smtClean="0"/>
              <a:t>j</a:t>
            </a:r>
            <a:r>
              <a:rPr lang="en-US" dirty="0" smtClean="0"/>
              <a:t>=1</a:t>
            </a:r>
            <a:endParaRPr lang="en-US" baseline="-25000" dirty="0"/>
          </a:p>
        </p:txBody>
      </p:sp>
      <mc:AlternateContent xmlns:mc="http://schemas.openxmlformats.org/markup-compatibility/2006" xmlns:a14="http://schemas.microsoft.com/office/drawing/2010/main">
        <mc:Choice Requires="a14">
          <p:sp>
            <p:nvSpPr>
              <p:cNvPr id="50" name="TextovéPole 49"/>
              <p:cNvSpPr txBox="1"/>
              <p:nvPr/>
            </p:nvSpPr>
            <p:spPr>
              <a:xfrm>
                <a:off x="6798387" y="2197508"/>
                <a:ext cx="2145908" cy="7693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en-US" b="0" i="1" smtClean="0">
                              <a:latin typeface="Cambria Math"/>
                            </a:rPr>
                            <m:t>𝑥𝑥</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sSup>
                            <m:sSupPr>
                              <m:ctrlPr>
                                <a:rPr lang="en-US" b="0" i="1" smtClean="0">
                                  <a:latin typeface="Cambria Math" panose="02040503050406030204" pitchFamily="18" charset="0"/>
                                </a:rPr>
                              </m:ctrlPr>
                            </m:sSupPr>
                            <m:e>
                              <m:r>
                                <a:rPr lang="en-US" b="0" i="1" smtClean="0">
                                  <a:latin typeface="Cambria Math"/>
                                  <a:ea typeface="Cambria Math"/>
                                </a:rPr>
                                <m:t>𝜇</m:t>
                              </m:r>
                            </m:e>
                            <m:sup>
                              <m:r>
                                <a:rPr lang="en-US" b="0" i="1" smtClean="0">
                                  <a:latin typeface="Cambria Math"/>
                                </a:rPr>
                                <m:t>2</m:t>
                              </m:r>
                            </m:sup>
                          </m:sSup>
                        </m:num>
                        <m:den>
                          <m:r>
                            <a:rPr lang="en-US" b="0" i="1" smtClean="0">
                              <a:latin typeface="Cambria Math"/>
                            </a:rPr>
                            <m:t>𝐺</m:t>
                          </m:r>
                        </m:den>
                      </m:f>
                      <m:sSup>
                        <m:sSupPr>
                          <m:ctrlPr>
                            <a:rPr lang="en-US" i="1">
                              <a:latin typeface="Cambria Math" panose="02040503050406030204" pitchFamily="18" charset="0"/>
                              <a:ea typeface="Cambria Math"/>
                            </a:rPr>
                          </m:ctrlPr>
                        </m:sSupPr>
                        <m:e>
                          <m:d>
                            <m:dPr>
                              <m:ctrlPr>
                                <a:rPr lang="en-US" i="1">
                                  <a:latin typeface="Cambria Math" panose="02040503050406030204" pitchFamily="18" charset="0"/>
                                  <a:ea typeface="Cambria Math"/>
                                </a:rPr>
                              </m:ctrlPr>
                            </m:dPr>
                            <m:e>
                              <m:f>
                                <m:fPr>
                                  <m:ctrlPr>
                                    <a:rPr lang="en-US" i="1">
                                      <a:latin typeface="Cambria Math" panose="02040503050406030204" pitchFamily="18" charset="0"/>
                                    </a:rPr>
                                  </m:ctrlPr>
                                </m:fPr>
                                <m:num>
                                  <m:r>
                                    <a:rPr lang="en-US" i="1">
                                      <a:latin typeface="Cambria Math"/>
                                    </a:rPr>
                                    <m:t>𝜕</m:t>
                                  </m:r>
                                  <m:r>
                                    <a:rPr lang="en-US" i="1">
                                      <a:latin typeface="Cambria Math"/>
                                    </a:rPr>
                                    <m:t>𝑢</m:t>
                                  </m:r>
                                </m:num>
                                <m:den>
                                  <m:r>
                                    <a:rPr lang="en-US" i="1">
                                      <a:latin typeface="Cambria Math"/>
                                    </a:rPr>
                                    <m:t>𝜕</m:t>
                                  </m:r>
                                  <m:r>
                                    <a:rPr lang="en-US" b="0" i="1" smtClean="0">
                                      <a:latin typeface="Cambria Math"/>
                                    </a:rPr>
                                    <m:t>𝑦</m:t>
                                  </m:r>
                                </m:den>
                              </m:f>
                            </m:e>
                          </m:d>
                        </m:e>
                        <m:sup>
                          <m:r>
                            <a:rPr lang="en-US" i="1">
                              <a:latin typeface="Cambria Math"/>
                              <a:ea typeface="Cambria Math"/>
                            </a:rPr>
                            <m:t>2</m:t>
                          </m:r>
                        </m:sup>
                      </m:sSup>
                    </m:oMath>
                  </m:oMathPara>
                </a14:m>
                <a:endParaRPr lang="cs-CZ" dirty="0"/>
              </a:p>
            </p:txBody>
          </p:sp>
        </mc:Choice>
        <mc:Fallback xmlns="">
          <p:sp>
            <p:nvSpPr>
              <p:cNvPr id="50" name="TextovéPole 49"/>
              <p:cNvSpPr txBox="1">
                <a:spLocks noRot="1" noChangeAspect="1" noMove="1" noResize="1" noEditPoints="1" noAdjustHandles="1" noChangeArrowheads="1" noChangeShapeType="1" noTextEdit="1"/>
              </p:cNvSpPr>
              <p:nvPr/>
            </p:nvSpPr>
            <p:spPr>
              <a:xfrm>
                <a:off x="6798387" y="2197508"/>
                <a:ext cx="2145908" cy="769378"/>
              </a:xfrm>
              <a:prstGeom prst="rect">
                <a:avLst/>
              </a:prstGeom>
              <a:blipFill rotWithShape="1">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1" name="TextovéPole 50"/>
              <p:cNvSpPr txBox="1"/>
              <p:nvPr/>
            </p:nvSpPr>
            <p:spPr>
              <a:xfrm>
                <a:off x="8896037" y="2392609"/>
                <a:ext cx="1243610" cy="3912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en-US" b="0" i="1" smtClean="0">
                              <a:latin typeface="Cambria Math"/>
                            </a:rPr>
                            <m:t>𝑦𝑦</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a:rPr>
                        <m:t>=</m:t>
                      </m:r>
                      <m:r>
                        <a:rPr lang="cs-CZ" b="0" i="1" smtClean="0">
                          <a:latin typeface="Cambria Math" panose="02040503050406030204" pitchFamily="18" charset="0"/>
                        </a:rPr>
                        <m:t>0</m:t>
                      </m:r>
                    </m:oMath>
                  </m:oMathPara>
                </a14:m>
                <a:endParaRPr lang="cs-CZ" dirty="0"/>
              </a:p>
            </p:txBody>
          </p:sp>
        </mc:Choice>
        <mc:Fallback xmlns="">
          <p:sp>
            <p:nvSpPr>
              <p:cNvPr id="51" name="TextovéPole 50"/>
              <p:cNvSpPr txBox="1">
                <a:spLocks noRot="1" noChangeAspect="1" noMove="1" noResize="1" noEditPoints="1" noAdjustHandles="1" noChangeArrowheads="1" noChangeShapeType="1" noTextEdit="1"/>
              </p:cNvSpPr>
              <p:nvPr/>
            </p:nvSpPr>
            <p:spPr>
              <a:xfrm>
                <a:off x="8896037" y="2392609"/>
                <a:ext cx="1243610" cy="391261"/>
              </a:xfrm>
              <a:prstGeom prst="rect">
                <a:avLst/>
              </a:prstGeom>
              <a:blipFill rotWithShape="1">
                <a:blip r:embed="rId3"/>
                <a:stretch>
                  <a:fillRect b="-1538"/>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2" name="TextovéPole 51"/>
              <p:cNvSpPr txBox="1"/>
              <p:nvPr/>
            </p:nvSpPr>
            <p:spPr>
              <a:xfrm>
                <a:off x="10225605" y="2369097"/>
                <a:ext cx="1235595" cy="3912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cs-CZ" b="0" i="1" smtClean="0">
                              <a:latin typeface="Cambria Math"/>
                            </a:rPr>
                            <m:t>𝑥</m:t>
                          </m:r>
                          <m:r>
                            <a:rPr lang="en-US" b="0" i="1" smtClean="0">
                              <a:latin typeface="Cambria Math"/>
                            </a:rPr>
                            <m:t>𝑦</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a:rPr>
                        <m:t>=</m:t>
                      </m:r>
                      <m:r>
                        <a:rPr lang="cs-CZ" b="0" i="1" smtClean="0">
                          <a:latin typeface="Cambria Math" panose="02040503050406030204" pitchFamily="18" charset="0"/>
                        </a:rPr>
                        <m:t>0</m:t>
                      </m:r>
                    </m:oMath>
                  </m:oMathPara>
                </a14:m>
                <a:endParaRPr lang="cs-CZ" dirty="0"/>
              </a:p>
            </p:txBody>
          </p:sp>
        </mc:Choice>
        <mc:Fallback xmlns="">
          <p:sp>
            <p:nvSpPr>
              <p:cNvPr id="52" name="TextovéPole 51"/>
              <p:cNvSpPr txBox="1">
                <a:spLocks noRot="1" noChangeAspect="1" noMove="1" noResize="1" noEditPoints="1" noAdjustHandles="1" noChangeArrowheads="1" noChangeShapeType="1" noTextEdit="1"/>
              </p:cNvSpPr>
              <p:nvPr/>
            </p:nvSpPr>
            <p:spPr>
              <a:xfrm>
                <a:off x="10225605" y="2369097"/>
                <a:ext cx="1235595" cy="391261"/>
              </a:xfrm>
              <a:prstGeom prst="rect">
                <a:avLst/>
              </a:prstGeom>
              <a:blipFill rotWithShape="1">
                <a:blip r:embed="rId4"/>
                <a:stretch>
                  <a:fillRect b="-3125"/>
                </a:stretch>
              </a:blipFill>
            </p:spPr>
            <p:txBody>
              <a:bodyPr/>
              <a:lstStyle/>
              <a:p>
                <a:r>
                  <a:rPr lang="cs-CZ">
                    <a:noFill/>
                  </a:rPr>
                  <a:t> </a:t>
                </a:r>
              </a:p>
            </p:txBody>
          </p:sp>
        </mc:Fallback>
      </mc:AlternateContent>
      <p:sp>
        <p:nvSpPr>
          <p:cNvPr id="53" name="Ovál 52"/>
          <p:cNvSpPr/>
          <p:nvPr/>
        </p:nvSpPr>
        <p:spPr>
          <a:xfrm>
            <a:off x="3528204" y="2417017"/>
            <a:ext cx="118623" cy="139906"/>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ovéPole 53"/>
          <p:cNvSpPr txBox="1"/>
          <p:nvPr/>
        </p:nvSpPr>
        <p:spPr>
          <a:xfrm>
            <a:off x="2483882" y="1819740"/>
            <a:ext cx="573702" cy="369332"/>
          </a:xfrm>
          <a:prstGeom prst="rect">
            <a:avLst/>
          </a:prstGeom>
          <a:noFill/>
        </p:spPr>
        <p:txBody>
          <a:bodyPr wrap="square" rtlCol="0">
            <a:spAutoFit/>
          </a:bodyPr>
          <a:lstStyle/>
          <a:p>
            <a:r>
              <a:rPr lang="en-US" dirty="0" smtClean="0"/>
              <a:t>i-1,j</a:t>
            </a:r>
            <a:endParaRPr lang="en-US" baseline="-25000" dirty="0"/>
          </a:p>
        </p:txBody>
      </p:sp>
      <p:sp>
        <p:nvSpPr>
          <p:cNvPr id="8" name="Volný tvar 7"/>
          <p:cNvSpPr/>
          <p:nvPr/>
        </p:nvSpPr>
        <p:spPr>
          <a:xfrm>
            <a:off x="1116536" y="1442474"/>
            <a:ext cx="1917627" cy="1064039"/>
          </a:xfrm>
          <a:custGeom>
            <a:avLst/>
            <a:gdLst>
              <a:gd name="connsiteX0" fmla="*/ 0 w 2467155"/>
              <a:gd name="connsiteY0" fmla="*/ 25879 h 1052422"/>
              <a:gd name="connsiteX1" fmla="*/ 8627 w 2467155"/>
              <a:gd name="connsiteY1" fmla="*/ 1052422 h 1052422"/>
              <a:gd name="connsiteX2" fmla="*/ 2467155 w 2467155"/>
              <a:gd name="connsiteY2" fmla="*/ 1026543 h 1052422"/>
              <a:gd name="connsiteX3" fmla="*/ 2449902 w 2467155"/>
              <a:gd name="connsiteY3" fmla="*/ 552090 h 1052422"/>
              <a:gd name="connsiteX4" fmla="*/ 1880559 w 2467155"/>
              <a:gd name="connsiteY4" fmla="*/ 552090 h 1052422"/>
              <a:gd name="connsiteX5" fmla="*/ 1863306 w 2467155"/>
              <a:gd name="connsiteY5" fmla="*/ 0 h 1052422"/>
              <a:gd name="connsiteX6" fmla="*/ 0 w 2467155"/>
              <a:gd name="connsiteY6" fmla="*/ 25879 h 1052422"/>
              <a:gd name="connsiteX0" fmla="*/ 0 w 2449902"/>
              <a:gd name="connsiteY0" fmla="*/ 25879 h 1052422"/>
              <a:gd name="connsiteX1" fmla="*/ 8627 w 2449902"/>
              <a:gd name="connsiteY1" fmla="*/ 1052422 h 1052422"/>
              <a:gd name="connsiteX2" fmla="*/ 1905840 w 2449902"/>
              <a:gd name="connsiteY2" fmla="*/ 1026543 h 1052422"/>
              <a:gd name="connsiteX3" fmla="*/ 2449902 w 2449902"/>
              <a:gd name="connsiteY3" fmla="*/ 552090 h 1052422"/>
              <a:gd name="connsiteX4" fmla="*/ 1880559 w 2449902"/>
              <a:gd name="connsiteY4" fmla="*/ 552090 h 1052422"/>
              <a:gd name="connsiteX5" fmla="*/ 1863306 w 2449902"/>
              <a:gd name="connsiteY5" fmla="*/ 0 h 1052422"/>
              <a:gd name="connsiteX6" fmla="*/ 0 w 2449902"/>
              <a:gd name="connsiteY6" fmla="*/ 25879 h 1052422"/>
              <a:gd name="connsiteX0" fmla="*/ 0 w 2459981"/>
              <a:gd name="connsiteY0" fmla="*/ 25879 h 1052422"/>
              <a:gd name="connsiteX1" fmla="*/ 8627 w 2459981"/>
              <a:gd name="connsiteY1" fmla="*/ 1052422 h 1052422"/>
              <a:gd name="connsiteX2" fmla="*/ 1905840 w 2459981"/>
              <a:gd name="connsiteY2" fmla="*/ 1026543 h 1052422"/>
              <a:gd name="connsiteX3" fmla="*/ 2449902 w 2459981"/>
              <a:gd name="connsiteY3" fmla="*/ 552090 h 1052422"/>
              <a:gd name="connsiteX4" fmla="*/ 2459981 w 2459981"/>
              <a:gd name="connsiteY4" fmla="*/ 26989 h 1052422"/>
              <a:gd name="connsiteX5" fmla="*/ 1863306 w 2459981"/>
              <a:gd name="connsiteY5" fmla="*/ 0 h 1052422"/>
              <a:gd name="connsiteX6" fmla="*/ 0 w 2459981"/>
              <a:gd name="connsiteY6" fmla="*/ 25879 h 1052422"/>
              <a:gd name="connsiteX0" fmla="*/ 0 w 2459981"/>
              <a:gd name="connsiteY0" fmla="*/ 25879 h 1052422"/>
              <a:gd name="connsiteX1" fmla="*/ 8627 w 2459981"/>
              <a:gd name="connsiteY1" fmla="*/ 1052422 h 1052422"/>
              <a:gd name="connsiteX2" fmla="*/ 1905840 w 2459981"/>
              <a:gd name="connsiteY2" fmla="*/ 1026543 h 1052422"/>
              <a:gd name="connsiteX3" fmla="*/ 1888587 w 2459981"/>
              <a:gd name="connsiteY3" fmla="*/ 606411 h 1052422"/>
              <a:gd name="connsiteX4" fmla="*/ 2459981 w 2459981"/>
              <a:gd name="connsiteY4" fmla="*/ 26989 h 1052422"/>
              <a:gd name="connsiteX5" fmla="*/ 1863306 w 2459981"/>
              <a:gd name="connsiteY5" fmla="*/ 0 h 1052422"/>
              <a:gd name="connsiteX6" fmla="*/ 0 w 2459981"/>
              <a:gd name="connsiteY6" fmla="*/ 25879 h 1052422"/>
              <a:gd name="connsiteX0" fmla="*/ 0 w 2469035"/>
              <a:gd name="connsiteY0" fmla="*/ 25879 h 1052422"/>
              <a:gd name="connsiteX1" fmla="*/ 8627 w 2469035"/>
              <a:gd name="connsiteY1" fmla="*/ 1052422 h 1052422"/>
              <a:gd name="connsiteX2" fmla="*/ 1905840 w 2469035"/>
              <a:gd name="connsiteY2" fmla="*/ 1026543 h 1052422"/>
              <a:gd name="connsiteX3" fmla="*/ 1888587 w 2469035"/>
              <a:gd name="connsiteY3" fmla="*/ 606411 h 1052422"/>
              <a:gd name="connsiteX4" fmla="*/ 2469035 w 2469035"/>
              <a:gd name="connsiteY4" fmla="*/ 597357 h 1052422"/>
              <a:gd name="connsiteX5" fmla="*/ 1863306 w 2469035"/>
              <a:gd name="connsiteY5" fmla="*/ 0 h 1052422"/>
              <a:gd name="connsiteX6" fmla="*/ 0 w 2469035"/>
              <a:gd name="connsiteY6" fmla="*/ 25879 h 1052422"/>
              <a:gd name="connsiteX0" fmla="*/ 0 w 2469035"/>
              <a:gd name="connsiteY0" fmla="*/ 0 h 1026543"/>
              <a:gd name="connsiteX1" fmla="*/ 8627 w 2469035"/>
              <a:gd name="connsiteY1" fmla="*/ 1026543 h 1026543"/>
              <a:gd name="connsiteX2" fmla="*/ 1905840 w 2469035"/>
              <a:gd name="connsiteY2" fmla="*/ 1000664 h 1026543"/>
              <a:gd name="connsiteX3" fmla="*/ 1888587 w 2469035"/>
              <a:gd name="connsiteY3" fmla="*/ 580532 h 1026543"/>
              <a:gd name="connsiteX4" fmla="*/ 2469035 w 2469035"/>
              <a:gd name="connsiteY4" fmla="*/ 571478 h 1026543"/>
              <a:gd name="connsiteX5" fmla="*/ 2460835 w 2469035"/>
              <a:gd name="connsiteY5" fmla="*/ 1281 h 1026543"/>
              <a:gd name="connsiteX6" fmla="*/ 0 w 2469035"/>
              <a:gd name="connsiteY6" fmla="*/ 0 h 1026543"/>
              <a:gd name="connsiteX0" fmla="*/ 0 w 2487142"/>
              <a:gd name="connsiteY0" fmla="*/ 0 h 1026543"/>
              <a:gd name="connsiteX1" fmla="*/ 8627 w 2487142"/>
              <a:gd name="connsiteY1" fmla="*/ 1026543 h 1026543"/>
              <a:gd name="connsiteX2" fmla="*/ 1905840 w 2487142"/>
              <a:gd name="connsiteY2" fmla="*/ 1000664 h 1026543"/>
              <a:gd name="connsiteX3" fmla="*/ 1888587 w 2487142"/>
              <a:gd name="connsiteY3" fmla="*/ 580532 h 1026543"/>
              <a:gd name="connsiteX4" fmla="*/ 2487142 w 2487142"/>
              <a:gd name="connsiteY4" fmla="*/ 426623 h 1026543"/>
              <a:gd name="connsiteX5" fmla="*/ 2460835 w 2487142"/>
              <a:gd name="connsiteY5" fmla="*/ 1281 h 1026543"/>
              <a:gd name="connsiteX6" fmla="*/ 0 w 2487142"/>
              <a:gd name="connsiteY6" fmla="*/ 0 h 1026543"/>
              <a:gd name="connsiteX0" fmla="*/ 0 w 2487142"/>
              <a:gd name="connsiteY0" fmla="*/ 0 h 1026543"/>
              <a:gd name="connsiteX1" fmla="*/ 8627 w 2487142"/>
              <a:gd name="connsiteY1" fmla="*/ 1026543 h 1026543"/>
              <a:gd name="connsiteX2" fmla="*/ 1905840 w 2487142"/>
              <a:gd name="connsiteY2" fmla="*/ 1000664 h 1026543"/>
              <a:gd name="connsiteX3" fmla="*/ 1888587 w 2487142"/>
              <a:gd name="connsiteY3" fmla="*/ 453784 h 1026543"/>
              <a:gd name="connsiteX4" fmla="*/ 2487142 w 2487142"/>
              <a:gd name="connsiteY4" fmla="*/ 426623 h 1026543"/>
              <a:gd name="connsiteX5" fmla="*/ 2460835 w 2487142"/>
              <a:gd name="connsiteY5" fmla="*/ 1281 h 1026543"/>
              <a:gd name="connsiteX6" fmla="*/ 0 w 2487142"/>
              <a:gd name="connsiteY6" fmla="*/ 0 h 1026543"/>
              <a:gd name="connsiteX0" fmla="*/ 0 w 2487142"/>
              <a:gd name="connsiteY0" fmla="*/ 0 h 1026543"/>
              <a:gd name="connsiteX1" fmla="*/ 8627 w 2487142"/>
              <a:gd name="connsiteY1" fmla="*/ 1026543 h 1026543"/>
              <a:gd name="connsiteX2" fmla="*/ 1905840 w 2487142"/>
              <a:gd name="connsiteY2" fmla="*/ 1000664 h 1026543"/>
              <a:gd name="connsiteX3" fmla="*/ 1888587 w 2487142"/>
              <a:gd name="connsiteY3" fmla="*/ 453784 h 1026543"/>
              <a:gd name="connsiteX4" fmla="*/ 2487142 w 2487142"/>
              <a:gd name="connsiteY4" fmla="*/ 426623 h 1026543"/>
              <a:gd name="connsiteX5" fmla="*/ 2460835 w 2487142"/>
              <a:gd name="connsiteY5" fmla="*/ 1281 h 1026543"/>
              <a:gd name="connsiteX6" fmla="*/ 1655424 w 2487142"/>
              <a:gd name="connsiteY6" fmla="*/ 4184 h 1026543"/>
              <a:gd name="connsiteX7" fmla="*/ 0 w 2487142"/>
              <a:gd name="connsiteY7" fmla="*/ 0 h 1026543"/>
              <a:gd name="connsiteX0" fmla="*/ 0 w 2487142"/>
              <a:gd name="connsiteY0" fmla="*/ 0 h 1064039"/>
              <a:gd name="connsiteX1" fmla="*/ 8627 w 2487142"/>
              <a:gd name="connsiteY1" fmla="*/ 1026543 h 1064039"/>
              <a:gd name="connsiteX2" fmla="*/ 1905840 w 2487142"/>
              <a:gd name="connsiteY2" fmla="*/ 1064039 h 1064039"/>
              <a:gd name="connsiteX3" fmla="*/ 1888587 w 2487142"/>
              <a:gd name="connsiteY3" fmla="*/ 453784 h 1064039"/>
              <a:gd name="connsiteX4" fmla="*/ 2487142 w 2487142"/>
              <a:gd name="connsiteY4" fmla="*/ 426623 h 1064039"/>
              <a:gd name="connsiteX5" fmla="*/ 2460835 w 2487142"/>
              <a:gd name="connsiteY5" fmla="*/ 1281 h 1064039"/>
              <a:gd name="connsiteX6" fmla="*/ 1655424 w 2487142"/>
              <a:gd name="connsiteY6" fmla="*/ 4184 h 1064039"/>
              <a:gd name="connsiteX7" fmla="*/ 0 w 2487142"/>
              <a:gd name="connsiteY7" fmla="*/ 0 h 1064039"/>
              <a:gd name="connsiteX0" fmla="*/ 0 w 2460835"/>
              <a:gd name="connsiteY0" fmla="*/ 0 h 1064039"/>
              <a:gd name="connsiteX1" fmla="*/ 8627 w 2460835"/>
              <a:gd name="connsiteY1" fmla="*/ 1026543 h 1064039"/>
              <a:gd name="connsiteX2" fmla="*/ 1905840 w 2460835"/>
              <a:gd name="connsiteY2" fmla="*/ 1064039 h 1064039"/>
              <a:gd name="connsiteX3" fmla="*/ 1888587 w 2460835"/>
              <a:gd name="connsiteY3" fmla="*/ 453784 h 1064039"/>
              <a:gd name="connsiteX4" fmla="*/ 1889613 w 2460835"/>
              <a:gd name="connsiteY4" fmla="*/ 327035 h 1064039"/>
              <a:gd name="connsiteX5" fmla="*/ 2460835 w 2460835"/>
              <a:gd name="connsiteY5" fmla="*/ 1281 h 1064039"/>
              <a:gd name="connsiteX6" fmla="*/ 1655424 w 2460835"/>
              <a:gd name="connsiteY6" fmla="*/ 4184 h 1064039"/>
              <a:gd name="connsiteX7" fmla="*/ 0 w 2460835"/>
              <a:gd name="connsiteY7" fmla="*/ 0 h 1064039"/>
              <a:gd name="connsiteX0" fmla="*/ 0 w 1917627"/>
              <a:gd name="connsiteY0" fmla="*/ 0 h 1064039"/>
              <a:gd name="connsiteX1" fmla="*/ 8627 w 1917627"/>
              <a:gd name="connsiteY1" fmla="*/ 1026543 h 1064039"/>
              <a:gd name="connsiteX2" fmla="*/ 1905840 w 1917627"/>
              <a:gd name="connsiteY2" fmla="*/ 1064039 h 1064039"/>
              <a:gd name="connsiteX3" fmla="*/ 1888587 w 1917627"/>
              <a:gd name="connsiteY3" fmla="*/ 453784 h 1064039"/>
              <a:gd name="connsiteX4" fmla="*/ 1889613 w 1917627"/>
              <a:gd name="connsiteY4" fmla="*/ 327035 h 1064039"/>
              <a:gd name="connsiteX5" fmla="*/ 1917627 w 1917627"/>
              <a:gd name="connsiteY5" fmla="*/ 1281 h 1064039"/>
              <a:gd name="connsiteX6" fmla="*/ 1655424 w 1917627"/>
              <a:gd name="connsiteY6" fmla="*/ 4184 h 1064039"/>
              <a:gd name="connsiteX7" fmla="*/ 0 w 1917627"/>
              <a:gd name="connsiteY7" fmla="*/ 0 h 106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7627" h="1064039">
                <a:moveTo>
                  <a:pt x="0" y="0"/>
                </a:moveTo>
                <a:cubicBezTo>
                  <a:pt x="2876" y="342181"/>
                  <a:pt x="5751" y="684362"/>
                  <a:pt x="8627" y="1026543"/>
                </a:cubicBezTo>
                <a:lnTo>
                  <a:pt x="1905840" y="1064039"/>
                </a:lnTo>
                <a:lnTo>
                  <a:pt x="1888587" y="453784"/>
                </a:lnTo>
                <a:lnTo>
                  <a:pt x="1889613" y="327035"/>
                </a:lnTo>
                <a:lnTo>
                  <a:pt x="1917627" y="1281"/>
                </a:lnTo>
                <a:lnTo>
                  <a:pt x="1655424" y="4184"/>
                </a:lnTo>
                <a:lnTo>
                  <a:pt x="0" y="0"/>
                </a:lnTo>
                <a:close/>
              </a:path>
            </a:pathLst>
          </a:custGeom>
          <a:solidFill>
            <a:schemeClr val="accent5">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5" name="Přímá spojnice se šipkou 54"/>
          <p:cNvCxnSpPr/>
          <p:nvPr/>
        </p:nvCxnSpPr>
        <p:spPr>
          <a:xfrm>
            <a:off x="3186260" y="2004406"/>
            <a:ext cx="2549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Přímá spojnice se šipkou 57"/>
          <p:cNvCxnSpPr/>
          <p:nvPr/>
        </p:nvCxnSpPr>
        <p:spPr>
          <a:xfrm>
            <a:off x="3590662" y="1768703"/>
            <a:ext cx="5285" cy="222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pPr>
              <a:defRPr/>
            </a:pPr>
            <a:fld id="{B5B76BE2-068B-4195-97D5-A58FFC9B4249}" type="slidenum">
              <a:rPr lang="en-US" smtClean="0"/>
              <a:pPr>
                <a:defRPr/>
              </a:pPr>
              <a:t>55</a:t>
            </a:fld>
            <a:endParaRPr lang="en-US"/>
          </a:p>
        </p:txBody>
      </p:sp>
      <p:sp>
        <p:nvSpPr>
          <p:cNvPr id="68" name="TextovéPole 67"/>
          <p:cNvSpPr txBox="1"/>
          <p:nvPr/>
        </p:nvSpPr>
        <p:spPr>
          <a:xfrm>
            <a:off x="10391174" y="52090"/>
            <a:ext cx="1712753" cy="307777"/>
          </a:xfrm>
          <a:prstGeom prst="rect">
            <a:avLst/>
          </a:prstGeom>
          <a:solidFill>
            <a:schemeClr val="bg1"/>
          </a:solidFill>
          <a:ln w="38100">
            <a:solidFill>
              <a:srgbClr val="FF0000"/>
            </a:solidFill>
          </a:ln>
        </p:spPr>
        <p:txBody>
          <a:bodyPr wrap="square" rtlCol="0">
            <a:spAutoFit/>
          </a:bodyPr>
          <a:lstStyle/>
          <a:p>
            <a:r>
              <a:rPr lang="cs-CZ" sz="1400" dirty="0" smtClean="0"/>
              <a:t>Kontroloval: </a:t>
            </a:r>
            <a:r>
              <a:rPr lang="cs-CZ" sz="1400" dirty="0" err="1" smtClean="0"/>
              <a:t>xxxxxx</a:t>
            </a:r>
            <a:endParaRPr lang="cs-CZ" sz="1400" dirty="0"/>
          </a:p>
        </p:txBody>
      </p:sp>
      <p:sp>
        <p:nvSpPr>
          <p:cNvPr id="60" name="TextovéPole 59"/>
          <p:cNvSpPr txBox="1"/>
          <p:nvPr/>
        </p:nvSpPr>
        <p:spPr>
          <a:xfrm>
            <a:off x="3670844" y="2095137"/>
            <a:ext cx="796828" cy="369332"/>
          </a:xfrm>
          <a:prstGeom prst="rect">
            <a:avLst/>
          </a:prstGeom>
          <a:noFill/>
        </p:spPr>
        <p:txBody>
          <a:bodyPr wrap="square" rtlCol="0">
            <a:spAutoFit/>
          </a:bodyPr>
          <a:lstStyle/>
          <a:p>
            <a:r>
              <a:rPr lang="en-US" dirty="0" smtClean="0"/>
              <a:t>i,j-1</a:t>
            </a:r>
            <a:endParaRPr lang="en-US" baseline="-25000" dirty="0"/>
          </a:p>
        </p:txBody>
      </p:sp>
      <mc:AlternateContent xmlns:mc="http://schemas.openxmlformats.org/markup-compatibility/2006" xmlns:a14="http://schemas.microsoft.com/office/drawing/2010/main">
        <mc:Choice Requires="a14">
          <p:sp>
            <p:nvSpPr>
              <p:cNvPr id="61" name="TextovéPole 60"/>
              <p:cNvSpPr txBox="1"/>
              <p:nvPr/>
            </p:nvSpPr>
            <p:spPr>
              <a:xfrm>
                <a:off x="6301028" y="633321"/>
                <a:ext cx="5890972" cy="14504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cs-CZ" sz="1200" i="1" smtClean="0">
                              <a:latin typeface="Cambria Math" panose="02040503050406030204" pitchFamily="18" charset="0"/>
                            </a:rPr>
                          </m:ctrlPr>
                        </m:dPr>
                        <m:e>
                          <m:m>
                            <m:mPr>
                              <m:mcs>
                                <m:mc>
                                  <m:mcPr>
                                    <m:count m:val="3"/>
                                    <m:mcJc m:val="center"/>
                                  </m:mcPr>
                                </m:mc>
                              </m:mcs>
                              <m:ctrlPr>
                                <a:rPr lang="cs-CZ" sz="1200" i="1" smtClean="0">
                                  <a:latin typeface="Cambria Math" panose="02040503050406030204" pitchFamily="18" charset="0"/>
                                </a:rPr>
                              </m:ctrlPr>
                            </m:mPr>
                            <m:mr>
                              <m:e>
                                <m:r>
                                  <a:rPr lang="en-US" sz="1200" i="1">
                                    <a:latin typeface="Cambria Math"/>
                                  </a:rPr>
                                  <m:t>1−</m:t>
                                </m:r>
                                <m:f>
                                  <m:fPr>
                                    <m:ctrlPr>
                                      <a:rPr lang="en-US" sz="1200" i="1">
                                        <a:latin typeface="Cambria Math" panose="02040503050406030204" pitchFamily="18" charset="0"/>
                                      </a:rPr>
                                    </m:ctrlPr>
                                  </m:fPr>
                                  <m:num>
                                    <m:r>
                                      <a:rPr lang="en-US" sz="1200" i="1">
                                        <a:latin typeface="Cambria Math"/>
                                      </a:rPr>
                                      <m:t>2</m:t>
                                    </m:r>
                                    <m:r>
                                      <a:rPr lang="en-US" sz="1200" i="1">
                                        <a:latin typeface="Cambria Math"/>
                                        <a:ea typeface="Cambria Math"/>
                                      </a:rPr>
                                      <m:t>𝜇</m:t>
                                    </m:r>
                                  </m:num>
                                  <m:den>
                                    <m:r>
                                      <a:rPr lang="en-US" sz="1200" i="1">
                                        <a:latin typeface="Cambria Math"/>
                                      </a:rPr>
                                      <m:t>𝐺</m:t>
                                    </m:r>
                                  </m:den>
                                </m:f>
                                <m:f>
                                  <m:fPr>
                                    <m:ctrlPr>
                                      <a:rPr lang="en-US" sz="1200" i="1">
                                        <a:latin typeface="Cambria Math" panose="02040503050406030204" pitchFamily="18" charset="0"/>
                                      </a:rPr>
                                    </m:ctrlPr>
                                  </m:fPr>
                                  <m:num>
                                    <m:r>
                                      <a:rPr lang="en-US" sz="1200" i="1">
                                        <a:latin typeface="Cambria Math"/>
                                      </a:rPr>
                                      <m:t>𝜕</m:t>
                                    </m:r>
                                    <m:r>
                                      <a:rPr lang="en-US" sz="1200" i="1">
                                        <a:latin typeface="Cambria Math"/>
                                      </a:rPr>
                                      <m:t>𝑢</m:t>
                                    </m:r>
                                  </m:num>
                                  <m:den>
                                    <m:r>
                                      <a:rPr lang="en-US" sz="1200" i="1">
                                        <a:latin typeface="Cambria Math"/>
                                      </a:rPr>
                                      <m:t>𝜕</m:t>
                                    </m:r>
                                    <m:r>
                                      <a:rPr lang="en-US" sz="1200" i="1">
                                        <a:latin typeface="Cambria Math"/>
                                      </a:rPr>
                                      <m:t>𝑥</m:t>
                                    </m:r>
                                  </m:den>
                                </m:f>
                              </m:e>
                              <m:e>
                                <m:r>
                                  <a:rPr lang="en-US" sz="1200" b="0" i="1" smtClean="0">
                                    <a:latin typeface="Cambria Math"/>
                                  </a:rPr>
                                  <m:t>0</m:t>
                                </m:r>
                              </m:e>
                              <m:e>
                                <m:r>
                                  <a:rPr lang="en-US" sz="1200" b="0" i="1" smtClean="0">
                                    <a:latin typeface="Cambria Math"/>
                                  </a:rPr>
                                  <m:t>−</m:t>
                                </m:r>
                                <m:f>
                                  <m:fPr>
                                    <m:ctrlPr>
                                      <a:rPr lang="en-US" sz="1200" i="1">
                                        <a:latin typeface="Cambria Math" panose="02040503050406030204" pitchFamily="18" charset="0"/>
                                      </a:rPr>
                                    </m:ctrlPr>
                                  </m:fPr>
                                  <m:num>
                                    <m:r>
                                      <a:rPr lang="en-US" sz="1200" i="1">
                                        <a:latin typeface="Cambria Math"/>
                                      </a:rPr>
                                      <m:t>2</m:t>
                                    </m:r>
                                    <m:r>
                                      <a:rPr lang="en-US" sz="1200" i="1">
                                        <a:latin typeface="Cambria Math"/>
                                        <a:ea typeface="Cambria Math"/>
                                      </a:rPr>
                                      <m:t>𝜇</m:t>
                                    </m:r>
                                  </m:num>
                                  <m:den>
                                    <m:r>
                                      <a:rPr lang="en-US" sz="1200" i="1">
                                        <a:latin typeface="Cambria Math"/>
                                      </a:rPr>
                                      <m:t>𝐺</m:t>
                                    </m:r>
                                  </m:den>
                                </m:f>
                                <m:f>
                                  <m:fPr>
                                    <m:ctrlPr>
                                      <a:rPr lang="en-US" sz="1200" i="1">
                                        <a:latin typeface="Cambria Math" panose="02040503050406030204" pitchFamily="18" charset="0"/>
                                      </a:rPr>
                                    </m:ctrlPr>
                                  </m:fPr>
                                  <m:num>
                                    <m:r>
                                      <a:rPr lang="en-US" sz="1200" i="1">
                                        <a:latin typeface="Cambria Math"/>
                                      </a:rPr>
                                      <m:t>𝜕</m:t>
                                    </m:r>
                                    <m:r>
                                      <a:rPr lang="en-US" sz="1200" i="1">
                                        <a:latin typeface="Cambria Math"/>
                                      </a:rPr>
                                      <m:t>𝑢</m:t>
                                    </m:r>
                                  </m:num>
                                  <m:den>
                                    <m:r>
                                      <a:rPr lang="en-US" sz="1200" i="1">
                                        <a:latin typeface="Cambria Math"/>
                                      </a:rPr>
                                      <m:t>𝜕</m:t>
                                    </m:r>
                                    <m:r>
                                      <a:rPr lang="en-US" sz="1200" i="1">
                                        <a:latin typeface="Cambria Math"/>
                                      </a:rPr>
                                      <m:t>𝑦</m:t>
                                    </m:r>
                                  </m:den>
                                </m:f>
                              </m:e>
                            </m:mr>
                            <m:mr>
                              <m:e>
                                <m:r>
                                  <a:rPr lang="en-US" sz="1200" b="0" i="1" smtClean="0">
                                    <a:latin typeface="Cambria Math"/>
                                  </a:rPr>
                                  <m:t>0</m:t>
                                </m:r>
                              </m:e>
                              <m:e>
                                <m:r>
                                  <a:rPr lang="en-US" sz="1200" i="1">
                                    <a:latin typeface="Cambria Math"/>
                                  </a:rPr>
                                  <m:t>1+</m:t>
                                </m:r>
                                <m:f>
                                  <m:fPr>
                                    <m:ctrlPr>
                                      <a:rPr lang="en-US" sz="1200" i="1">
                                        <a:latin typeface="Cambria Math" panose="02040503050406030204" pitchFamily="18" charset="0"/>
                                      </a:rPr>
                                    </m:ctrlPr>
                                  </m:fPr>
                                  <m:num>
                                    <m:r>
                                      <a:rPr lang="en-US" sz="1200" i="1">
                                        <a:latin typeface="Cambria Math"/>
                                      </a:rPr>
                                      <m:t>2</m:t>
                                    </m:r>
                                    <m:r>
                                      <a:rPr lang="en-US" sz="1200" i="1">
                                        <a:latin typeface="Cambria Math"/>
                                        <a:ea typeface="Cambria Math"/>
                                      </a:rPr>
                                      <m:t>𝜇</m:t>
                                    </m:r>
                                  </m:num>
                                  <m:den>
                                    <m:r>
                                      <a:rPr lang="en-US" sz="1200" i="1">
                                        <a:latin typeface="Cambria Math"/>
                                      </a:rPr>
                                      <m:t>𝐺</m:t>
                                    </m:r>
                                  </m:den>
                                </m:f>
                                <m:f>
                                  <m:fPr>
                                    <m:ctrlPr>
                                      <a:rPr lang="en-US" sz="1200" i="1">
                                        <a:latin typeface="Cambria Math" panose="02040503050406030204" pitchFamily="18" charset="0"/>
                                      </a:rPr>
                                    </m:ctrlPr>
                                  </m:fPr>
                                  <m:num>
                                    <m:r>
                                      <a:rPr lang="en-US" sz="1200" i="1">
                                        <a:latin typeface="Cambria Math"/>
                                      </a:rPr>
                                      <m:t>𝜕</m:t>
                                    </m:r>
                                    <m:r>
                                      <a:rPr lang="en-US" sz="1200" i="1">
                                        <a:latin typeface="Cambria Math"/>
                                      </a:rPr>
                                      <m:t>𝑢</m:t>
                                    </m:r>
                                  </m:num>
                                  <m:den>
                                    <m:r>
                                      <a:rPr lang="en-US" sz="1200" i="1">
                                        <a:latin typeface="Cambria Math"/>
                                      </a:rPr>
                                      <m:t>𝜕</m:t>
                                    </m:r>
                                    <m:r>
                                      <a:rPr lang="en-US" sz="1200" i="1">
                                        <a:latin typeface="Cambria Math"/>
                                      </a:rPr>
                                      <m:t>𝑥</m:t>
                                    </m:r>
                                  </m:den>
                                </m:f>
                              </m:e>
                              <m:e>
                                <m:r>
                                  <a:rPr lang="en-US" sz="1200" b="0" i="1" smtClean="0">
                                    <a:latin typeface="Cambria Math"/>
                                  </a:rPr>
                                  <m:t>−</m:t>
                                </m:r>
                                <m:f>
                                  <m:fPr>
                                    <m:ctrlPr>
                                      <a:rPr lang="en-US" sz="1200" i="1">
                                        <a:latin typeface="Cambria Math" panose="02040503050406030204" pitchFamily="18" charset="0"/>
                                      </a:rPr>
                                    </m:ctrlPr>
                                  </m:fPr>
                                  <m:num>
                                    <m:r>
                                      <a:rPr lang="en-US" sz="1200" i="1">
                                        <a:latin typeface="Cambria Math"/>
                                      </a:rPr>
                                      <m:t>2</m:t>
                                    </m:r>
                                    <m:r>
                                      <a:rPr lang="en-US" sz="1200" i="1">
                                        <a:latin typeface="Cambria Math"/>
                                        <a:ea typeface="Cambria Math"/>
                                      </a:rPr>
                                      <m:t>𝜇</m:t>
                                    </m:r>
                                  </m:num>
                                  <m:den>
                                    <m:r>
                                      <a:rPr lang="en-US" sz="1200" i="1">
                                        <a:latin typeface="Cambria Math"/>
                                      </a:rPr>
                                      <m:t>𝐺</m:t>
                                    </m:r>
                                  </m:den>
                                </m:f>
                                <m:f>
                                  <m:fPr>
                                    <m:ctrlPr>
                                      <a:rPr lang="en-US" sz="1200" i="1">
                                        <a:latin typeface="Cambria Math" panose="02040503050406030204" pitchFamily="18" charset="0"/>
                                      </a:rPr>
                                    </m:ctrlPr>
                                  </m:fPr>
                                  <m:num>
                                    <m:r>
                                      <a:rPr lang="en-US" sz="1200" i="1">
                                        <a:latin typeface="Cambria Math"/>
                                      </a:rPr>
                                      <m:t>𝜕</m:t>
                                    </m:r>
                                    <m:r>
                                      <a:rPr lang="en-US" sz="1200" i="1">
                                        <a:latin typeface="Cambria Math"/>
                                      </a:rPr>
                                      <m:t>𝑣</m:t>
                                    </m:r>
                                  </m:num>
                                  <m:den>
                                    <m:r>
                                      <a:rPr lang="en-US" sz="1200" i="1">
                                        <a:latin typeface="Cambria Math"/>
                                      </a:rPr>
                                      <m:t>𝜕</m:t>
                                    </m:r>
                                    <m:r>
                                      <a:rPr lang="en-US" sz="1200" i="1">
                                        <a:latin typeface="Cambria Math"/>
                                      </a:rPr>
                                      <m:t>𝑥</m:t>
                                    </m:r>
                                  </m:den>
                                </m:f>
                              </m:e>
                            </m:mr>
                            <m:mr>
                              <m:e>
                                <m:r>
                                  <a:rPr lang="en-US" sz="1200" b="0" i="1" smtClean="0">
                                    <a:latin typeface="Cambria Math"/>
                                  </a:rPr>
                                  <m:t>−</m:t>
                                </m:r>
                                <m:f>
                                  <m:fPr>
                                    <m:ctrlPr>
                                      <a:rPr lang="en-US" sz="1200" i="1">
                                        <a:latin typeface="Cambria Math" panose="02040503050406030204" pitchFamily="18" charset="0"/>
                                      </a:rPr>
                                    </m:ctrlPr>
                                  </m:fPr>
                                  <m:num>
                                    <m:r>
                                      <a:rPr lang="en-US" sz="1200" i="1">
                                        <a:latin typeface="Cambria Math"/>
                                        <a:ea typeface="Cambria Math"/>
                                      </a:rPr>
                                      <m:t>𝜇</m:t>
                                    </m:r>
                                  </m:num>
                                  <m:den>
                                    <m:r>
                                      <a:rPr lang="en-US" sz="1200" i="1">
                                        <a:latin typeface="Cambria Math"/>
                                      </a:rPr>
                                      <m:t>𝐺</m:t>
                                    </m:r>
                                  </m:den>
                                </m:f>
                                <m:f>
                                  <m:fPr>
                                    <m:ctrlPr>
                                      <a:rPr lang="en-US" sz="1200" i="1">
                                        <a:latin typeface="Cambria Math" panose="02040503050406030204" pitchFamily="18" charset="0"/>
                                      </a:rPr>
                                    </m:ctrlPr>
                                  </m:fPr>
                                  <m:num>
                                    <m:r>
                                      <a:rPr lang="en-US" sz="1200" i="1">
                                        <a:latin typeface="Cambria Math"/>
                                      </a:rPr>
                                      <m:t>𝜕</m:t>
                                    </m:r>
                                    <m:r>
                                      <a:rPr lang="en-US" sz="1200" i="1">
                                        <a:latin typeface="Cambria Math"/>
                                      </a:rPr>
                                      <m:t>𝑣</m:t>
                                    </m:r>
                                  </m:num>
                                  <m:den>
                                    <m:r>
                                      <a:rPr lang="en-US" sz="1200" i="1">
                                        <a:latin typeface="Cambria Math"/>
                                      </a:rPr>
                                      <m:t>𝜕</m:t>
                                    </m:r>
                                    <m:r>
                                      <a:rPr lang="en-US" sz="1200" i="1">
                                        <a:latin typeface="Cambria Math"/>
                                      </a:rPr>
                                      <m:t>𝑥</m:t>
                                    </m:r>
                                  </m:den>
                                </m:f>
                              </m:e>
                              <m:e>
                                <m:r>
                                  <a:rPr lang="en-US" sz="1200" i="1">
                                    <a:latin typeface="Cambria Math"/>
                                  </a:rPr>
                                  <m:t>−</m:t>
                                </m:r>
                                <m:f>
                                  <m:fPr>
                                    <m:ctrlPr>
                                      <a:rPr lang="en-US" sz="1200" i="1">
                                        <a:latin typeface="Cambria Math" panose="02040503050406030204" pitchFamily="18" charset="0"/>
                                      </a:rPr>
                                    </m:ctrlPr>
                                  </m:fPr>
                                  <m:num>
                                    <m:r>
                                      <a:rPr lang="en-US" sz="1200" i="1">
                                        <a:latin typeface="Cambria Math"/>
                                        <a:ea typeface="Cambria Math"/>
                                      </a:rPr>
                                      <m:t>𝜇</m:t>
                                    </m:r>
                                  </m:num>
                                  <m:den>
                                    <m:r>
                                      <a:rPr lang="en-US" sz="1200" i="1">
                                        <a:latin typeface="Cambria Math"/>
                                      </a:rPr>
                                      <m:t>𝐺</m:t>
                                    </m:r>
                                  </m:den>
                                </m:f>
                                <m:f>
                                  <m:fPr>
                                    <m:ctrlPr>
                                      <a:rPr lang="en-US" sz="1200" i="1">
                                        <a:latin typeface="Cambria Math" panose="02040503050406030204" pitchFamily="18" charset="0"/>
                                      </a:rPr>
                                    </m:ctrlPr>
                                  </m:fPr>
                                  <m:num>
                                    <m:r>
                                      <a:rPr lang="en-US" sz="1200" i="1">
                                        <a:latin typeface="Cambria Math"/>
                                      </a:rPr>
                                      <m:t>𝜕</m:t>
                                    </m:r>
                                    <m:r>
                                      <a:rPr lang="en-US" sz="1200" b="0" i="1" smtClean="0">
                                        <a:latin typeface="Cambria Math"/>
                                      </a:rPr>
                                      <m:t>𝑢</m:t>
                                    </m:r>
                                  </m:num>
                                  <m:den>
                                    <m:r>
                                      <a:rPr lang="en-US" sz="1200" i="1">
                                        <a:latin typeface="Cambria Math"/>
                                      </a:rPr>
                                      <m:t>𝜕</m:t>
                                    </m:r>
                                    <m:r>
                                      <a:rPr lang="en-US" sz="1200" b="0" i="1" smtClean="0">
                                        <a:latin typeface="Cambria Math"/>
                                      </a:rPr>
                                      <m:t>𝑦</m:t>
                                    </m:r>
                                  </m:den>
                                </m:f>
                              </m:e>
                              <m:e>
                                <m:r>
                                  <a:rPr lang="en-US" sz="1200" b="0" i="1" smtClean="0">
                                    <a:latin typeface="Cambria Math"/>
                                  </a:rPr>
                                  <m:t>1</m:t>
                                </m:r>
                              </m:e>
                            </m:mr>
                          </m:m>
                        </m:e>
                      </m:d>
                      <m:d>
                        <m:dPr>
                          <m:ctrlPr>
                            <a:rPr lang="cs-CZ" sz="1200" i="1" smtClean="0">
                              <a:latin typeface="Cambria Math" panose="02040503050406030204" pitchFamily="18" charset="0"/>
                            </a:rPr>
                          </m:ctrlPr>
                        </m:dPr>
                        <m:e>
                          <m:m>
                            <m:mPr>
                              <m:mcs>
                                <m:mc>
                                  <m:mcPr>
                                    <m:count m:val="1"/>
                                    <m:mcJc m:val="center"/>
                                  </m:mcPr>
                                </m:mc>
                              </m:mcs>
                              <m:ctrlPr>
                                <a:rPr lang="cs-CZ" sz="1200" i="1" smtClean="0">
                                  <a:latin typeface="Cambria Math" panose="02040503050406030204" pitchFamily="18" charset="0"/>
                                </a:rPr>
                              </m:ctrlPr>
                            </m:mPr>
                            <m:mr>
                              <m:e>
                                <m:sSub>
                                  <m:sSubPr>
                                    <m:ctrlPr>
                                      <a:rPr lang="cs-CZ" sz="1200" i="1">
                                        <a:latin typeface="Cambria Math" panose="02040503050406030204" pitchFamily="18" charset="0"/>
                                      </a:rPr>
                                    </m:ctrlPr>
                                  </m:sSubPr>
                                  <m:e>
                                    <m:r>
                                      <a:rPr lang="en-US" sz="1200" i="1">
                                        <a:latin typeface="Cambria Math"/>
                                      </a:rPr>
                                      <m:t>𝑠</m:t>
                                    </m:r>
                                  </m:e>
                                  <m:sub>
                                    <m:r>
                                      <a:rPr lang="en-US" sz="1200" i="1">
                                        <a:latin typeface="Cambria Math"/>
                                      </a:rPr>
                                      <m:t>𝑥𝑥</m:t>
                                    </m:r>
                                    <m:r>
                                      <a:rPr lang="en-US" sz="1200" b="0" i="1" smtClean="0">
                                        <a:latin typeface="Cambria Math"/>
                                      </a:rPr>
                                      <m:t>𝑖</m:t>
                                    </m:r>
                                    <m:r>
                                      <a:rPr lang="en-US" sz="1200" b="0" i="1" smtClean="0">
                                        <a:latin typeface="Cambria Math"/>
                                      </a:rPr>
                                      <m:t>,</m:t>
                                    </m:r>
                                    <m:r>
                                      <a:rPr lang="en-US" sz="1200" b="0" i="1" smtClean="0">
                                        <a:latin typeface="Cambria Math"/>
                                      </a:rPr>
                                      <m:t>𝑛𝑦</m:t>
                                    </m:r>
                                  </m:sub>
                                </m:sSub>
                              </m:e>
                            </m:mr>
                            <m:mr>
                              <m:e>
                                <m:sSub>
                                  <m:sSubPr>
                                    <m:ctrlPr>
                                      <a:rPr lang="cs-CZ" sz="1200" i="1">
                                        <a:latin typeface="Cambria Math" panose="02040503050406030204" pitchFamily="18" charset="0"/>
                                      </a:rPr>
                                    </m:ctrlPr>
                                  </m:sSubPr>
                                  <m:e>
                                    <m:r>
                                      <a:rPr lang="en-US" sz="1200" i="1">
                                        <a:latin typeface="Cambria Math"/>
                                      </a:rPr>
                                      <m:t>𝑠</m:t>
                                    </m:r>
                                  </m:e>
                                  <m:sub>
                                    <m:r>
                                      <a:rPr lang="en-US" sz="1200" i="1">
                                        <a:latin typeface="Cambria Math"/>
                                      </a:rPr>
                                      <m:t>𝑦𝑦</m:t>
                                    </m:r>
                                  </m:sub>
                                </m:sSub>
                                <m:r>
                                  <a:rPr lang="en-US" sz="1200" b="0" i="1" baseline="-25000" smtClean="0">
                                    <a:latin typeface="Cambria Math"/>
                                  </a:rPr>
                                  <m:t>𝑖</m:t>
                                </m:r>
                                <m:r>
                                  <a:rPr lang="en-US" sz="1200" b="0" i="1" baseline="-25000" smtClean="0">
                                    <a:latin typeface="Cambria Math"/>
                                  </a:rPr>
                                  <m:t>,</m:t>
                                </m:r>
                                <m:r>
                                  <a:rPr lang="en-US" sz="1200" b="0" i="1" baseline="-25000" smtClean="0">
                                    <a:latin typeface="Cambria Math"/>
                                  </a:rPr>
                                  <m:t>𝑛𝑦</m:t>
                                </m:r>
                              </m:e>
                            </m:mr>
                            <m:mr>
                              <m:e>
                                <m:sSub>
                                  <m:sSubPr>
                                    <m:ctrlPr>
                                      <a:rPr lang="cs-CZ" sz="1200" i="1">
                                        <a:latin typeface="Cambria Math" panose="02040503050406030204" pitchFamily="18" charset="0"/>
                                      </a:rPr>
                                    </m:ctrlPr>
                                  </m:sSubPr>
                                  <m:e>
                                    <m:r>
                                      <a:rPr lang="en-US" sz="1200" i="1">
                                        <a:latin typeface="Cambria Math"/>
                                      </a:rPr>
                                      <m:t>𝑠</m:t>
                                    </m:r>
                                  </m:e>
                                  <m:sub>
                                    <m:r>
                                      <a:rPr lang="cs-CZ" sz="1200" i="1">
                                        <a:latin typeface="Cambria Math"/>
                                      </a:rPr>
                                      <m:t>𝑥</m:t>
                                    </m:r>
                                    <m:r>
                                      <a:rPr lang="en-US" sz="1200" i="1">
                                        <a:latin typeface="Cambria Math"/>
                                      </a:rPr>
                                      <m:t>𝑦</m:t>
                                    </m:r>
                                    <m:r>
                                      <a:rPr lang="en-US" sz="1200" b="0" i="1" smtClean="0">
                                        <a:latin typeface="Cambria Math"/>
                                      </a:rPr>
                                      <m:t>𝑖</m:t>
                                    </m:r>
                                    <m:r>
                                      <a:rPr lang="en-US" sz="1200" b="0" i="1" smtClean="0">
                                        <a:latin typeface="Cambria Math"/>
                                      </a:rPr>
                                      <m:t>,</m:t>
                                    </m:r>
                                    <m:r>
                                      <a:rPr lang="en-US" sz="1200" b="0" i="1" smtClean="0">
                                        <a:latin typeface="Cambria Math"/>
                                      </a:rPr>
                                      <m:t>𝑛𝑦</m:t>
                                    </m:r>
                                  </m:sub>
                                </m:sSub>
                              </m:e>
                            </m:mr>
                          </m:m>
                        </m:e>
                      </m:d>
                      <m:r>
                        <a:rPr lang="cs-CZ" sz="1200" b="0" i="0" smtClean="0">
                          <a:latin typeface="Cambria Math"/>
                        </a:rPr>
                        <m:t>=</m:t>
                      </m:r>
                      <m:d>
                        <m:dPr>
                          <m:ctrlPr>
                            <a:rPr lang="cs-CZ" sz="1200" i="1">
                              <a:latin typeface="Cambria Math" panose="02040503050406030204" pitchFamily="18" charset="0"/>
                            </a:rPr>
                          </m:ctrlPr>
                        </m:dPr>
                        <m:e>
                          <m:m>
                            <m:mPr>
                              <m:mcs>
                                <m:mc>
                                  <m:mcPr>
                                    <m:count m:val="1"/>
                                    <m:mcJc m:val="center"/>
                                  </m:mcPr>
                                </m:mc>
                              </m:mcs>
                              <m:ctrlPr>
                                <a:rPr lang="cs-CZ" sz="1200" i="1">
                                  <a:latin typeface="Cambria Math" panose="02040503050406030204" pitchFamily="18" charset="0"/>
                                </a:rPr>
                              </m:ctrlPr>
                            </m:mPr>
                            <m:mr>
                              <m:e>
                                <m:f>
                                  <m:fPr>
                                    <m:ctrlPr>
                                      <a:rPr lang="en-US" sz="1200" i="1">
                                        <a:latin typeface="Cambria Math" panose="02040503050406030204" pitchFamily="18" charset="0"/>
                                      </a:rPr>
                                    </m:ctrlPr>
                                  </m:fPr>
                                  <m:num>
                                    <m:r>
                                      <a:rPr lang="en-US" sz="1200" i="1">
                                        <a:latin typeface="Cambria Math"/>
                                      </a:rPr>
                                      <m:t>2</m:t>
                                    </m:r>
                                    <m:sSup>
                                      <m:sSupPr>
                                        <m:ctrlPr>
                                          <a:rPr lang="en-US" sz="1200" i="1">
                                            <a:latin typeface="Cambria Math" panose="02040503050406030204" pitchFamily="18" charset="0"/>
                                          </a:rPr>
                                        </m:ctrlPr>
                                      </m:sSupPr>
                                      <m:e>
                                        <m:r>
                                          <a:rPr lang="en-US" sz="1200" i="1">
                                            <a:latin typeface="Cambria Math"/>
                                            <a:ea typeface="Cambria Math"/>
                                          </a:rPr>
                                          <m:t>𝜇</m:t>
                                        </m:r>
                                      </m:e>
                                      <m:sup>
                                        <m:r>
                                          <a:rPr lang="en-US" sz="1200" i="1">
                                            <a:latin typeface="Cambria Math"/>
                                          </a:rPr>
                                          <m:t>2</m:t>
                                        </m:r>
                                      </m:sup>
                                    </m:sSup>
                                  </m:num>
                                  <m:den>
                                    <m:r>
                                      <a:rPr lang="en-US" sz="1200" i="1">
                                        <a:latin typeface="Cambria Math"/>
                                      </a:rPr>
                                      <m:t>𝐺</m:t>
                                    </m:r>
                                  </m:den>
                                </m:f>
                                <m:r>
                                  <a:rPr lang="en-US" sz="1200" i="1">
                                    <a:latin typeface="Cambria Math"/>
                                  </a:rPr>
                                  <m:t>(</m:t>
                                </m:r>
                                <m:r>
                                  <a:rPr lang="en-US" sz="1200" i="1">
                                    <a:latin typeface="Cambria Math"/>
                                    <a:ea typeface="Cambria Math"/>
                                  </a:rPr>
                                  <m:t>2</m:t>
                                </m:r>
                                <m:sSup>
                                  <m:sSupPr>
                                    <m:ctrlPr>
                                      <a:rPr lang="en-US" sz="1200" i="1">
                                        <a:latin typeface="Cambria Math" panose="02040503050406030204" pitchFamily="18" charset="0"/>
                                        <a:ea typeface="Cambria Math"/>
                                      </a:rPr>
                                    </m:ctrlPr>
                                  </m:sSupPr>
                                  <m:e>
                                    <m:d>
                                      <m:dPr>
                                        <m:ctrlPr>
                                          <a:rPr lang="en-US" sz="1200" i="1">
                                            <a:latin typeface="Cambria Math" panose="02040503050406030204" pitchFamily="18" charset="0"/>
                                            <a:ea typeface="Cambria Math"/>
                                          </a:rPr>
                                        </m:ctrlPr>
                                      </m:dPr>
                                      <m:e>
                                        <m:f>
                                          <m:fPr>
                                            <m:ctrlPr>
                                              <a:rPr lang="en-US" sz="1200" i="1">
                                                <a:latin typeface="Cambria Math" panose="02040503050406030204" pitchFamily="18" charset="0"/>
                                              </a:rPr>
                                            </m:ctrlPr>
                                          </m:fPr>
                                          <m:num>
                                            <m:r>
                                              <a:rPr lang="en-US" sz="1200" i="1">
                                                <a:latin typeface="Cambria Math"/>
                                              </a:rPr>
                                              <m:t>𝜕</m:t>
                                            </m:r>
                                            <m:r>
                                              <a:rPr lang="en-US" sz="1200" i="1">
                                                <a:latin typeface="Cambria Math"/>
                                              </a:rPr>
                                              <m:t>𝑢</m:t>
                                            </m:r>
                                          </m:num>
                                          <m:den>
                                            <m:r>
                                              <a:rPr lang="en-US" sz="1200" i="1">
                                                <a:latin typeface="Cambria Math"/>
                                              </a:rPr>
                                              <m:t>𝜕</m:t>
                                            </m:r>
                                            <m:r>
                                              <a:rPr lang="en-US" sz="1200" i="1">
                                                <a:latin typeface="Cambria Math"/>
                                              </a:rPr>
                                              <m:t>𝑥</m:t>
                                            </m:r>
                                          </m:den>
                                        </m:f>
                                      </m:e>
                                    </m:d>
                                  </m:e>
                                  <m:sup>
                                    <m:r>
                                      <a:rPr lang="en-US" sz="1200" i="1">
                                        <a:latin typeface="Cambria Math"/>
                                        <a:ea typeface="Cambria Math"/>
                                      </a:rPr>
                                      <m:t>2</m:t>
                                    </m:r>
                                  </m:sup>
                                </m:sSup>
                                <m:r>
                                  <a:rPr lang="cs-CZ" sz="1200" i="1">
                                    <a:latin typeface="Cambria Math" panose="02040503050406030204" pitchFamily="18" charset="0"/>
                                    <a:ea typeface="Cambria Math"/>
                                  </a:rPr>
                                  <m:t>+</m:t>
                                </m:r>
                                <m:sSup>
                                  <m:sSupPr>
                                    <m:ctrlPr>
                                      <a:rPr lang="en-US" sz="1200" i="1">
                                        <a:latin typeface="Cambria Math" panose="02040503050406030204" pitchFamily="18" charset="0"/>
                                        <a:ea typeface="Cambria Math"/>
                                      </a:rPr>
                                    </m:ctrlPr>
                                  </m:sSupPr>
                                  <m:e>
                                    <m:d>
                                      <m:dPr>
                                        <m:ctrlPr>
                                          <a:rPr lang="en-US" sz="1200" i="1">
                                            <a:latin typeface="Cambria Math" panose="02040503050406030204" pitchFamily="18" charset="0"/>
                                            <a:ea typeface="Cambria Math"/>
                                          </a:rPr>
                                        </m:ctrlPr>
                                      </m:dPr>
                                      <m:e>
                                        <m:f>
                                          <m:fPr>
                                            <m:ctrlPr>
                                              <a:rPr lang="en-US" sz="1200" i="1">
                                                <a:latin typeface="Cambria Math" panose="02040503050406030204" pitchFamily="18" charset="0"/>
                                              </a:rPr>
                                            </m:ctrlPr>
                                          </m:fPr>
                                          <m:num>
                                            <m:r>
                                              <a:rPr lang="en-US" sz="1200" i="1">
                                                <a:latin typeface="Cambria Math"/>
                                              </a:rPr>
                                              <m:t>𝜕</m:t>
                                            </m:r>
                                            <m:r>
                                              <a:rPr lang="en-US" sz="1200" i="1">
                                                <a:latin typeface="Cambria Math"/>
                                              </a:rPr>
                                              <m:t>𝑢</m:t>
                                            </m:r>
                                          </m:num>
                                          <m:den>
                                            <m:r>
                                              <a:rPr lang="en-US" sz="1200" i="1">
                                                <a:latin typeface="Cambria Math"/>
                                              </a:rPr>
                                              <m:t>𝜕</m:t>
                                            </m:r>
                                            <m:r>
                                              <a:rPr lang="en-US" sz="1200" i="1">
                                                <a:latin typeface="Cambria Math"/>
                                              </a:rPr>
                                              <m:t>𝑦</m:t>
                                            </m:r>
                                          </m:den>
                                        </m:f>
                                      </m:e>
                                    </m:d>
                                  </m:e>
                                  <m:sup>
                                    <m:r>
                                      <a:rPr lang="en-US" sz="1200" i="1">
                                        <a:latin typeface="Cambria Math"/>
                                        <a:ea typeface="Cambria Math"/>
                                      </a:rPr>
                                      <m:t>2</m:t>
                                    </m:r>
                                  </m:sup>
                                </m:sSup>
                                <m:r>
                                  <a:rPr lang="cs-CZ" sz="1200" i="1">
                                    <a:latin typeface="Cambria Math" panose="02040503050406030204" pitchFamily="18" charset="0"/>
                                    <a:ea typeface="Cambria Math"/>
                                  </a:rPr>
                                  <m:t>+</m:t>
                                </m:r>
                                <m:f>
                                  <m:fPr>
                                    <m:ctrlPr>
                                      <a:rPr lang="en-US" sz="1200" i="1">
                                        <a:latin typeface="Cambria Math" panose="02040503050406030204" pitchFamily="18" charset="0"/>
                                      </a:rPr>
                                    </m:ctrlPr>
                                  </m:fPr>
                                  <m:num>
                                    <m:r>
                                      <a:rPr lang="en-US" sz="1200" i="1">
                                        <a:latin typeface="Cambria Math"/>
                                      </a:rPr>
                                      <m:t>𝜕</m:t>
                                    </m:r>
                                    <m:r>
                                      <a:rPr lang="en-US" sz="1200" i="1">
                                        <a:latin typeface="Cambria Math"/>
                                      </a:rPr>
                                      <m:t>𝑢</m:t>
                                    </m:r>
                                  </m:num>
                                  <m:den>
                                    <m:r>
                                      <a:rPr lang="en-US" sz="1200" i="1">
                                        <a:latin typeface="Cambria Math"/>
                                      </a:rPr>
                                      <m:t>𝜕</m:t>
                                    </m:r>
                                    <m:r>
                                      <a:rPr lang="en-US" sz="1200" i="1">
                                        <a:latin typeface="Cambria Math"/>
                                      </a:rPr>
                                      <m:t>𝑦</m:t>
                                    </m:r>
                                  </m:den>
                                </m:f>
                                <m:f>
                                  <m:fPr>
                                    <m:ctrlPr>
                                      <a:rPr lang="en-US" sz="1200" i="1">
                                        <a:latin typeface="Cambria Math" panose="02040503050406030204" pitchFamily="18" charset="0"/>
                                      </a:rPr>
                                    </m:ctrlPr>
                                  </m:fPr>
                                  <m:num>
                                    <m:r>
                                      <a:rPr lang="en-US" sz="1200" i="1">
                                        <a:latin typeface="Cambria Math"/>
                                      </a:rPr>
                                      <m:t>𝜕</m:t>
                                    </m:r>
                                    <m:r>
                                      <a:rPr lang="en-US" sz="1200" i="1">
                                        <a:latin typeface="Cambria Math"/>
                                      </a:rPr>
                                      <m:t>𝑣</m:t>
                                    </m:r>
                                  </m:num>
                                  <m:den>
                                    <m:r>
                                      <a:rPr lang="en-US" sz="1200" i="1">
                                        <a:latin typeface="Cambria Math"/>
                                      </a:rPr>
                                      <m:t>𝜕</m:t>
                                    </m:r>
                                    <m:r>
                                      <a:rPr lang="en-US" sz="1200" i="1">
                                        <a:latin typeface="Cambria Math"/>
                                      </a:rPr>
                                      <m:t>𝑥</m:t>
                                    </m:r>
                                  </m:den>
                                </m:f>
                                <m:r>
                                  <a:rPr lang="en-US" sz="1200" i="1">
                                    <a:latin typeface="Cambria Math"/>
                                  </a:rPr>
                                  <m:t>)</m:t>
                                </m:r>
                              </m:e>
                            </m:mr>
                            <m:mr>
                              <m:e>
                                <m:f>
                                  <m:fPr>
                                    <m:ctrlPr>
                                      <a:rPr lang="en-US" sz="1200" i="1">
                                        <a:latin typeface="Cambria Math" panose="02040503050406030204" pitchFamily="18" charset="0"/>
                                      </a:rPr>
                                    </m:ctrlPr>
                                  </m:fPr>
                                  <m:num>
                                    <m:r>
                                      <a:rPr lang="en-US" sz="1200" i="1">
                                        <a:latin typeface="Cambria Math"/>
                                      </a:rPr>
                                      <m:t>2</m:t>
                                    </m:r>
                                    <m:sSup>
                                      <m:sSupPr>
                                        <m:ctrlPr>
                                          <a:rPr lang="en-US" sz="1200" i="1">
                                            <a:latin typeface="Cambria Math" panose="02040503050406030204" pitchFamily="18" charset="0"/>
                                          </a:rPr>
                                        </m:ctrlPr>
                                      </m:sSupPr>
                                      <m:e>
                                        <m:r>
                                          <a:rPr lang="en-US" sz="1200" i="1">
                                            <a:latin typeface="Cambria Math"/>
                                            <a:ea typeface="Cambria Math"/>
                                          </a:rPr>
                                          <m:t>𝜇</m:t>
                                        </m:r>
                                      </m:e>
                                      <m:sup>
                                        <m:r>
                                          <a:rPr lang="en-US" sz="1200" i="1">
                                            <a:latin typeface="Cambria Math"/>
                                          </a:rPr>
                                          <m:t>2</m:t>
                                        </m:r>
                                      </m:sup>
                                    </m:sSup>
                                  </m:num>
                                  <m:den>
                                    <m:r>
                                      <a:rPr lang="en-US" sz="1200" i="1">
                                        <a:latin typeface="Cambria Math"/>
                                      </a:rPr>
                                      <m:t>𝐺</m:t>
                                    </m:r>
                                  </m:den>
                                </m:f>
                                <m:r>
                                  <a:rPr lang="en-US" sz="1200" i="1">
                                    <a:latin typeface="Cambria Math"/>
                                  </a:rPr>
                                  <m:t>(</m:t>
                                </m:r>
                                <m:r>
                                  <a:rPr lang="en-US" sz="1200" i="1">
                                    <a:latin typeface="Cambria Math"/>
                                    <a:ea typeface="Cambria Math"/>
                                  </a:rPr>
                                  <m:t>2</m:t>
                                </m:r>
                                <m:sSup>
                                  <m:sSupPr>
                                    <m:ctrlPr>
                                      <a:rPr lang="en-US" sz="1200" i="1">
                                        <a:latin typeface="Cambria Math" panose="02040503050406030204" pitchFamily="18" charset="0"/>
                                        <a:ea typeface="Cambria Math"/>
                                      </a:rPr>
                                    </m:ctrlPr>
                                  </m:sSupPr>
                                  <m:e>
                                    <m:d>
                                      <m:dPr>
                                        <m:ctrlPr>
                                          <a:rPr lang="en-US" sz="1200" i="1">
                                            <a:latin typeface="Cambria Math" panose="02040503050406030204" pitchFamily="18" charset="0"/>
                                            <a:ea typeface="Cambria Math"/>
                                          </a:rPr>
                                        </m:ctrlPr>
                                      </m:dPr>
                                      <m:e>
                                        <m:f>
                                          <m:fPr>
                                            <m:ctrlPr>
                                              <a:rPr lang="en-US" sz="1200" i="1">
                                                <a:latin typeface="Cambria Math" panose="02040503050406030204" pitchFamily="18" charset="0"/>
                                              </a:rPr>
                                            </m:ctrlPr>
                                          </m:fPr>
                                          <m:num>
                                            <m:r>
                                              <a:rPr lang="en-US" sz="1200" i="1">
                                                <a:latin typeface="Cambria Math"/>
                                              </a:rPr>
                                              <m:t>𝜕</m:t>
                                            </m:r>
                                            <m:r>
                                              <a:rPr lang="en-US" sz="1200" i="1">
                                                <a:latin typeface="Cambria Math"/>
                                              </a:rPr>
                                              <m:t>𝑣</m:t>
                                            </m:r>
                                          </m:num>
                                          <m:den>
                                            <m:r>
                                              <a:rPr lang="en-US" sz="1200" i="1">
                                                <a:latin typeface="Cambria Math"/>
                                              </a:rPr>
                                              <m:t>𝜕</m:t>
                                            </m:r>
                                            <m:r>
                                              <a:rPr lang="en-US" sz="1200" i="1">
                                                <a:latin typeface="Cambria Math"/>
                                              </a:rPr>
                                              <m:t>𝑦</m:t>
                                            </m:r>
                                          </m:den>
                                        </m:f>
                                      </m:e>
                                    </m:d>
                                  </m:e>
                                  <m:sup>
                                    <m:r>
                                      <a:rPr lang="en-US" sz="1200" i="1">
                                        <a:latin typeface="Cambria Math"/>
                                        <a:ea typeface="Cambria Math"/>
                                      </a:rPr>
                                      <m:t>2</m:t>
                                    </m:r>
                                  </m:sup>
                                </m:sSup>
                                <m:r>
                                  <a:rPr lang="en-US" sz="1200" i="1">
                                    <a:latin typeface="Cambria Math"/>
                                    <a:ea typeface="Cambria Math"/>
                                  </a:rPr>
                                  <m:t>+</m:t>
                                </m:r>
                                <m:sSup>
                                  <m:sSupPr>
                                    <m:ctrlPr>
                                      <a:rPr lang="en-US" sz="1200" i="1">
                                        <a:latin typeface="Cambria Math" panose="02040503050406030204" pitchFamily="18" charset="0"/>
                                        <a:ea typeface="Cambria Math"/>
                                      </a:rPr>
                                    </m:ctrlPr>
                                  </m:sSupPr>
                                  <m:e>
                                    <m:d>
                                      <m:dPr>
                                        <m:ctrlPr>
                                          <a:rPr lang="en-US" sz="1200" i="1">
                                            <a:latin typeface="Cambria Math" panose="02040503050406030204" pitchFamily="18" charset="0"/>
                                            <a:ea typeface="Cambria Math"/>
                                          </a:rPr>
                                        </m:ctrlPr>
                                      </m:dPr>
                                      <m:e>
                                        <m:f>
                                          <m:fPr>
                                            <m:ctrlPr>
                                              <a:rPr lang="en-US" sz="1200" i="1">
                                                <a:latin typeface="Cambria Math" panose="02040503050406030204" pitchFamily="18" charset="0"/>
                                              </a:rPr>
                                            </m:ctrlPr>
                                          </m:fPr>
                                          <m:num>
                                            <m:r>
                                              <a:rPr lang="en-US" sz="1200" i="1">
                                                <a:latin typeface="Cambria Math"/>
                                              </a:rPr>
                                              <m:t>𝜕</m:t>
                                            </m:r>
                                            <m:r>
                                              <a:rPr lang="en-US" sz="1200" i="1">
                                                <a:latin typeface="Cambria Math"/>
                                              </a:rPr>
                                              <m:t>𝑣</m:t>
                                            </m:r>
                                          </m:num>
                                          <m:den>
                                            <m:r>
                                              <a:rPr lang="en-US" sz="1200" i="1">
                                                <a:latin typeface="Cambria Math"/>
                                              </a:rPr>
                                              <m:t>𝜕</m:t>
                                            </m:r>
                                            <m:r>
                                              <a:rPr lang="en-US" sz="1200" i="1">
                                                <a:latin typeface="Cambria Math"/>
                                              </a:rPr>
                                              <m:t>𝑥</m:t>
                                            </m:r>
                                          </m:den>
                                        </m:f>
                                      </m:e>
                                    </m:d>
                                  </m:e>
                                  <m:sup>
                                    <m:r>
                                      <a:rPr lang="en-US" sz="1200" i="1">
                                        <a:latin typeface="Cambria Math"/>
                                        <a:ea typeface="Cambria Math"/>
                                      </a:rPr>
                                      <m:t>2</m:t>
                                    </m:r>
                                  </m:sup>
                                </m:sSup>
                                <m:r>
                                  <a:rPr lang="en-US" sz="1200" i="1">
                                    <a:latin typeface="Cambria Math"/>
                                    <a:ea typeface="Cambria Math"/>
                                  </a:rPr>
                                  <m:t>+</m:t>
                                </m:r>
                                <m:f>
                                  <m:fPr>
                                    <m:ctrlPr>
                                      <a:rPr lang="en-US" sz="1200" i="1">
                                        <a:latin typeface="Cambria Math" panose="02040503050406030204" pitchFamily="18" charset="0"/>
                                      </a:rPr>
                                    </m:ctrlPr>
                                  </m:fPr>
                                  <m:num>
                                    <m:r>
                                      <a:rPr lang="en-US" sz="1200" i="1">
                                        <a:latin typeface="Cambria Math"/>
                                      </a:rPr>
                                      <m:t>𝜕</m:t>
                                    </m:r>
                                    <m:r>
                                      <a:rPr lang="en-US" sz="1200" i="1">
                                        <a:latin typeface="Cambria Math"/>
                                      </a:rPr>
                                      <m:t>𝑢</m:t>
                                    </m:r>
                                  </m:num>
                                  <m:den>
                                    <m:r>
                                      <a:rPr lang="en-US" sz="1200" i="1">
                                        <a:latin typeface="Cambria Math"/>
                                      </a:rPr>
                                      <m:t>𝜕</m:t>
                                    </m:r>
                                    <m:r>
                                      <a:rPr lang="en-US" sz="1200" i="1">
                                        <a:latin typeface="Cambria Math"/>
                                      </a:rPr>
                                      <m:t>𝑦</m:t>
                                    </m:r>
                                  </m:den>
                                </m:f>
                                <m:f>
                                  <m:fPr>
                                    <m:ctrlPr>
                                      <a:rPr lang="en-US" sz="1200" i="1">
                                        <a:latin typeface="Cambria Math" panose="02040503050406030204" pitchFamily="18" charset="0"/>
                                      </a:rPr>
                                    </m:ctrlPr>
                                  </m:fPr>
                                  <m:num>
                                    <m:r>
                                      <a:rPr lang="en-US" sz="1200" i="1">
                                        <a:latin typeface="Cambria Math"/>
                                      </a:rPr>
                                      <m:t>𝜕</m:t>
                                    </m:r>
                                    <m:r>
                                      <a:rPr lang="en-US" sz="1200" i="1">
                                        <a:latin typeface="Cambria Math"/>
                                      </a:rPr>
                                      <m:t>𝑣</m:t>
                                    </m:r>
                                  </m:num>
                                  <m:den>
                                    <m:r>
                                      <a:rPr lang="en-US" sz="1200" i="1">
                                        <a:latin typeface="Cambria Math"/>
                                      </a:rPr>
                                      <m:t>𝜕</m:t>
                                    </m:r>
                                    <m:r>
                                      <a:rPr lang="en-US" sz="1200" i="1">
                                        <a:latin typeface="Cambria Math"/>
                                      </a:rPr>
                                      <m:t>𝑥</m:t>
                                    </m:r>
                                  </m:den>
                                </m:f>
                                <m:r>
                                  <a:rPr lang="en-US" sz="1200" i="1">
                                    <a:latin typeface="Cambria Math"/>
                                  </a:rPr>
                                  <m:t>)</m:t>
                                </m:r>
                                <m:r>
                                  <m:rPr>
                                    <m:nor/>
                                  </m:rPr>
                                  <a:rPr lang="cs-CZ" sz="1200" dirty="0"/>
                                  <m:t> </m:t>
                                </m:r>
                              </m:e>
                            </m:mr>
                            <m:mr>
                              <m:e>
                                <m:f>
                                  <m:fPr>
                                    <m:ctrlPr>
                                      <a:rPr lang="en-US" sz="1200" i="1">
                                        <a:latin typeface="Cambria Math" panose="02040503050406030204" pitchFamily="18" charset="0"/>
                                      </a:rPr>
                                    </m:ctrlPr>
                                  </m:fPr>
                                  <m:num>
                                    <m:r>
                                      <a:rPr lang="cs-CZ" sz="1200" i="1">
                                        <a:latin typeface="Cambria Math" panose="02040503050406030204" pitchFamily="18" charset="0"/>
                                      </a:rPr>
                                      <m:t>2</m:t>
                                    </m:r>
                                    <m:sSup>
                                      <m:sSupPr>
                                        <m:ctrlPr>
                                          <a:rPr lang="en-US" sz="1200" i="1">
                                            <a:latin typeface="Cambria Math" panose="02040503050406030204" pitchFamily="18" charset="0"/>
                                          </a:rPr>
                                        </m:ctrlPr>
                                      </m:sSupPr>
                                      <m:e>
                                        <m:r>
                                          <a:rPr lang="en-US" sz="1200" i="1">
                                            <a:latin typeface="Cambria Math"/>
                                            <a:ea typeface="Cambria Math"/>
                                          </a:rPr>
                                          <m:t>𝜇</m:t>
                                        </m:r>
                                      </m:e>
                                      <m:sup>
                                        <m:r>
                                          <a:rPr lang="en-US" sz="1200" i="1">
                                            <a:latin typeface="Cambria Math"/>
                                          </a:rPr>
                                          <m:t>2</m:t>
                                        </m:r>
                                      </m:sup>
                                    </m:sSup>
                                  </m:num>
                                  <m:den>
                                    <m:r>
                                      <a:rPr lang="en-US" sz="1200" i="1">
                                        <a:latin typeface="Cambria Math"/>
                                      </a:rPr>
                                      <m:t>𝐺</m:t>
                                    </m:r>
                                  </m:den>
                                </m:f>
                                <m:f>
                                  <m:fPr>
                                    <m:ctrlPr>
                                      <a:rPr lang="en-US" sz="1200" i="1">
                                        <a:latin typeface="Cambria Math" panose="02040503050406030204" pitchFamily="18" charset="0"/>
                                      </a:rPr>
                                    </m:ctrlPr>
                                  </m:fPr>
                                  <m:num>
                                    <m:r>
                                      <a:rPr lang="en-US" sz="1200" i="1">
                                        <a:latin typeface="Cambria Math"/>
                                      </a:rPr>
                                      <m:t>𝜕</m:t>
                                    </m:r>
                                    <m:r>
                                      <a:rPr lang="en-US" sz="1200" i="1">
                                        <a:latin typeface="Cambria Math"/>
                                      </a:rPr>
                                      <m:t>𝑢</m:t>
                                    </m:r>
                                  </m:num>
                                  <m:den>
                                    <m:r>
                                      <a:rPr lang="en-US" sz="1200" i="1">
                                        <a:latin typeface="Cambria Math"/>
                                      </a:rPr>
                                      <m:t>𝜕</m:t>
                                    </m:r>
                                    <m:r>
                                      <a:rPr lang="en-US" sz="1200" i="1">
                                        <a:latin typeface="Cambria Math"/>
                                      </a:rPr>
                                      <m:t>𝑥</m:t>
                                    </m:r>
                                  </m:den>
                                </m:f>
                                <m:r>
                                  <a:rPr lang="en-US" sz="1200" i="1">
                                    <a:latin typeface="Cambria Math"/>
                                  </a:rPr>
                                  <m:t>(</m:t>
                                </m:r>
                                <m:f>
                                  <m:fPr>
                                    <m:ctrlPr>
                                      <a:rPr lang="en-US" sz="1200" i="1">
                                        <a:latin typeface="Cambria Math" panose="02040503050406030204" pitchFamily="18" charset="0"/>
                                      </a:rPr>
                                    </m:ctrlPr>
                                  </m:fPr>
                                  <m:num>
                                    <m:r>
                                      <a:rPr lang="en-US" sz="1200" i="1">
                                        <a:latin typeface="Cambria Math"/>
                                      </a:rPr>
                                      <m:t>𝜕</m:t>
                                    </m:r>
                                    <m:r>
                                      <a:rPr lang="en-US" sz="1200" i="1">
                                        <a:latin typeface="Cambria Math"/>
                                      </a:rPr>
                                      <m:t>𝑣</m:t>
                                    </m:r>
                                  </m:num>
                                  <m:den>
                                    <m:r>
                                      <a:rPr lang="en-US" sz="1200" i="1">
                                        <a:latin typeface="Cambria Math"/>
                                      </a:rPr>
                                      <m:t>𝜕</m:t>
                                    </m:r>
                                    <m:r>
                                      <a:rPr lang="en-US" sz="1200" i="1">
                                        <a:latin typeface="Cambria Math"/>
                                      </a:rPr>
                                      <m:t>𝑥</m:t>
                                    </m:r>
                                  </m:den>
                                </m:f>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a:rPr>
                                      <m:t>𝜕</m:t>
                                    </m:r>
                                    <m:r>
                                      <a:rPr lang="en-US" sz="1200" i="1">
                                        <a:latin typeface="Cambria Math"/>
                                      </a:rPr>
                                      <m:t>𝑢</m:t>
                                    </m:r>
                                  </m:num>
                                  <m:den>
                                    <m:r>
                                      <a:rPr lang="en-US" sz="1200" i="1">
                                        <a:latin typeface="Cambria Math"/>
                                      </a:rPr>
                                      <m:t>𝜕</m:t>
                                    </m:r>
                                    <m:r>
                                      <a:rPr lang="en-US" sz="1200" i="1">
                                        <a:latin typeface="Cambria Math"/>
                                      </a:rPr>
                                      <m:t>𝑦</m:t>
                                    </m:r>
                                  </m:den>
                                </m:f>
                                <m:r>
                                  <a:rPr lang="en-US" sz="1200" i="1">
                                    <a:latin typeface="Cambria Math"/>
                                  </a:rPr>
                                  <m:t>)</m:t>
                                </m:r>
                                <m:r>
                                  <m:rPr>
                                    <m:nor/>
                                  </m:rPr>
                                  <a:rPr lang="cs-CZ" sz="1200" dirty="0"/>
                                  <m:t> </m:t>
                                </m:r>
                              </m:e>
                            </m:mr>
                          </m:m>
                        </m:e>
                      </m:d>
                    </m:oMath>
                  </m:oMathPara>
                </a14:m>
                <a:endParaRPr lang="cs-CZ" sz="1200" dirty="0"/>
              </a:p>
            </p:txBody>
          </p:sp>
        </mc:Choice>
        <mc:Fallback xmlns="">
          <p:sp>
            <p:nvSpPr>
              <p:cNvPr id="61" name="TextovéPole 60"/>
              <p:cNvSpPr txBox="1">
                <a:spLocks noRot="1" noChangeAspect="1" noMove="1" noResize="1" noEditPoints="1" noAdjustHandles="1" noChangeArrowheads="1" noChangeShapeType="1" noTextEdit="1"/>
              </p:cNvSpPr>
              <p:nvPr/>
            </p:nvSpPr>
            <p:spPr>
              <a:xfrm>
                <a:off x="6301028" y="633321"/>
                <a:ext cx="5890972" cy="1450462"/>
              </a:xfrm>
              <a:prstGeom prst="rect">
                <a:avLst/>
              </a:prstGeom>
              <a:blipFill rotWithShape="1">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62" name="TextovéPole 61"/>
              <p:cNvSpPr txBox="1"/>
              <p:nvPr/>
            </p:nvSpPr>
            <p:spPr>
              <a:xfrm>
                <a:off x="15430" y="3421674"/>
                <a:ext cx="10667231"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en-US" b="0" i="1" smtClean="0">
                              <a:latin typeface="Cambria Math"/>
                            </a:rPr>
                            <m:t>𝑥𝑥</m:t>
                          </m:r>
                          <m:r>
                            <a:rPr lang="cs-CZ" b="0" i="1" smtClean="0">
                              <a:latin typeface="Cambria Math" panose="02040503050406030204" pitchFamily="18" charset="0"/>
                            </a:rPr>
                            <m:t> </m:t>
                          </m:r>
                          <m:r>
                            <a:rPr lang="cs-CZ" b="0" i="1" smtClean="0">
                              <a:latin typeface="Cambria Math" panose="02040503050406030204" pitchFamily="18" charset="0"/>
                            </a:rPr>
                            <m:t>𝑖</m:t>
                          </m:r>
                          <m:r>
                            <a:rPr lang="cs-CZ" b="0" i="1" smtClean="0">
                              <a:latin typeface="Cambria Math" panose="02040503050406030204" pitchFamily="18" charset="0"/>
                            </a:rPr>
                            <m:t>,</m:t>
                          </m:r>
                          <m:r>
                            <a:rPr lang="cs-CZ" b="0" i="1" smtClean="0">
                              <a:latin typeface="Cambria Math" panose="02040503050406030204" pitchFamily="18" charset="0"/>
                            </a:rPr>
                            <m:t>𝑗</m:t>
                          </m:r>
                        </m:sub>
                      </m:sSub>
                      <m:d>
                        <m:dPr>
                          <m:ctrlPr>
                            <a:rPr lang="en-US" b="0" i="1" smtClean="0">
                              <a:latin typeface="Cambria Math" panose="02040503050406030204" pitchFamily="18" charset="0"/>
                            </a:rPr>
                          </m:ctrlPr>
                        </m:dPr>
                        <m:e>
                          <m:r>
                            <a:rPr lang="en-US" b="0" i="1" smtClean="0">
                              <a:latin typeface="Cambria Math"/>
                            </a:rPr>
                            <m:t>1−</m:t>
                          </m:r>
                          <m:r>
                            <a:rPr lang="cs-CZ" b="0" i="1" smtClean="0">
                              <a:latin typeface="Cambria Math" panose="02040503050406030204" pitchFamily="18" charset="0"/>
                            </a:rPr>
                            <m:t>𝐴</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ea typeface="Cambria Math"/>
                            </a:rPr>
                            <m:t>𝜇</m:t>
                          </m:r>
                        </m:num>
                        <m:den>
                          <m:r>
                            <a:rPr lang="en-US" b="0" i="1" smtClean="0">
                              <a:latin typeface="Cambria Math"/>
                            </a:rPr>
                            <m:t>𝐺</m:t>
                          </m:r>
                        </m:den>
                      </m:f>
                      <m:d>
                        <m:dPr>
                          <m:ctrlPr>
                            <a:rPr lang="en-US" b="0" i="1" smtClean="0">
                              <a:latin typeface="Cambria Math" panose="02040503050406030204" pitchFamily="18" charset="0"/>
                            </a:rPr>
                          </m:ctrlPr>
                        </m:dPr>
                        <m:e>
                          <m:f>
                            <m:fPr>
                              <m:ctrlPr>
                                <a:rPr lang="cs-CZ"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𝑠</m:t>
                                  </m:r>
                                </m:e>
                                <m:sub>
                                  <m:r>
                                    <a:rPr lang="en-US" i="1">
                                      <a:latin typeface="Cambria Math"/>
                                    </a:rPr>
                                    <m:t>𝑥𝑥</m:t>
                                  </m:r>
                                  <m:r>
                                    <a:rPr lang="cs-CZ" b="0" i="1" smtClean="0">
                                      <a:latin typeface="Cambria Math" panose="02040503050406030204" pitchFamily="18" charset="0"/>
                                    </a:rPr>
                                    <m:t> </m:t>
                                  </m:r>
                                  <m:r>
                                    <a:rPr lang="cs-CZ" b="0" i="1" smtClean="0">
                                      <a:latin typeface="Cambria Math" panose="02040503050406030204" pitchFamily="18" charset="0"/>
                                    </a:rPr>
                                    <m:t>𝑖</m:t>
                                  </m:r>
                                  <m:r>
                                    <a:rPr lang="cs-CZ" b="0" i="1" smtClean="0">
                                      <a:latin typeface="Cambria Math" panose="02040503050406030204" pitchFamily="18" charset="0"/>
                                    </a:rPr>
                                    <m:t>,</m:t>
                                  </m:r>
                                  <m:r>
                                    <a:rPr lang="cs-CZ"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𝑠</m:t>
                                  </m:r>
                                </m:e>
                                <m:sub>
                                  <m:r>
                                    <a:rPr lang="en-US" i="1">
                                      <a:latin typeface="Cambria Math"/>
                                    </a:rPr>
                                    <m:t>𝑥𝑥</m:t>
                                  </m:r>
                                  <m:r>
                                    <a:rPr lang="cs-CZ" i="1">
                                      <a:latin typeface="Cambria Math" panose="02040503050406030204" pitchFamily="18" charset="0"/>
                                    </a:rPr>
                                    <m:t> </m:t>
                                  </m:r>
                                  <m:r>
                                    <a:rPr lang="cs-CZ" i="1">
                                      <a:latin typeface="Cambria Math" panose="02040503050406030204" pitchFamily="18" charset="0"/>
                                    </a:rPr>
                                    <m:t>𝑖</m:t>
                                  </m:r>
                                  <m:r>
                                    <a:rPr lang="en-US" b="0" i="1" smtClean="0">
                                      <a:latin typeface="Cambria Math" panose="02040503050406030204" pitchFamily="18" charset="0"/>
                                    </a:rPr>
                                    <m:t>−1</m:t>
                                  </m:r>
                                  <m:r>
                                    <a:rPr lang="cs-CZ" i="1">
                                      <a:latin typeface="Cambria Math" panose="02040503050406030204" pitchFamily="18" charset="0"/>
                                    </a:rPr>
                                    <m:t>,</m:t>
                                  </m:r>
                                  <m:r>
                                    <a:rPr lang="cs-CZ" i="1">
                                      <a:latin typeface="Cambria Math" panose="02040503050406030204" pitchFamily="18" charset="0"/>
                                    </a:rPr>
                                    <m:t>𝑗</m:t>
                                  </m:r>
                                </m:sub>
                              </m:sSub>
                            </m:num>
                            <m:den>
                              <m:r>
                                <a:rPr lang="en-US" b="0" i="1" smtClean="0">
                                  <a:latin typeface="Cambria Math" panose="02040503050406030204" pitchFamily="18" charset="0"/>
                                </a:rPr>
                                <m:t>h</m:t>
                              </m:r>
                              <m:r>
                                <a:rPr lang="en-US" b="0" i="1" baseline="-25000" smtClean="0">
                                  <a:latin typeface="Cambria Math" panose="02040503050406030204" pitchFamily="18" charset="0"/>
                                </a:rPr>
                                <m:t>𝑥</m:t>
                              </m:r>
                            </m:den>
                          </m:f>
                          <m:r>
                            <a:rPr lang="en-US" b="0" i="1" smtClean="0">
                              <a:latin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i="1">
                              <a:latin typeface="Cambria Math"/>
                              <a:ea typeface="Cambria Math"/>
                            </a:rPr>
                            <m:t>+</m:t>
                          </m:r>
                          <m:f>
                            <m:fPr>
                              <m:ctrlPr>
                                <a:rPr lang="cs-CZ"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𝑠</m:t>
                                  </m:r>
                                </m:e>
                                <m:sub>
                                  <m:r>
                                    <a:rPr lang="en-US" i="1">
                                      <a:latin typeface="Cambria Math"/>
                                    </a:rPr>
                                    <m:t>𝑥𝑥</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r>
                                    <a:rPr lang="en-US" b="0" i="1" smtClean="0">
                                      <a:latin typeface="Cambria Math"/>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𝑠</m:t>
                                  </m:r>
                                </m:e>
                                <m:sub>
                                  <m:r>
                                    <a:rPr lang="en-US" i="1">
                                      <a:latin typeface="Cambria Math"/>
                                    </a:rPr>
                                    <m:t>𝑥𝑥</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r>
                                    <a:rPr lang="en-US" b="0" i="1" smtClean="0">
                                      <a:latin typeface="Cambria Math"/>
                                    </a:rPr>
                                    <m:t>−1</m:t>
                                  </m:r>
                                </m:sub>
                              </m:sSub>
                            </m:num>
                            <m:den>
                              <m:r>
                                <a:rPr lang="en-US" b="0" i="1" smtClean="0">
                                  <a:latin typeface="Cambria Math"/>
                                </a:rPr>
                                <m:t>2</m:t>
                              </m:r>
                              <m:r>
                                <a:rPr lang="en-US" i="1">
                                  <a:latin typeface="Cambria Math" panose="02040503050406030204" pitchFamily="18" charset="0"/>
                                </a:rPr>
                                <m:t>h</m:t>
                              </m:r>
                              <m:r>
                                <a:rPr lang="en-US" b="0" i="1" baseline="-25000" smtClean="0">
                                  <a:latin typeface="Cambria Math" panose="02040503050406030204" pitchFamily="18" charset="0"/>
                                </a:rPr>
                                <m:t>𝑦</m:t>
                              </m:r>
                            </m:den>
                          </m:f>
                          <m:r>
                            <a:rPr lang="en-US" b="0" i="1" smtClean="0">
                              <a:latin typeface="Cambria Math" panose="02040503050406030204" pitchFamily="18" charset="0"/>
                              <a:ea typeface="Cambria Math"/>
                            </a:rPr>
                            <m:t>(</m:t>
                          </m:r>
                          <m:r>
                            <a:rPr lang="en-US" b="0" i="1" smtClean="0">
                              <a:latin typeface="Cambria Math" panose="02040503050406030204" pitchFamily="18" charset="0"/>
                              <a:ea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b="0" i="1" smtClean="0">
                              <a:latin typeface="Cambria Math"/>
                            </a:rPr>
                            <m:t> +</m:t>
                          </m:r>
                          <m:r>
                            <a:rPr lang="en-US" b="0" i="1" smtClean="0">
                              <a:latin typeface="Cambria Math"/>
                            </a:rPr>
                            <m:t>𝑣</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r>
                            <a:rPr lang="en-US" b="0" i="1" smtClean="0">
                              <a:latin typeface="Cambria Math" panose="02040503050406030204" pitchFamily="18" charset="0"/>
                            </a:rPr>
                            <m:t>)</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ea typeface="Cambria Math"/>
                            </a:rPr>
                            <m:t>𝜇</m:t>
                          </m:r>
                        </m:num>
                        <m:den>
                          <m:r>
                            <a:rPr lang="en-US" b="0" i="1" smtClean="0">
                              <a:latin typeface="Cambria Math"/>
                            </a:rPr>
                            <m:t>𝐺</m:t>
                          </m:r>
                        </m:den>
                      </m:f>
                      <m:f>
                        <m:fPr>
                          <m:ctrlPr>
                            <a:rPr lang="cs-CZ" i="1">
                              <a:latin typeface="Cambria Math" panose="02040503050406030204" pitchFamily="18" charset="0"/>
                            </a:rPr>
                          </m:ctrlPr>
                        </m:fPr>
                        <m:num>
                          <m:r>
                            <a:rPr lang="cs-CZ" i="1">
                              <a:latin typeface="Cambria Math"/>
                            </a:rPr>
                            <m:t>𝜕</m:t>
                          </m:r>
                          <m:r>
                            <a:rPr lang="en-US" b="0" i="1" smtClean="0">
                              <a:latin typeface="Cambria Math"/>
                            </a:rPr>
                            <m:t>𝑢</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𝑥𝑦</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a:rPr>
                        <m:t> </m:t>
                      </m:r>
                      <m:r>
                        <a:rPr lang="en-US" b="0" i="1" smtClean="0">
                          <a:latin typeface="Cambria Math" panose="02040503050406030204" pitchFamily="18" charset="0"/>
                        </a:rPr>
                        <m:t>−</m:t>
                      </m:r>
                      <m:r>
                        <a:rPr lang="en-US" b="0" i="1" smtClean="0">
                          <a:latin typeface="Cambria Math" panose="02040503050406030204" pitchFamily="18" charset="0"/>
                        </a:rPr>
                        <m:t>𝑄𝑥𝑥</m:t>
                      </m:r>
                    </m:oMath>
                  </m:oMathPara>
                </a14:m>
                <a:endParaRPr lang="en-US" b="0" i="1" baseline="-25000" dirty="0" smtClean="0">
                  <a:latin typeface="Cambria Math"/>
                </a:endParaRPr>
              </a:p>
            </p:txBody>
          </p:sp>
        </mc:Choice>
        <mc:Fallback xmlns="">
          <p:sp>
            <p:nvSpPr>
              <p:cNvPr id="62" name="TextovéPole 61"/>
              <p:cNvSpPr txBox="1">
                <a:spLocks noRot="1" noChangeAspect="1" noMove="1" noResize="1" noEditPoints="1" noAdjustHandles="1" noChangeArrowheads="1" noChangeShapeType="1" noTextEdit="1"/>
              </p:cNvSpPr>
              <p:nvPr/>
            </p:nvSpPr>
            <p:spPr>
              <a:xfrm>
                <a:off x="15430" y="3421674"/>
                <a:ext cx="10667231" cy="714683"/>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ovéPole 62"/>
              <p:cNvSpPr txBox="1"/>
              <p:nvPr/>
            </p:nvSpPr>
            <p:spPr>
              <a:xfrm>
                <a:off x="98990" y="5458651"/>
                <a:ext cx="12127938"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cs-CZ" b="0" i="1" smtClean="0">
                              <a:latin typeface="Cambria Math"/>
                            </a:rPr>
                            <m:t>𝑥</m:t>
                          </m:r>
                          <m:r>
                            <a:rPr lang="en-US" b="0" i="1" smtClean="0">
                              <a:latin typeface="Cambria Math"/>
                            </a:rPr>
                            <m:t>𝑦</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ea typeface="Cambria Math"/>
                            </a:rPr>
                            <m:t>𝜇</m:t>
                          </m:r>
                        </m:num>
                        <m:den>
                          <m:r>
                            <a:rPr lang="en-US" b="0" i="1" smtClean="0">
                              <a:latin typeface="Cambria Math"/>
                            </a:rPr>
                            <m:t>𝐺</m:t>
                          </m:r>
                        </m:den>
                      </m:f>
                      <m:d>
                        <m:dPr>
                          <m:ctrlPr>
                            <a:rPr lang="en-US" b="0" i="1" smtClean="0">
                              <a:latin typeface="Cambria Math" panose="02040503050406030204" pitchFamily="18" charset="0"/>
                            </a:rPr>
                          </m:ctrlPr>
                        </m:dPr>
                        <m:e>
                          <m:f>
                            <m:fPr>
                              <m:ctrlPr>
                                <a:rPr lang="cs-CZ"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𝑠</m:t>
                                  </m:r>
                                </m:e>
                                <m:sub>
                                  <m:r>
                                    <a:rPr lang="en-US" b="0" i="1" smtClean="0">
                                      <a:latin typeface="Cambria Math" panose="02040503050406030204" pitchFamily="18" charset="0"/>
                                    </a:rPr>
                                    <m:t>𝑥</m:t>
                                  </m:r>
                                  <m:r>
                                    <a:rPr lang="en-US" i="1">
                                      <a:latin typeface="Cambria Math" panose="02040503050406030204" pitchFamily="18" charset="0"/>
                                    </a:rPr>
                                    <m:t>𝑦</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𝑠</m:t>
                                  </m:r>
                                </m:e>
                                <m:sub>
                                  <m:r>
                                    <a:rPr lang="en-US" b="0" i="1" smtClean="0">
                                      <a:latin typeface="Cambria Math" panose="02040503050406030204" pitchFamily="18" charset="0"/>
                                    </a:rPr>
                                    <m:t>𝑥</m:t>
                                  </m:r>
                                  <m:r>
                                    <a:rPr lang="en-US" i="1">
                                      <a:latin typeface="Cambria Math" panose="02040503050406030204" pitchFamily="18" charset="0"/>
                                    </a:rPr>
                                    <m:t>𝑦</m:t>
                                  </m:r>
                                  <m:r>
                                    <a:rPr lang="cs-CZ" i="1">
                                      <a:latin typeface="Cambria Math" panose="02040503050406030204" pitchFamily="18" charset="0"/>
                                    </a:rPr>
                                    <m:t> </m:t>
                                  </m:r>
                                  <m:r>
                                    <a:rPr lang="cs-CZ" i="1">
                                      <a:latin typeface="Cambria Math" panose="02040503050406030204" pitchFamily="18" charset="0"/>
                                    </a:rPr>
                                    <m:t>𝑖</m:t>
                                  </m:r>
                                  <m:r>
                                    <a:rPr lang="en-US" i="1">
                                      <a:latin typeface="Cambria Math" panose="02040503050406030204" pitchFamily="18" charset="0"/>
                                    </a:rPr>
                                    <m:t>−1</m:t>
                                  </m:r>
                                  <m:r>
                                    <a:rPr lang="cs-CZ" i="1">
                                      <a:latin typeface="Cambria Math" panose="02040503050406030204" pitchFamily="18" charset="0"/>
                                    </a:rPr>
                                    <m:t>,</m:t>
                                  </m:r>
                                  <m:r>
                                    <a:rPr lang="cs-CZ" i="1">
                                      <a:latin typeface="Cambria Math" panose="02040503050406030204" pitchFamily="18" charset="0"/>
                                    </a:rPr>
                                    <m:t>𝑗</m:t>
                                  </m:r>
                                </m:sub>
                              </m:sSub>
                            </m:num>
                            <m:den>
                              <m:r>
                                <a:rPr lang="en-US" i="1">
                                  <a:latin typeface="Cambria Math" panose="02040503050406030204" pitchFamily="18" charset="0"/>
                                </a:rPr>
                                <m:t>h</m:t>
                              </m:r>
                              <m:r>
                                <a:rPr lang="en-US" i="1" baseline="-25000">
                                  <a:latin typeface="Cambria Math" panose="02040503050406030204" pitchFamily="18" charset="0"/>
                                </a:rPr>
                                <m:t>𝑥</m:t>
                              </m:r>
                            </m:den>
                          </m:f>
                          <m:r>
                            <a:rPr lang="en-US" b="0" i="1" smtClean="0">
                              <a:latin typeface="Cambria Math" panose="02040503050406030204" pitchFamily="18" charset="0"/>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b="0" i="1" smtClean="0">
                              <a:latin typeface="Cambria Math" panose="02040503050406030204" pitchFamily="18" charset="0"/>
                            </a:rPr>
                            <m:t>+</m:t>
                          </m:r>
                          <m:f>
                            <m:fPr>
                              <m:ctrlPr>
                                <a:rPr lang="cs-CZ"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𝑠</m:t>
                                  </m:r>
                                </m:e>
                                <m:sub>
                                  <m:r>
                                    <a:rPr lang="en-US" b="0" i="1" smtClean="0">
                                      <a:latin typeface="Cambria Math" panose="02040503050406030204" pitchFamily="18" charset="0"/>
                                    </a:rPr>
                                    <m:t>𝑥</m:t>
                                  </m:r>
                                  <m:r>
                                    <a:rPr lang="en-US" i="1">
                                      <a:latin typeface="Cambria Math" panose="02040503050406030204" pitchFamily="18" charset="0"/>
                                    </a:rPr>
                                    <m:t>𝑦</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r>
                                    <a:rPr lang="en-US" b="0" i="1" smtClean="0">
                                      <a:latin typeface="Cambria Math"/>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𝑠</m:t>
                                  </m:r>
                                </m:e>
                                <m:sub>
                                  <m:r>
                                    <a:rPr lang="en-US" b="0" i="1" smtClean="0">
                                      <a:latin typeface="Cambria Math" panose="02040503050406030204" pitchFamily="18" charset="0"/>
                                    </a:rPr>
                                    <m:t>𝑥</m:t>
                                  </m:r>
                                  <m:r>
                                    <a:rPr lang="en-US" i="1">
                                      <a:latin typeface="Cambria Math" panose="02040503050406030204" pitchFamily="18" charset="0"/>
                                    </a:rPr>
                                    <m:t>𝑦</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r>
                                    <a:rPr lang="en-US" b="0" i="1" smtClean="0">
                                      <a:latin typeface="Cambria Math"/>
                                    </a:rPr>
                                    <m:t>−1</m:t>
                                  </m:r>
                                </m:sub>
                              </m:sSub>
                            </m:num>
                            <m:den>
                              <m:r>
                                <a:rPr lang="en-US" b="0" i="1" smtClean="0">
                                  <a:latin typeface="Cambria Math"/>
                                </a:rPr>
                                <m:t>2</m:t>
                              </m:r>
                              <m:r>
                                <a:rPr lang="en-US" i="1">
                                  <a:latin typeface="Cambria Math" panose="02040503050406030204" pitchFamily="18" charset="0"/>
                                </a:rPr>
                                <m:t>h</m:t>
                              </m:r>
                              <m:r>
                                <a:rPr lang="en-US" b="0" i="1" baseline="-25000" smtClean="0">
                                  <a:latin typeface="Cambria Math" panose="02040503050406030204" pitchFamily="18" charset="0"/>
                                </a:rPr>
                                <m:t>𝑦</m:t>
                              </m:r>
                            </m:den>
                          </m:f>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𝑢</m:t>
                          </m:r>
                          <m:f>
                            <m:fPr>
                              <m:ctrlPr>
                                <a:rPr lang="cs-CZ" i="1">
                                  <a:latin typeface="Cambria Math" panose="02040503050406030204" pitchFamily="18" charset="0"/>
                                </a:rPr>
                              </m:ctrlPr>
                            </m:fPr>
                            <m:num>
                              <m:r>
                                <a:rPr lang="cs-CZ" i="1">
                                  <a:latin typeface="Cambria Math"/>
                                </a:rPr>
                                <m:t>𝜕</m:t>
                              </m:r>
                              <m:r>
                                <a:rPr lang="cs-CZ" i="1" smtClean="0">
                                  <a:latin typeface="Cambria Math"/>
                                  <a:sym typeface="Symbol" panose="05050102010706020507" pitchFamily="18" charset="2"/>
                                </a:rPr>
                                <m:t></m:t>
                              </m:r>
                            </m:num>
                            <m:den>
                              <m:r>
                                <a:rPr lang="cs-CZ" i="1">
                                  <a:latin typeface="Cambria Math"/>
                                </a:rPr>
                                <m:t>𝜕</m:t>
                              </m:r>
                              <m:r>
                                <a:rPr lang="en-US" i="1">
                                  <a:latin typeface="Cambria Math"/>
                                </a:rPr>
                                <m:t>𝑥</m:t>
                              </m:r>
                            </m:den>
                          </m:f>
                          <m:r>
                            <a:rPr lang="en-US" b="0" i="1" smtClean="0">
                              <a:latin typeface="Cambria Math"/>
                            </a:rPr>
                            <m:t>+</m:t>
                          </m:r>
                          <m:r>
                            <a:rPr lang="en-US" b="0" i="1" smtClean="0">
                              <a:latin typeface="Cambria Math"/>
                            </a:rPr>
                            <m:t>𝑣</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r>
                            <a:rPr lang="en-US" b="0" i="1" smtClean="0">
                              <a:latin typeface="Cambria Math" panose="02040503050406030204" pitchFamily="18" charset="0"/>
                            </a:rPr>
                            <m:t>)</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ea typeface="Cambria Math"/>
                            </a:rPr>
                            <m:t>𝜇</m:t>
                          </m:r>
                        </m:num>
                        <m:den>
                          <m:r>
                            <a:rPr lang="en-US" b="0" i="1" smtClean="0">
                              <a:latin typeface="Cambria Math"/>
                            </a:rPr>
                            <m:t>𝐺</m:t>
                          </m:r>
                        </m:den>
                      </m:f>
                      <m:d>
                        <m:dPr>
                          <m:ctrlPr>
                            <a:rPr lang="en-US" b="0" i="1" smtClean="0">
                              <a:latin typeface="Cambria Math" panose="02040503050406030204" pitchFamily="18" charset="0"/>
                            </a:rPr>
                          </m:ctrlPr>
                        </m:dPr>
                        <m:e>
                          <m:r>
                            <a:rPr lang="en-US" b="0" i="1" smtClean="0">
                              <a:latin typeface="Cambria Math" panose="02040503050406030204" pitchFamily="18" charset="0"/>
                            </a:rPr>
                            <m:t>(</m:t>
                          </m:r>
                          <m:f>
                            <m:fPr>
                              <m:ctrlPr>
                                <a:rPr lang="cs-CZ" i="1">
                                  <a:latin typeface="Cambria Math" panose="02040503050406030204" pitchFamily="18" charset="0"/>
                                </a:rPr>
                              </m:ctrlPr>
                            </m:fPr>
                            <m:num>
                              <m:r>
                                <a:rPr lang="cs-CZ" i="1">
                                  <a:latin typeface="Cambria Math"/>
                                </a:rPr>
                                <m:t>𝜕</m:t>
                              </m:r>
                              <m:r>
                                <a:rPr lang="en-US" b="0" i="1" smtClean="0">
                                  <a:latin typeface="Cambria Math" panose="02040503050406030204" pitchFamily="18" charset="0"/>
                                </a:rPr>
                                <m:t>𝑣</m:t>
                              </m:r>
                            </m:num>
                            <m:den>
                              <m:r>
                                <a:rPr lang="cs-CZ" i="1">
                                  <a:latin typeface="Cambria Math"/>
                                </a:rPr>
                                <m:t>𝜕</m:t>
                              </m:r>
                              <m:r>
                                <a:rPr lang="cs-CZ" i="1">
                                  <a:latin typeface="Cambria Math"/>
                                  <a:ea typeface="Cambria Math"/>
                                </a:rPr>
                                <m:t>𝜉</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i="1">
                              <a:latin typeface="Cambria Math"/>
                              <a:ea typeface="Cambria Math"/>
                            </a:rPr>
                            <m:t>+</m:t>
                          </m:r>
                          <m:f>
                            <m:fPr>
                              <m:ctrlPr>
                                <a:rPr lang="cs-CZ" i="1">
                                  <a:latin typeface="Cambria Math" panose="02040503050406030204" pitchFamily="18" charset="0"/>
                                </a:rPr>
                              </m:ctrlPr>
                            </m:fPr>
                            <m:num>
                              <m:r>
                                <a:rPr lang="cs-CZ" i="1">
                                  <a:latin typeface="Cambria Math"/>
                                </a:rPr>
                                <m:t>𝜕</m:t>
                              </m:r>
                              <m:r>
                                <a:rPr lang="en-US" b="0" i="1" smtClean="0">
                                  <a:latin typeface="Cambria Math" panose="02040503050406030204" pitchFamily="18" charset="0"/>
                                </a:rPr>
                                <m:t>𝑣</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𝑥𝑥</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a:rPr>
                            <m:t>+</m:t>
                          </m:r>
                          <m:f>
                            <m:fPr>
                              <m:ctrlPr>
                                <a:rPr lang="cs-CZ" i="1">
                                  <a:latin typeface="Cambria Math" panose="02040503050406030204" pitchFamily="18" charset="0"/>
                                </a:rPr>
                              </m:ctrlPr>
                            </m:fPr>
                            <m:num>
                              <m:r>
                                <a:rPr lang="cs-CZ" i="1">
                                  <a:latin typeface="Cambria Math"/>
                                </a:rPr>
                                <m:t>𝜕</m:t>
                              </m:r>
                              <m:r>
                                <a:rPr lang="en-US" i="1">
                                  <a:latin typeface="Cambria Math"/>
                                </a:rPr>
                                <m:t>𝑢</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sSub>
                            <m:sSubPr>
                              <m:ctrlPr>
                                <a:rPr lang="en-US" i="1">
                                  <a:latin typeface="Cambria Math" panose="02040503050406030204" pitchFamily="18" charset="0"/>
                                </a:rPr>
                              </m:ctrlPr>
                            </m:sSubPr>
                            <m:e>
                              <m:r>
                                <a:rPr lang="en-US" i="1">
                                  <a:latin typeface="Cambria Math"/>
                                </a:rPr>
                                <m:t>𝑠</m:t>
                              </m:r>
                            </m:e>
                            <m:sub>
                              <m:r>
                                <a:rPr lang="en-US" b="0" i="1" smtClean="0">
                                  <a:latin typeface="Cambria Math"/>
                                </a:rPr>
                                <m:t>𝑦𝑦</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e>
                      </m:d>
                      <m:r>
                        <a:rPr lang="en-US" b="0" i="1" smtClean="0">
                          <a:latin typeface="Cambria Math" panose="02040503050406030204" pitchFamily="18" charset="0"/>
                        </a:rPr>
                        <m:t>−</m:t>
                      </m:r>
                      <m:r>
                        <a:rPr lang="en-US" b="0" i="1" smtClean="0">
                          <a:latin typeface="Cambria Math" panose="02040503050406030204" pitchFamily="18" charset="0"/>
                        </a:rPr>
                        <m:t>𝑄𝑥𝑦</m:t>
                      </m:r>
                    </m:oMath>
                  </m:oMathPara>
                </a14:m>
                <a:endParaRPr lang="en-US" b="0" i="1" baseline="-25000" dirty="0" smtClean="0">
                  <a:latin typeface="Cambria Math" panose="02040503050406030204" pitchFamily="18" charset="0"/>
                </a:endParaRPr>
              </a:p>
            </p:txBody>
          </p:sp>
        </mc:Choice>
        <mc:Fallback xmlns="">
          <p:sp>
            <p:nvSpPr>
              <p:cNvPr id="63" name="TextovéPole 62"/>
              <p:cNvSpPr txBox="1">
                <a:spLocks noRot="1" noChangeAspect="1" noMove="1" noResize="1" noEditPoints="1" noAdjustHandles="1" noChangeArrowheads="1" noChangeShapeType="1" noTextEdit="1"/>
              </p:cNvSpPr>
              <p:nvPr/>
            </p:nvSpPr>
            <p:spPr>
              <a:xfrm>
                <a:off x="98990" y="5458651"/>
                <a:ext cx="12127938" cy="714683"/>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ovéPole 63"/>
              <p:cNvSpPr txBox="1"/>
              <p:nvPr/>
            </p:nvSpPr>
            <p:spPr>
              <a:xfrm>
                <a:off x="62768" y="4440331"/>
                <a:ext cx="10572554"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en-US" b="0" i="1" smtClean="0">
                              <a:latin typeface="Cambria Math"/>
                            </a:rPr>
                            <m:t>𝑦𝑦</m:t>
                          </m:r>
                        </m:sub>
                      </m:sSub>
                      <m:r>
                        <a:rPr lang="en-US" b="0" i="1" baseline="-25000" smtClean="0">
                          <a:latin typeface="Cambria Math" panose="02040503050406030204" pitchFamily="18" charset="0"/>
                        </a:rPr>
                        <m:t> </m:t>
                      </m:r>
                      <m:r>
                        <a:rPr lang="en-US" b="0" i="1" baseline="-25000" smtClean="0">
                          <a:latin typeface="Cambria Math" panose="02040503050406030204" pitchFamily="18" charset="0"/>
                        </a:rPr>
                        <m:t>𝑖</m:t>
                      </m:r>
                      <m:r>
                        <a:rPr lang="en-US" b="0" i="1" baseline="-25000" smtClean="0">
                          <a:latin typeface="Cambria Math" panose="02040503050406030204" pitchFamily="18" charset="0"/>
                        </a:rPr>
                        <m:t>,</m:t>
                      </m:r>
                      <m:r>
                        <a:rPr lang="en-US" b="0" i="1" baseline="-25000" smtClean="0">
                          <a:latin typeface="Cambria Math" panose="02040503050406030204" pitchFamily="18" charset="0"/>
                        </a:rPr>
                        <m:t>𝑗</m:t>
                      </m:r>
                      <m:d>
                        <m:dPr>
                          <m:ctrlPr>
                            <a:rPr lang="en-US" b="0" i="1" smtClean="0">
                              <a:latin typeface="Cambria Math" panose="02040503050406030204" pitchFamily="18" charset="0"/>
                            </a:rPr>
                          </m:ctrlPr>
                        </m:dPr>
                        <m:e>
                          <m:r>
                            <a:rPr lang="en-US" b="0" i="1" smtClean="0">
                              <a:latin typeface="Cambria Math"/>
                            </a:rPr>
                            <m:t>1+</m:t>
                          </m:r>
                          <m:r>
                            <a:rPr lang="en-US" b="0" i="1" smtClean="0">
                              <a:latin typeface="Cambria Math" panose="02040503050406030204" pitchFamily="18" charset="0"/>
                            </a:rPr>
                            <m:t>𝐴</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ea typeface="Cambria Math"/>
                            </a:rPr>
                            <m:t>𝜇</m:t>
                          </m:r>
                        </m:num>
                        <m:den>
                          <m:r>
                            <a:rPr lang="en-US" b="0" i="1" smtClean="0">
                              <a:latin typeface="Cambria Math"/>
                            </a:rPr>
                            <m:t>𝐺</m:t>
                          </m:r>
                        </m:den>
                      </m:f>
                      <m:d>
                        <m:dPr>
                          <m:ctrlPr>
                            <a:rPr lang="en-US" b="0" i="1" smtClean="0">
                              <a:latin typeface="Cambria Math" panose="02040503050406030204" pitchFamily="18" charset="0"/>
                            </a:rPr>
                          </m:ctrlPr>
                        </m:dPr>
                        <m:e>
                          <m:f>
                            <m:fPr>
                              <m:ctrlPr>
                                <a:rPr lang="cs-CZ"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𝑠</m:t>
                                  </m:r>
                                </m:e>
                                <m:sub>
                                  <m:r>
                                    <a:rPr lang="en-US" b="0" i="1" smtClean="0">
                                      <a:latin typeface="Cambria Math" panose="02040503050406030204" pitchFamily="18" charset="0"/>
                                    </a:rPr>
                                    <m:t>𝑦𝑦</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𝑠</m:t>
                                  </m:r>
                                </m:e>
                                <m:sub>
                                  <m:r>
                                    <a:rPr lang="en-US" b="0" i="1" smtClean="0">
                                      <a:latin typeface="Cambria Math" panose="02040503050406030204" pitchFamily="18" charset="0"/>
                                    </a:rPr>
                                    <m:t>𝑦𝑦</m:t>
                                  </m:r>
                                  <m:r>
                                    <a:rPr lang="cs-CZ" i="1">
                                      <a:latin typeface="Cambria Math" panose="02040503050406030204" pitchFamily="18" charset="0"/>
                                    </a:rPr>
                                    <m:t> </m:t>
                                  </m:r>
                                  <m:r>
                                    <a:rPr lang="cs-CZ" i="1">
                                      <a:latin typeface="Cambria Math" panose="02040503050406030204" pitchFamily="18" charset="0"/>
                                    </a:rPr>
                                    <m:t>𝑖</m:t>
                                  </m:r>
                                  <m:r>
                                    <a:rPr lang="en-US" i="1">
                                      <a:latin typeface="Cambria Math" panose="02040503050406030204" pitchFamily="18" charset="0"/>
                                    </a:rPr>
                                    <m:t>−1</m:t>
                                  </m:r>
                                  <m:r>
                                    <a:rPr lang="cs-CZ" i="1">
                                      <a:latin typeface="Cambria Math" panose="02040503050406030204" pitchFamily="18" charset="0"/>
                                    </a:rPr>
                                    <m:t>,</m:t>
                                  </m:r>
                                  <m:r>
                                    <a:rPr lang="cs-CZ" i="1">
                                      <a:latin typeface="Cambria Math" panose="02040503050406030204" pitchFamily="18" charset="0"/>
                                    </a:rPr>
                                    <m:t>𝑗</m:t>
                                  </m:r>
                                </m:sub>
                              </m:sSub>
                            </m:num>
                            <m:den>
                              <m:r>
                                <a:rPr lang="en-US" i="1">
                                  <a:latin typeface="Cambria Math" panose="02040503050406030204" pitchFamily="18" charset="0"/>
                                </a:rPr>
                                <m:t>h</m:t>
                              </m:r>
                              <m:r>
                                <a:rPr lang="en-US" i="1" baseline="-25000">
                                  <a:latin typeface="Cambria Math" panose="02040503050406030204" pitchFamily="18" charset="0"/>
                                </a:rPr>
                                <m:t>𝑥</m:t>
                              </m:r>
                            </m:den>
                          </m:f>
                          <m:r>
                            <a:rPr lang="en-US" b="0" i="1" smtClean="0">
                              <a:latin typeface="Cambria Math" panose="02040503050406030204" pitchFamily="18" charset="0"/>
                              <a:ea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i="1">
                              <a:latin typeface="Cambria Math"/>
                              <a:ea typeface="Cambria Math"/>
                            </a:rPr>
                            <m:t>+</m:t>
                          </m:r>
                          <m:f>
                            <m:fPr>
                              <m:ctrlPr>
                                <a:rPr lang="cs-CZ"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𝑠</m:t>
                                  </m:r>
                                </m:e>
                                <m:sub>
                                  <m:r>
                                    <a:rPr lang="en-US" b="0" i="1" smtClean="0">
                                      <a:latin typeface="Cambria Math" panose="02040503050406030204" pitchFamily="18" charset="0"/>
                                    </a:rPr>
                                    <m:t>𝑦𝑦</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r>
                                    <a:rPr lang="en-US" b="0" i="1" smtClean="0">
                                      <a:latin typeface="Cambria Math"/>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𝑠</m:t>
                                  </m:r>
                                </m:e>
                                <m:sub>
                                  <m:r>
                                    <a:rPr lang="en-US" b="0" i="1" smtClean="0">
                                      <a:latin typeface="Cambria Math" panose="02040503050406030204" pitchFamily="18" charset="0"/>
                                    </a:rPr>
                                    <m:t>𝑦𝑦</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r>
                                    <a:rPr lang="en-US" b="0" i="1" smtClean="0">
                                      <a:latin typeface="Cambria Math"/>
                                    </a:rPr>
                                    <m:t>−1</m:t>
                                  </m:r>
                                </m:sub>
                              </m:sSub>
                            </m:num>
                            <m:den>
                              <m:r>
                                <a:rPr lang="en-US" b="0" i="1" smtClean="0">
                                  <a:latin typeface="Cambria Math"/>
                                </a:rPr>
                                <m:t>2</m:t>
                              </m:r>
                              <m:r>
                                <a:rPr lang="en-US" i="1">
                                  <a:latin typeface="Cambria Math" panose="02040503050406030204" pitchFamily="18" charset="0"/>
                                </a:rPr>
                                <m:t>h</m:t>
                              </m:r>
                              <m:r>
                                <a:rPr lang="en-US" i="1" baseline="-25000">
                                  <a:latin typeface="Cambria Math" panose="02040503050406030204" pitchFamily="18" charset="0"/>
                                </a:rPr>
                                <m:t>𝑦</m:t>
                              </m:r>
                            </m:den>
                          </m:f>
                          <m:r>
                            <a:rPr lang="en-US" b="0" i="1" smtClean="0">
                              <a:latin typeface="Cambria Math" panose="02040503050406030204" pitchFamily="18" charset="0"/>
                              <a:ea typeface="Cambria Math"/>
                            </a:rPr>
                            <m:t>(</m:t>
                          </m:r>
                          <m:r>
                            <a:rPr lang="en-US" b="0" i="1" smtClean="0">
                              <a:latin typeface="Cambria Math" panose="02040503050406030204" pitchFamily="18" charset="0"/>
                              <a:ea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b="0" i="1" smtClean="0">
                              <a:latin typeface="Cambria Math"/>
                            </a:rPr>
                            <m:t>+</m:t>
                          </m:r>
                          <m:r>
                            <a:rPr lang="en-US" b="0" i="1" smtClean="0">
                              <a:latin typeface="Cambria Math"/>
                            </a:rPr>
                            <m:t>𝑣</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r>
                            <a:rPr lang="en-US" b="0" i="1" smtClean="0">
                              <a:latin typeface="Cambria Math" panose="02040503050406030204" pitchFamily="18" charset="0"/>
                            </a:rPr>
                            <m:t>)</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ea typeface="Cambria Math"/>
                            </a:rPr>
                            <m:t>𝜇</m:t>
                          </m:r>
                        </m:num>
                        <m:den>
                          <m:r>
                            <a:rPr lang="en-US" b="0" i="1" smtClean="0">
                              <a:latin typeface="Cambria Math"/>
                            </a:rPr>
                            <m:t>𝐺</m:t>
                          </m:r>
                        </m:den>
                      </m:f>
                      <m:f>
                        <m:fPr>
                          <m:ctrlPr>
                            <a:rPr lang="cs-CZ" i="1">
                              <a:latin typeface="Cambria Math" panose="02040503050406030204" pitchFamily="18" charset="0"/>
                            </a:rPr>
                          </m:ctrlPr>
                        </m:fPr>
                        <m:num>
                          <m:r>
                            <a:rPr lang="cs-CZ" i="1">
                              <a:latin typeface="Cambria Math"/>
                            </a:rPr>
                            <m:t>𝜕</m:t>
                          </m:r>
                          <m:r>
                            <a:rPr lang="en-US" b="0" i="1" smtClean="0">
                              <a:latin typeface="Cambria Math"/>
                            </a:rPr>
                            <m:t>𝑢</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𝑥𝑦</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rPr>
                        <m:t>𝑄𝑦𝑦</m:t>
                      </m:r>
                      <m:r>
                        <a:rPr lang="en-US" b="0" i="1" smtClean="0">
                          <a:latin typeface="Cambria Math"/>
                        </a:rPr>
                        <m:t> </m:t>
                      </m:r>
                    </m:oMath>
                  </m:oMathPara>
                </a14:m>
                <a:endParaRPr lang="en-US" b="0" i="1" dirty="0" smtClean="0">
                  <a:latin typeface="Cambria Math"/>
                </a:endParaRPr>
              </a:p>
            </p:txBody>
          </p:sp>
        </mc:Choice>
        <mc:Fallback xmlns="">
          <p:sp>
            <p:nvSpPr>
              <p:cNvPr id="64" name="TextovéPole 63"/>
              <p:cNvSpPr txBox="1">
                <a:spLocks noRot="1" noChangeAspect="1" noMove="1" noResize="1" noEditPoints="1" noAdjustHandles="1" noChangeArrowheads="1" noChangeShapeType="1" noTextEdit="1"/>
              </p:cNvSpPr>
              <p:nvPr/>
            </p:nvSpPr>
            <p:spPr>
              <a:xfrm>
                <a:off x="62768" y="4440331"/>
                <a:ext cx="10572554" cy="714683"/>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521517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Dis</a:t>
            </a:r>
            <a:r>
              <a:rPr lang="en-US" sz="2400" b="1" dirty="0" smtClean="0">
                <a:sym typeface="Symbol" pitchFamily="18" charset="2"/>
              </a:rPr>
              <a:t>c</a:t>
            </a:r>
            <a:r>
              <a:rPr lang="cs-CZ" sz="2400" b="1" dirty="0" err="1" smtClean="0">
                <a:sym typeface="Symbol" pitchFamily="18" charset="2"/>
              </a:rPr>
              <a:t>retiz</a:t>
            </a:r>
            <a:r>
              <a:rPr lang="en-US" sz="2400" b="1" dirty="0" err="1" smtClean="0">
                <a:sym typeface="Symbol" pitchFamily="18" charset="2"/>
              </a:rPr>
              <a:t>ed</a:t>
            </a:r>
            <a:r>
              <a:rPr lang="cs-CZ" sz="2400" b="1" dirty="0" smtClean="0">
                <a:sym typeface="Symbol" pitchFamily="18" charset="2"/>
              </a:rPr>
              <a:t> </a:t>
            </a:r>
            <a:r>
              <a:rPr lang="en-US" sz="2400" b="1" dirty="0" smtClean="0">
                <a:sym typeface="Symbol" pitchFamily="18" charset="2"/>
              </a:rPr>
              <a:t>constitutive equation</a:t>
            </a:r>
            <a:r>
              <a:rPr lang="cs-CZ" sz="2400" b="1" dirty="0" smtClean="0">
                <a:sym typeface="Symbol" pitchFamily="18" charset="2"/>
              </a:rPr>
              <a:t> </a:t>
            </a:r>
            <a:r>
              <a:rPr lang="cs-CZ" sz="2400" b="1" dirty="0" err="1" smtClean="0">
                <a:sym typeface="Symbol" pitchFamily="18" charset="2"/>
              </a:rPr>
              <a:t>White</a:t>
            </a:r>
            <a:r>
              <a:rPr lang="cs-CZ" sz="2400" b="1" dirty="0" smtClean="0">
                <a:sym typeface="Symbol" pitchFamily="18" charset="2"/>
              </a:rPr>
              <a:t> </a:t>
            </a:r>
            <a:r>
              <a:rPr lang="cs-CZ" sz="2400" b="1" dirty="0" err="1" smtClean="0">
                <a:sym typeface="Symbol" pitchFamily="18" charset="2"/>
              </a:rPr>
              <a:t>Metzner</a:t>
            </a:r>
            <a:r>
              <a:rPr lang="en-US" sz="2400" b="1" dirty="0" smtClean="0">
                <a:sym typeface="Symbol" pitchFamily="18" charset="2"/>
              </a:rPr>
              <a:t> (iterative </a:t>
            </a:r>
            <a:r>
              <a:rPr lang="en-US" sz="2400" b="1" dirty="0" err="1" smtClean="0">
                <a:sym typeface="Symbol" pitchFamily="18" charset="2"/>
              </a:rPr>
              <a:t>threediagonal</a:t>
            </a:r>
            <a:r>
              <a:rPr lang="en-US" sz="2400" b="1" dirty="0" smtClean="0">
                <a:sym typeface="Symbol" pitchFamily="18" charset="2"/>
              </a:rPr>
              <a:t>)</a:t>
            </a:r>
            <a:endParaRPr lang="cs-CZ" sz="2400" b="1" dirty="0">
              <a:sym typeface="Symbol" pitchFamily="18" charset="2"/>
            </a:endParaRPr>
          </a:p>
        </p:txBody>
      </p:sp>
      <p:sp>
        <p:nvSpPr>
          <p:cNvPr id="2" name="Zástupný symbol pro číslo snímku 1"/>
          <p:cNvSpPr>
            <a:spLocks noGrp="1"/>
          </p:cNvSpPr>
          <p:nvPr>
            <p:ph type="sldNum" sz="quarter" idx="12"/>
          </p:nvPr>
        </p:nvSpPr>
        <p:spPr/>
        <p:txBody>
          <a:bodyPr/>
          <a:lstStyle/>
          <a:p>
            <a:pPr>
              <a:defRPr/>
            </a:pPr>
            <a:fld id="{B5B76BE2-068B-4195-97D5-A58FFC9B4249}" type="slidenum">
              <a:rPr lang="en-US" smtClean="0"/>
              <a:pPr>
                <a:defRPr/>
              </a:pPr>
              <a:t>56</a:t>
            </a:fld>
            <a:endParaRPr lang="en-US"/>
          </a:p>
        </p:txBody>
      </p:sp>
      <p:sp>
        <p:nvSpPr>
          <p:cNvPr id="68" name="TextovéPole 67"/>
          <p:cNvSpPr txBox="1"/>
          <p:nvPr/>
        </p:nvSpPr>
        <p:spPr>
          <a:xfrm>
            <a:off x="10391174" y="52090"/>
            <a:ext cx="1712753" cy="307777"/>
          </a:xfrm>
          <a:prstGeom prst="rect">
            <a:avLst/>
          </a:prstGeom>
          <a:solidFill>
            <a:schemeClr val="bg1"/>
          </a:solidFill>
          <a:ln w="38100">
            <a:solidFill>
              <a:srgbClr val="FF0000"/>
            </a:solidFill>
          </a:ln>
        </p:spPr>
        <p:txBody>
          <a:bodyPr wrap="square" rtlCol="0">
            <a:spAutoFit/>
          </a:bodyPr>
          <a:lstStyle/>
          <a:p>
            <a:r>
              <a:rPr lang="cs-CZ" sz="1400" dirty="0" smtClean="0"/>
              <a:t>Kontroloval: </a:t>
            </a:r>
            <a:r>
              <a:rPr lang="cs-CZ" sz="1400" dirty="0" err="1" smtClean="0"/>
              <a:t>xxxxxx</a:t>
            </a:r>
            <a:endParaRPr lang="cs-CZ" sz="1400" dirty="0"/>
          </a:p>
        </p:txBody>
      </p:sp>
      <mc:AlternateContent xmlns:mc="http://schemas.openxmlformats.org/markup-compatibility/2006" xmlns:a14="http://schemas.microsoft.com/office/drawing/2010/main">
        <mc:Choice Requires="a14">
          <p:sp>
            <p:nvSpPr>
              <p:cNvPr id="56" name="TextovéPole 55"/>
              <p:cNvSpPr txBox="1"/>
              <p:nvPr/>
            </p:nvSpPr>
            <p:spPr>
              <a:xfrm>
                <a:off x="1675480" y="1848791"/>
                <a:ext cx="10165876" cy="13118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en-US" b="0" i="1" smtClean="0">
                              <a:latin typeface="Cambria Math"/>
                            </a:rPr>
                            <m:t>𝑥𝑥</m:t>
                          </m:r>
                          <m:r>
                            <a:rPr lang="cs-CZ" b="0" i="1" smtClean="0">
                              <a:latin typeface="Cambria Math" panose="02040503050406030204" pitchFamily="18" charset="0"/>
                            </a:rPr>
                            <m:t> </m:t>
                          </m:r>
                          <m:r>
                            <a:rPr lang="cs-CZ" b="0" i="1" smtClean="0">
                              <a:latin typeface="Cambria Math" panose="02040503050406030204" pitchFamily="18" charset="0"/>
                            </a:rPr>
                            <m:t>𝑖</m:t>
                          </m:r>
                          <m:r>
                            <a:rPr lang="cs-CZ" b="0" i="1" smtClean="0">
                              <a:latin typeface="Cambria Math" panose="02040503050406030204" pitchFamily="18" charset="0"/>
                            </a:rPr>
                            <m:t>,</m:t>
                          </m:r>
                          <m:r>
                            <a:rPr lang="cs-CZ" b="0" i="1" smtClean="0">
                              <a:latin typeface="Cambria Math" panose="02040503050406030204" pitchFamily="18" charset="0"/>
                            </a:rPr>
                            <m:t>𝑗</m:t>
                          </m:r>
                        </m:sub>
                      </m:sSub>
                      <m:d>
                        <m:dPr>
                          <m:ctrlPr>
                            <a:rPr lang="en-US" b="0" i="1" smtClean="0">
                              <a:latin typeface="Cambria Math" panose="02040503050406030204" pitchFamily="18" charset="0"/>
                            </a:rPr>
                          </m:ctrlPr>
                        </m:dPr>
                        <m:e>
                          <m:r>
                            <a:rPr lang="en-US" b="0" i="1" smtClean="0">
                              <a:latin typeface="Cambria Math"/>
                            </a:rPr>
                            <m:t>1−</m:t>
                          </m:r>
                          <m:r>
                            <a:rPr lang="cs-CZ" b="0" i="1" smtClean="0">
                              <a:latin typeface="Cambria Math" panose="02040503050406030204" pitchFamily="18" charset="0"/>
                            </a:rPr>
                            <m:t>𝐴</m:t>
                          </m:r>
                          <m:r>
                            <a:rPr lang="en-US" i="1">
                              <a:latin typeface="Cambria Math"/>
                            </a:rPr>
                            <m:t>+</m:t>
                          </m:r>
                          <m:f>
                            <m:fPr>
                              <m:ctrlPr>
                                <a:rPr lang="en-US" i="1">
                                  <a:latin typeface="Cambria Math" panose="02040503050406030204" pitchFamily="18" charset="0"/>
                                </a:rPr>
                              </m:ctrlPr>
                            </m:fPr>
                            <m:num>
                              <m:r>
                                <a:rPr lang="en-US" i="1">
                                  <a:latin typeface="Cambria Math"/>
                                  <a:ea typeface="Cambria Math"/>
                                </a:rPr>
                                <m:t>𝜇</m:t>
                              </m:r>
                            </m:num>
                            <m:den>
                              <m:r>
                                <a:rPr lang="en-US" i="1">
                                  <a:latin typeface="Cambria Math"/>
                                </a:rPr>
                                <m:t>𝐺</m:t>
                              </m:r>
                            </m:den>
                          </m:f>
                          <m:f>
                            <m:fPr>
                              <m:ctrlPr>
                                <a:rPr lang="en-US" i="1" smtClean="0">
                                  <a:latin typeface="Cambria Math" panose="02040503050406030204" pitchFamily="18" charset="0"/>
                                </a:rPr>
                              </m:ctrlPr>
                            </m:fPr>
                            <m:num>
                              <m:r>
                                <a:rPr lang="en-US" b="0" i="1" smtClean="0">
                                  <a:latin typeface="Cambria Math"/>
                                </a:rPr>
                                <m:t>𝑢</m:t>
                              </m:r>
                            </m:num>
                            <m:den>
                              <m:sSub>
                                <m:sSubPr>
                                  <m:ctrlPr>
                                    <a:rPr lang="en-US" i="1" smtClean="0">
                                      <a:latin typeface="Cambria Math" panose="02040503050406030204" pitchFamily="18" charset="0"/>
                                    </a:rPr>
                                  </m:ctrlPr>
                                </m:sSubPr>
                                <m:e>
                                  <m:r>
                                    <a:rPr lang="en-US" b="0" i="1" smtClean="0">
                                      <a:latin typeface="Cambria Math"/>
                                    </a:rPr>
                                    <m:t>h</m:t>
                                  </m:r>
                                </m:e>
                                <m:sub>
                                  <m:r>
                                    <a:rPr lang="en-US" b="0" i="1" smtClean="0">
                                      <a:latin typeface="Cambria Math"/>
                                    </a:rPr>
                                    <m:t>𝑥</m:t>
                                  </m:r>
                                </m:sub>
                              </m:sSub>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e>
                      </m:d>
                      <m:r>
                        <a:rPr lang="en-US" b="0" i="1" smtClean="0">
                          <a:latin typeface="Cambria Math"/>
                        </a:rPr>
                        <m:t>−</m:t>
                      </m:r>
                      <m:sSub>
                        <m:sSubPr>
                          <m:ctrlPr>
                            <a:rPr lang="en-US" i="1">
                              <a:latin typeface="Cambria Math" panose="02040503050406030204" pitchFamily="18" charset="0"/>
                            </a:rPr>
                          </m:ctrlPr>
                        </m:sSubPr>
                        <m:e>
                          <m:r>
                            <a:rPr lang="en-US" i="1">
                              <a:latin typeface="Cambria Math"/>
                            </a:rPr>
                            <m:t>𝑠</m:t>
                          </m:r>
                        </m:e>
                        <m:sub>
                          <m:r>
                            <a:rPr lang="en-US" i="1">
                              <a:latin typeface="Cambria Math"/>
                            </a:rPr>
                            <m:t>𝑥𝑥</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r>
                            <a:rPr lang="en-US" i="1">
                              <a:latin typeface="Cambria Math"/>
                            </a:rPr>
                            <m:t>−1</m:t>
                          </m:r>
                        </m:sub>
                      </m:sSub>
                      <m:f>
                        <m:fPr>
                          <m:ctrlPr>
                            <a:rPr lang="en-US" b="0" i="1" smtClean="0">
                              <a:latin typeface="Cambria Math" panose="02040503050406030204" pitchFamily="18" charset="0"/>
                            </a:rPr>
                          </m:ctrlPr>
                        </m:fPr>
                        <m:num>
                          <m:r>
                            <a:rPr lang="en-US" b="0" i="1" smtClean="0">
                              <a:latin typeface="Cambria Math"/>
                              <a:ea typeface="Cambria Math"/>
                            </a:rPr>
                            <m:t>𝜇</m:t>
                          </m:r>
                        </m:num>
                        <m:den>
                          <m:r>
                            <a:rPr lang="en-US" b="0" i="1" smtClean="0">
                              <a:latin typeface="Cambria Math"/>
                              <a:ea typeface="Cambria Math"/>
                            </a:rPr>
                            <m:t>2</m:t>
                          </m:r>
                          <m:r>
                            <a:rPr lang="en-US" b="0" i="1" smtClean="0">
                              <a:latin typeface="Cambria Math"/>
                            </a:rPr>
                            <m:t>𝐺</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𝑦</m:t>
                              </m:r>
                            </m:sub>
                          </m:sSub>
                        </m:den>
                      </m:f>
                      <m:d>
                        <m:dPr>
                          <m:ctrlPr>
                            <a:rPr lang="en-US" b="0" i="1" smtClean="0">
                              <a:latin typeface="Cambria Math" panose="02040503050406030204" pitchFamily="18" charset="0"/>
                              <a:ea typeface="Cambria Math"/>
                            </a:rPr>
                          </m:ctrlPr>
                        </m:dPr>
                        <m:e>
                          <m:r>
                            <a:rPr lang="en-US" i="1">
                              <a:latin typeface="Cambria Math" panose="02040503050406030204" pitchFamily="18" charset="0"/>
                              <a:ea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i="1">
                              <a:latin typeface="Cambria Math"/>
                            </a:rPr>
                            <m:t> +</m:t>
                          </m:r>
                          <m:r>
                            <a:rPr lang="en-US" i="1">
                              <a:latin typeface="Cambria Math"/>
                            </a:rPr>
                            <m:t>𝑣</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e>
                      </m:d>
                      <m:r>
                        <a:rPr lang="en-US" b="0" i="1" smtClean="0">
                          <a:latin typeface="Cambria Math"/>
                        </a:rPr>
                        <m:t>+</m:t>
                      </m:r>
                      <m:sSub>
                        <m:sSubPr>
                          <m:ctrlPr>
                            <a:rPr lang="en-US" i="1">
                              <a:latin typeface="Cambria Math" panose="02040503050406030204" pitchFamily="18" charset="0"/>
                            </a:rPr>
                          </m:ctrlPr>
                        </m:sSubPr>
                        <m:e>
                          <m:r>
                            <a:rPr lang="en-US" i="1">
                              <a:latin typeface="Cambria Math"/>
                            </a:rPr>
                            <m:t>𝑠</m:t>
                          </m:r>
                        </m:e>
                        <m:sub>
                          <m:r>
                            <a:rPr lang="en-US" i="1">
                              <a:latin typeface="Cambria Math"/>
                            </a:rPr>
                            <m:t>𝑥𝑥</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r>
                            <a:rPr lang="en-US" b="0" i="1" smtClean="0">
                              <a:latin typeface="Cambria Math"/>
                            </a:rPr>
                            <m:t>+</m:t>
                          </m:r>
                          <m:r>
                            <a:rPr lang="en-US" i="1">
                              <a:latin typeface="Cambria Math"/>
                            </a:rPr>
                            <m:t>1</m:t>
                          </m:r>
                        </m:sub>
                      </m:sSub>
                      <m:f>
                        <m:fPr>
                          <m:ctrlPr>
                            <a:rPr lang="en-US" i="1">
                              <a:latin typeface="Cambria Math" panose="02040503050406030204" pitchFamily="18" charset="0"/>
                            </a:rPr>
                          </m:ctrlPr>
                        </m:fPr>
                        <m:num>
                          <m:r>
                            <a:rPr lang="en-US" i="1">
                              <a:latin typeface="Cambria Math"/>
                              <a:ea typeface="Cambria Math"/>
                            </a:rPr>
                            <m:t>𝜇</m:t>
                          </m:r>
                        </m:num>
                        <m:den>
                          <m:r>
                            <a:rPr lang="en-US" i="1">
                              <a:latin typeface="Cambria Math"/>
                              <a:ea typeface="Cambria Math"/>
                            </a:rPr>
                            <m:t>2</m:t>
                          </m:r>
                          <m:r>
                            <a:rPr lang="en-US" i="1">
                              <a:latin typeface="Cambria Math"/>
                            </a:rPr>
                            <m:t>𝐺</m:t>
                          </m:r>
                          <m:sSub>
                            <m:sSubPr>
                              <m:ctrlPr>
                                <a:rPr lang="en-US" i="1">
                                  <a:latin typeface="Cambria Math" panose="02040503050406030204" pitchFamily="18" charset="0"/>
                                </a:rPr>
                              </m:ctrlPr>
                            </m:sSubPr>
                            <m:e>
                              <m:r>
                                <a:rPr lang="en-US" i="1">
                                  <a:latin typeface="Cambria Math"/>
                                </a:rPr>
                                <m:t>h</m:t>
                              </m:r>
                            </m:e>
                            <m:sub>
                              <m:r>
                                <a:rPr lang="en-US" i="1">
                                  <a:latin typeface="Cambria Math"/>
                                </a:rPr>
                                <m:t>𝑦</m:t>
                              </m:r>
                            </m:sub>
                          </m:sSub>
                        </m:den>
                      </m:f>
                      <m:d>
                        <m:dPr>
                          <m:ctrlPr>
                            <a:rPr lang="en-US" i="1">
                              <a:latin typeface="Cambria Math" panose="02040503050406030204" pitchFamily="18" charset="0"/>
                              <a:ea typeface="Cambria Math"/>
                            </a:rPr>
                          </m:ctrlPr>
                        </m:dPr>
                        <m:e>
                          <m:r>
                            <a:rPr lang="en-US" i="1">
                              <a:latin typeface="Cambria Math" panose="02040503050406030204" pitchFamily="18" charset="0"/>
                              <a:ea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i="1">
                              <a:latin typeface="Cambria Math"/>
                            </a:rPr>
                            <m:t> +</m:t>
                          </m:r>
                          <m:r>
                            <a:rPr lang="en-US" i="1">
                              <a:latin typeface="Cambria Math"/>
                            </a:rPr>
                            <m:t>𝑣</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e>
                      </m:d>
                      <m:r>
                        <a:rPr lang="en-US" b="0" i="1" smtClean="0">
                          <a:latin typeface="Cambria Math"/>
                        </a:rPr>
                        <m:t>=</m:t>
                      </m:r>
                      <m:f>
                        <m:fPr>
                          <m:ctrlPr>
                            <a:rPr lang="en-US" i="1">
                              <a:latin typeface="Cambria Math" panose="02040503050406030204" pitchFamily="18" charset="0"/>
                            </a:rPr>
                          </m:ctrlPr>
                        </m:fPr>
                        <m:num>
                          <m:r>
                            <a:rPr lang="en-US" i="1">
                              <a:latin typeface="Cambria Math"/>
                              <a:ea typeface="Cambria Math"/>
                            </a:rPr>
                            <m:t>𝜇</m:t>
                          </m:r>
                        </m:num>
                        <m:den>
                          <m:r>
                            <a:rPr lang="en-US" i="1">
                              <a:latin typeface="Cambria Math"/>
                            </a:rPr>
                            <m:t>𝐺</m:t>
                          </m:r>
                          <m:r>
                            <a:rPr lang="en-US" i="1">
                              <a:latin typeface="Cambria Math" panose="02040503050406030204" pitchFamily="18" charset="0"/>
                            </a:rPr>
                            <m:t>h</m:t>
                          </m:r>
                          <m:r>
                            <a:rPr lang="en-US" i="1" baseline="-25000">
                              <a:latin typeface="Cambria Math" panose="02040503050406030204" pitchFamily="18" charset="0"/>
                            </a:rPr>
                            <m:t>𝑥</m:t>
                          </m:r>
                        </m:den>
                      </m:f>
                      <m:sSub>
                        <m:sSubPr>
                          <m:ctrlPr>
                            <a:rPr lang="en-US" i="1">
                              <a:latin typeface="Cambria Math" panose="02040503050406030204" pitchFamily="18" charset="0"/>
                            </a:rPr>
                          </m:ctrlPr>
                        </m:sSubPr>
                        <m:e>
                          <m:r>
                            <a:rPr lang="en-US" i="1">
                              <a:latin typeface="Cambria Math"/>
                            </a:rPr>
                            <m:t>𝑠</m:t>
                          </m:r>
                        </m:e>
                        <m:sub>
                          <m:r>
                            <a:rPr lang="en-US" i="1">
                              <a:latin typeface="Cambria Math"/>
                            </a:rPr>
                            <m:t>𝑥𝑥</m:t>
                          </m:r>
                          <m:r>
                            <a:rPr lang="cs-CZ" i="1">
                              <a:latin typeface="Cambria Math" panose="02040503050406030204" pitchFamily="18" charset="0"/>
                            </a:rPr>
                            <m:t> </m:t>
                          </m:r>
                          <m:r>
                            <a:rPr lang="cs-CZ" i="1">
                              <a:latin typeface="Cambria Math" panose="02040503050406030204" pitchFamily="18" charset="0"/>
                            </a:rPr>
                            <m:t>𝑖</m:t>
                          </m:r>
                          <m:r>
                            <a:rPr lang="en-US" i="1">
                              <a:latin typeface="Cambria Math" panose="02040503050406030204" pitchFamily="18" charset="0"/>
                            </a:rPr>
                            <m:t>−1</m:t>
                          </m:r>
                          <m:r>
                            <a:rPr lang="cs-CZ" i="1">
                              <a:latin typeface="Cambria Math" panose="02040503050406030204" pitchFamily="18" charset="0"/>
                            </a:rPr>
                            <m:t>,</m:t>
                          </m:r>
                          <m:r>
                            <a:rPr lang="cs-CZ" i="1">
                              <a:latin typeface="Cambria Math" panose="02040503050406030204" pitchFamily="18" charset="0"/>
                            </a:rPr>
                            <m:t>𝑗</m:t>
                          </m:r>
                        </m:sub>
                      </m:sSub>
                      <m:r>
                        <a:rPr lang="en-US" i="1">
                          <a:latin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ea typeface="Cambria Math"/>
                            </a:rPr>
                            <m:t>𝜇</m:t>
                          </m:r>
                        </m:num>
                        <m:den>
                          <m:r>
                            <a:rPr lang="en-US" b="0" i="1" smtClean="0">
                              <a:latin typeface="Cambria Math"/>
                            </a:rPr>
                            <m:t>𝐺</m:t>
                          </m:r>
                        </m:den>
                      </m:f>
                      <m:f>
                        <m:fPr>
                          <m:ctrlPr>
                            <a:rPr lang="cs-CZ" i="1">
                              <a:latin typeface="Cambria Math" panose="02040503050406030204" pitchFamily="18" charset="0"/>
                            </a:rPr>
                          </m:ctrlPr>
                        </m:fPr>
                        <m:num>
                          <m:r>
                            <a:rPr lang="cs-CZ" i="1">
                              <a:latin typeface="Cambria Math"/>
                            </a:rPr>
                            <m:t>𝜕</m:t>
                          </m:r>
                          <m:r>
                            <a:rPr lang="en-US" b="0" i="1" smtClean="0">
                              <a:latin typeface="Cambria Math"/>
                            </a:rPr>
                            <m:t>𝑢</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𝑥𝑦</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a:rPr>
                        <m:t> </m:t>
                      </m:r>
                      <m:r>
                        <a:rPr lang="en-US" b="0" i="1" smtClean="0">
                          <a:latin typeface="Cambria Math" panose="02040503050406030204" pitchFamily="18" charset="0"/>
                        </a:rPr>
                        <m:t>−</m:t>
                      </m:r>
                      <m:r>
                        <a:rPr lang="en-US" b="0" i="1" smtClean="0">
                          <a:latin typeface="Cambria Math" panose="02040503050406030204" pitchFamily="18" charset="0"/>
                        </a:rPr>
                        <m:t>𝑄𝑥𝑥</m:t>
                      </m:r>
                    </m:oMath>
                  </m:oMathPara>
                </a14:m>
                <a:endParaRPr lang="en-US" b="0" i="1" baseline="-25000" dirty="0" smtClean="0">
                  <a:latin typeface="Cambria Math"/>
                </a:endParaRPr>
              </a:p>
            </p:txBody>
          </p:sp>
        </mc:Choice>
        <mc:Fallback xmlns="">
          <p:sp>
            <p:nvSpPr>
              <p:cNvPr id="56" name="TextovéPole 55"/>
              <p:cNvSpPr txBox="1">
                <a:spLocks noRot="1" noChangeAspect="1" noMove="1" noResize="1" noEditPoints="1" noAdjustHandles="1" noChangeArrowheads="1" noChangeShapeType="1" noTextEdit="1"/>
              </p:cNvSpPr>
              <p:nvPr/>
            </p:nvSpPr>
            <p:spPr>
              <a:xfrm>
                <a:off x="1675480" y="1848791"/>
                <a:ext cx="10165876" cy="131183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ovéPole 56"/>
              <p:cNvSpPr txBox="1"/>
              <p:nvPr/>
            </p:nvSpPr>
            <p:spPr>
              <a:xfrm>
                <a:off x="1746242" y="3501044"/>
                <a:ext cx="10105967" cy="13118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en-US" b="0" i="1" smtClean="0">
                              <a:latin typeface="Cambria Math"/>
                            </a:rPr>
                            <m:t>𝑦𝑦</m:t>
                          </m:r>
                          <m:r>
                            <a:rPr lang="cs-CZ" b="0" i="1" smtClean="0">
                              <a:latin typeface="Cambria Math" panose="02040503050406030204" pitchFamily="18" charset="0"/>
                            </a:rPr>
                            <m:t> </m:t>
                          </m:r>
                          <m:r>
                            <a:rPr lang="cs-CZ" b="0" i="1" smtClean="0">
                              <a:latin typeface="Cambria Math" panose="02040503050406030204" pitchFamily="18" charset="0"/>
                            </a:rPr>
                            <m:t>𝑖</m:t>
                          </m:r>
                          <m:r>
                            <a:rPr lang="cs-CZ" b="0" i="1" smtClean="0">
                              <a:latin typeface="Cambria Math" panose="02040503050406030204" pitchFamily="18" charset="0"/>
                            </a:rPr>
                            <m:t>,</m:t>
                          </m:r>
                          <m:r>
                            <a:rPr lang="cs-CZ" b="0" i="1" smtClean="0">
                              <a:latin typeface="Cambria Math" panose="02040503050406030204" pitchFamily="18" charset="0"/>
                            </a:rPr>
                            <m:t>𝑗</m:t>
                          </m:r>
                        </m:sub>
                      </m:sSub>
                      <m:d>
                        <m:dPr>
                          <m:ctrlPr>
                            <a:rPr lang="en-US" b="0" i="1" smtClean="0">
                              <a:latin typeface="Cambria Math" panose="02040503050406030204" pitchFamily="18" charset="0"/>
                            </a:rPr>
                          </m:ctrlPr>
                        </m:dPr>
                        <m:e>
                          <m:r>
                            <a:rPr lang="en-US" b="0" i="1" smtClean="0">
                              <a:latin typeface="Cambria Math"/>
                            </a:rPr>
                            <m:t>1+</m:t>
                          </m:r>
                          <m:r>
                            <a:rPr lang="cs-CZ" b="0" i="1" smtClean="0">
                              <a:latin typeface="Cambria Math" panose="02040503050406030204" pitchFamily="18" charset="0"/>
                            </a:rPr>
                            <m:t>𝐴</m:t>
                          </m:r>
                          <m:r>
                            <a:rPr lang="en-US" i="1">
                              <a:latin typeface="Cambria Math"/>
                            </a:rPr>
                            <m:t>+</m:t>
                          </m:r>
                          <m:f>
                            <m:fPr>
                              <m:ctrlPr>
                                <a:rPr lang="en-US" i="1">
                                  <a:latin typeface="Cambria Math" panose="02040503050406030204" pitchFamily="18" charset="0"/>
                                </a:rPr>
                              </m:ctrlPr>
                            </m:fPr>
                            <m:num>
                              <m:r>
                                <a:rPr lang="en-US" i="1">
                                  <a:latin typeface="Cambria Math"/>
                                  <a:ea typeface="Cambria Math"/>
                                </a:rPr>
                                <m:t>𝜇</m:t>
                              </m:r>
                            </m:num>
                            <m:den>
                              <m:r>
                                <a:rPr lang="en-US" i="1">
                                  <a:latin typeface="Cambria Math"/>
                                </a:rPr>
                                <m:t>𝐺</m:t>
                              </m:r>
                            </m:den>
                          </m:f>
                          <m:f>
                            <m:fPr>
                              <m:ctrlPr>
                                <a:rPr lang="en-US" i="1" smtClean="0">
                                  <a:latin typeface="Cambria Math" panose="02040503050406030204" pitchFamily="18" charset="0"/>
                                </a:rPr>
                              </m:ctrlPr>
                            </m:fPr>
                            <m:num>
                              <m:r>
                                <a:rPr lang="en-US" b="0" i="1" smtClean="0">
                                  <a:latin typeface="Cambria Math"/>
                                </a:rPr>
                                <m:t>𝑢</m:t>
                              </m:r>
                            </m:num>
                            <m:den>
                              <m:sSub>
                                <m:sSubPr>
                                  <m:ctrlPr>
                                    <a:rPr lang="en-US" i="1" smtClean="0">
                                      <a:latin typeface="Cambria Math" panose="02040503050406030204" pitchFamily="18" charset="0"/>
                                    </a:rPr>
                                  </m:ctrlPr>
                                </m:sSubPr>
                                <m:e>
                                  <m:r>
                                    <a:rPr lang="en-US" b="0" i="1" smtClean="0">
                                      <a:latin typeface="Cambria Math"/>
                                    </a:rPr>
                                    <m:t>h</m:t>
                                  </m:r>
                                </m:e>
                                <m:sub>
                                  <m:r>
                                    <a:rPr lang="en-US" b="0" i="1" smtClean="0">
                                      <a:latin typeface="Cambria Math"/>
                                    </a:rPr>
                                    <m:t>𝑥</m:t>
                                  </m:r>
                                </m:sub>
                              </m:sSub>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e>
                      </m:d>
                      <m:r>
                        <a:rPr lang="en-US" b="0" i="1" smtClean="0">
                          <a:latin typeface="Cambria Math"/>
                        </a:rPr>
                        <m:t>−</m:t>
                      </m:r>
                      <m:sSub>
                        <m:sSubPr>
                          <m:ctrlPr>
                            <a:rPr lang="en-US" i="1">
                              <a:latin typeface="Cambria Math" panose="02040503050406030204" pitchFamily="18" charset="0"/>
                            </a:rPr>
                          </m:ctrlPr>
                        </m:sSubPr>
                        <m:e>
                          <m:r>
                            <a:rPr lang="en-US" i="1">
                              <a:latin typeface="Cambria Math"/>
                            </a:rPr>
                            <m:t>𝑠</m:t>
                          </m:r>
                        </m:e>
                        <m:sub>
                          <m:r>
                            <a:rPr lang="en-US" b="0" i="1" smtClean="0">
                              <a:latin typeface="Cambria Math"/>
                            </a:rPr>
                            <m:t>𝑦𝑦</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r>
                            <a:rPr lang="en-US" i="1">
                              <a:latin typeface="Cambria Math"/>
                            </a:rPr>
                            <m:t>−1</m:t>
                          </m:r>
                        </m:sub>
                      </m:sSub>
                      <m:f>
                        <m:fPr>
                          <m:ctrlPr>
                            <a:rPr lang="en-US" b="0" i="1" smtClean="0">
                              <a:latin typeface="Cambria Math" panose="02040503050406030204" pitchFamily="18" charset="0"/>
                            </a:rPr>
                          </m:ctrlPr>
                        </m:fPr>
                        <m:num>
                          <m:r>
                            <a:rPr lang="en-US" b="0" i="1" smtClean="0">
                              <a:latin typeface="Cambria Math"/>
                              <a:ea typeface="Cambria Math"/>
                            </a:rPr>
                            <m:t>𝜇</m:t>
                          </m:r>
                        </m:num>
                        <m:den>
                          <m:r>
                            <a:rPr lang="en-US" b="0" i="1" smtClean="0">
                              <a:latin typeface="Cambria Math"/>
                              <a:ea typeface="Cambria Math"/>
                            </a:rPr>
                            <m:t>2</m:t>
                          </m:r>
                          <m:r>
                            <a:rPr lang="en-US" b="0" i="1" smtClean="0">
                              <a:latin typeface="Cambria Math"/>
                            </a:rPr>
                            <m:t>𝐺</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𝑦</m:t>
                              </m:r>
                            </m:sub>
                          </m:sSub>
                        </m:den>
                      </m:f>
                      <m:d>
                        <m:dPr>
                          <m:ctrlPr>
                            <a:rPr lang="en-US" b="0" i="1" smtClean="0">
                              <a:latin typeface="Cambria Math" panose="02040503050406030204" pitchFamily="18" charset="0"/>
                              <a:ea typeface="Cambria Math"/>
                            </a:rPr>
                          </m:ctrlPr>
                        </m:dPr>
                        <m:e>
                          <m:r>
                            <a:rPr lang="en-US" i="1">
                              <a:latin typeface="Cambria Math" panose="02040503050406030204" pitchFamily="18" charset="0"/>
                              <a:ea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i="1">
                              <a:latin typeface="Cambria Math"/>
                            </a:rPr>
                            <m:t> +</m:t>
                          </m:r>
                          <m:r>
                            <a:rPr lang="en-US" i="1">
                              <a:latin typeface="Cambria Math"/>
                            </a:rPr>
                            <m:t>𝑣</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e>
                      </m:d>
                      <m:r>
                        <a:rPr lang="en-US" b="0" i="1" smtClean="0">
                          <a:latin typeface="Cambria Math"/>
                        </a:rPr>
                        <m:t>+</m:t>
                      </m:r>
                      <m:sSub>
                        <m:sSubPr>
                          <m:ctrlPr>
                            <a:rPr lang="en-US" i="1">
                              <a:latin typeface="Cambria Math" panose="02040503050406030204" pitchFamily="18" charset="0"/>
                            </a:rPr>
                          </m:ctrlPr>
                        </m:sSubPr>
                        <m:e>
                          <m:r>
                            <a:rPr lang="en-US" i="1">
                              <a:latin typeface="Cambria Math"/>
                            </a:rPr>
                            <m:t>𝑠</m:t>
                          </m:r>
                        </m:e>
                        <m:sub>
                          <m:r>
                            <a:rPr lang="en-US" b="0" i="1" smtClean="0">
                              <a:latin typeface="Cambria Math"/>
                            </a:rPr>
                            <m:t>𝑦𝑦</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r>
                            <a:rPr lang="en-US" b="0" i="1" smtClean="0">
                              <a:latin typeface="Cambria Math"/>
                            </a:rPr>
                            <m:t>+</m:t>
                          </m:r>
                          <m:r>
                            <a:rPr lang="en-US" i="1">
                              <a:latin typeface="Cambria Math"/>
                            </a:rPr>
                            <m:t>1</m:t>
                          </m:r>
                        </m:sub>
                      </m:sSub>
                      <m:f>
                        <m:fPr>
                          <m:ctrlPr>
                            <a:rPr lang="en-US" i="1">
                              <a:latin typeface="Cambria Math" panose="02040503050406030204" pitchFamily="18" charset="0"/>
                            </a:rPr>
                          </m:ctrlPr>
                        </m:fPr>
                        <m:num>
                          <m:r>
                            <a:rPr lang="en-US" i="1">
                              <a:latin typeface="Cambria Math"/>
                              <a:ea typeface="Cambria Math"/>
                            </a:rPr>
                            <m:t>𝜇</m:t>
                          </m:r>
                        </m:num>
                        <m:den>
                          <m:r>
                            <a:rPr lang="en-US" i="1">
                              <a:latin typeface="Cambria Math"/>
                              <a:ea typeface="Cambria Math"/>
                            </a:rPr>
                            <m:t>2</m:t>
                          </m:r>
                          <m:r>
                            <a:rPr lang="en-US" i="1">
                              <a:latin typeface="Cambria Math"/>
                            </a:rPr>
                            <m:t>𝐺</m:t>
                          </m:r>
                          <m:sSub>
                            <m:sSubPr>
                              <m:ctrlPr>
                                <a:rPr lang="en-US" i="1">
                                  <a:latin typeface="Cambria Math" panose="02040503050406030204" pitchFamily="18" charset="0"/>
                                </a:rPr>
                              </m:ctrlPr>
                            </m:sSubPr>
                            <m:e>
                              <m:r>
                                <a:rPr lang="en-US" i="1">
                                  <a:latin typeface="Cambria Math"/>
                                </a:rPr>
                                <m:t>h</m:t>
                              </m:r>
                            </m:e>
                            <m:sub>
                              <m:r>
                                <a:rPr lang="en-US" i="1">
                                  <a:latin typeface="Cambria Math"/>
                                </a:rPr>
                                <m:t>𝑦</m:t>
                              </m:r>
                            </m:sub>
                          </m:sSub>
                        </m:den>
                      </m:f>
                      <m:d>
                        <m:dPr>
                          <m:ctrlPr>
                            <a:rPr lang="en-US" i="1">
                              <a:latin typeface="Cambria Math" panose="02040503050406030204" pitchFamily="18" charset="0"/>
                              <a:ea typeface="Cambria Math"/>
                            </a:rPr>
                          </m:ctrlPr>
                        </m:dPr>
                        <m:e>
                          <m:r>
                            <a:rPr lang="en-US" i="1">
                              <a:latin typeface="Cambria Math" panose="02040503050406030204" pitchFamily="18" charset="0"/>
                              <a:ea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i="1">
                              <a:latin typeface="Cambria Math"/>
                            </a:rPr>
                            <m:t> +</m:t>
                          </m:r>
                          <m:r>
                            <a:rPr lang="en-US" i="1">
                              <a:latin typeface="Cambria Math"/>
                            </a:rPr>
                            <m:t>𝑣</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e>
                      </m:d>
                      <m:r>
                        <a:rPr lang="en-US" b="0" i="1" smtClean="0">
                          <a:latin typeface="Cambria Math"/>
                        </a:rPr>
                        <m:t>=</m:t>
                      </m:r>
                      <m:f>
                        <m:fPr>
                          <m:ctrlPr>
                            <a:rPr lang="en-US" i="1">
                              <a:latin typeface="Cambria Math" panose="02040503050406030204" pitchFamily="18" charset="0"/>
                            </a:rPr>
                          </m:ctrlPr>
                        </m:fPr>
                        <m:num>
                          <m:r>
                            <a:rPr lang="en-US" i="1">
                              <a:latin typeface="Cambria Math"/>
                              <a:ea typeface="Cambria Math"/>
                            </a:rPr>
                            <m:t>𝜇</m:t>
                          </m:r>
                        </m:num>
                        <m:den>
                          <m:r>
                            <a:rPr lang="en-US" i="1">
                              <a:latin typeface="Cambria Math"/>
                            </a:rPr>
                            <m:t>𝐺</m:t>
                          </m:r>
                          <m:r>
                            <a:rPr lang="en-US" i="1">
                              <a:latin typeface="Cambria Math" panose="02040503050406030204" pitchFamily="18" charset="0"/>
                            </a:rPr>
                            <m:t>h</m:t>
                          </m:r>
                          <m:r>
                            <a:rPr lang="en-US" i="1" baseline="-25000">
                              <a:latin typeface="Cambria Math" panose="02040503050406030204" pitchFamily="18" charset="0"/>
                            </a:rPr>
                            <m:t>𝑥</m:t>
                          </m:r>
                        </m:den>
                      </m:f>
                      <m:sSub>
                        <m:sSubPr>
                          <m:ctrlPr>
                            <a:rPr lang="en-US" i="1">
                              <a:latin typeface="Cambria Math" panose="02040503050406030204" pitchFamily="18" charset="0"/>
                            </a:rPr>
                          </m:ctrlPr>
                        </m:sSubPr>
                        <m:e>
                          <m:r>
                            <a:rPr lang="en-US" i="1">
                              <a:latin typeface="Cambria Math"/>
                            </a:rPr>
                            <m:t>𝑠</m:t>
                          </m:r>
                        </m:e>
                        <m:sub>
                          <m:r>
                            <a:rPr lang="en-US" b="0" i="1" smtClean="0">
                              <a:latin typeface="Cambria Math"/>
                            </a:rPr>
                            <m:t>𝑦𝑦</m:t>
                          </m:r>
                          <m:r>
                            <a:rPr lang="cs-CZ" i="1">
                              <a:latin typeface="Cambria Math" panose="02040503050406030204" pitchFamily="18" charset="0"/>
                            </a:rPr>
                            <m:t> </m:t>
                          </m:r>
                          <m:r>
                            <a:rPr lang="cs-CZ" i="1">
                              <a:latin typeface="Cambria Math" panose="02040503050406030204" pitchFamily="18" charset="0"/>
                            </a:rPr>
                            <m:t>𝑖</m:t>
                          </m:r>
                          <m:r>
                            <a:rPr lang="en-US" i="1">
                              <a:latin typeface="Cambria Math" panose="02040503050406030204" pitchFamily="18" charset="0"/>
                            </a:rPr>
                            <m:t>−1</m:t>
                          </m:r>
                          <m:r>
                            <a:rPr lang="cs-CZ" i="1">
                              <a:latin typeface="Cambria Math" panose="02040503050406030204" pitchFamily="18" charset="0"/>
                            </a:rPr>
                            <m:t>,</m:t>
                          </m:r>
                          <m:r>
                            <a:rPr lang="cs-CZ" i="1">
                              <a:latin typeface="Cambria Math" panose="02040503050406030204" pitchFamily="18" charset="0"/>
                            </a:rPr>
                            <m:t>𝑗</m:t>
                          </m:r>
                        </m:sub>
                      </m:sSub>
                      <m:r>
                        <a:rPr lang="en-US" i="1">
                          <a:latin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ea typeface="Cambria Math"/>
                            </a:rPr>
                            <m:t>𝜇</m:t>
                          </m:r>
                        </m:num>
                        <m:den>
                          <m:r>
                            <a:rPr lang="en-US" b="0" i="1" smtClean="0">
                              <a:latin typeface="Cambria Math"/>
                            </a:rPr>
                            <m:t>𝐺</m:t>
                          </m:r>
                        </m:den>
                      </m:f>
                      <m:f>
                        <m:fPr>
                          <m:ctrlPr>
                            <a:rPr lang="cs-CZ" i="1">
                              <a:latin typeface="Cambria Math" panose="02040503050406030204" pitchFamily="18" charset="0"/>
                            </a:rPr>
                          </m:ctrlPr>
                        </m:fPr>
                        <m:num>
                          <m:r>
                            <a:rPr lang="cs-CZ" i="1">
                              <a:latin typeface="Cambria Math"/>
                            </a:rPr>
                            <m:t>𝜕</m:t>
                          </m:r>
                          <m:r>
                            <a:rPr lang="en-US" b="0" i="1" smtClean="0">
                              <a:latin typeface="Cambria Math"/>
                            </a:rPr>
                            <m:t>𝑢</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𝑥𝑦</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a:rPr>
                        <m:t> </m:t>
                      </m:r>
                      <m:r>
                        <a:rPr lang="en-US" b="0" i="1" smtClean="0">
                          <a:latin typeface="Cambria Math" panose="02040503050406030204" pitchFamily="18" charset="0"/>
                        </a:rPr>
                        <m:t>−</m:t>
                      </m:r>
                      <m:r>
                        <a:rPr lang="en-US" b="0" i="1" smtClean="0">
                          <a:latin typeface="Cambria Math" panose="02040503050406030204" pitchFamily="18" charset="0"/>
                        </a:rPr>
                        <m:t>𝑄𝑦𝑦</m:t>
                      </m:r>
                    </m:oMath>
                  </m:oMathPara>
                </a14:m>
                <a:endParaRPr lang="en-US" b="0" i="1" baseline="-25000" dirty="0" smtClean="0">
                  <a:latin typeface="Cambria Math"/>
                </a:endParaRPr>
              </a:p>
            </p:txBody>
          </p:sp>
        </mc:Choice>
        <mc:Fallback xmlns="">
          <p:sp>
            <p:nvSpPr>
              <p:cNvPr id="57" name="TextovéPole 56"/>
              <p:cNvSpPr txBox="1">
                <a:spLocks noRot="1" noChangeAspect="1" noMove="1" noResize="1" noEditPoints="1" noAdjustHandles="1" noChangeArrowheads="1" noChangeShapeType="1" noTextEdit="1"/>
              </p:cNvSpPr>
              <p:nvPr/>
            </p:nvSpPr>
            <p:spPr>
              <a:xfrm>
                <a:off x="1746242" y="3501044"/>
                <a:ext cx="10105967" cy="131183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ovéPole 58"/>
              <p:cNvSpPr txBox="1"/>
              <p:nvPr/>
            </p:nvSpPr>
            <p:spPr>
              <a:xfrm>
                <a:off x="1579152" y="5153297"/>
                <a:ext cx="9964505" cy="13426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en-US" b="0" i="1" smtClean="0">
                              <a:latin typeface="Cambria Math"/>
                            </a:rPr>
                            <m:t>𝑠</m:t>
                          </m:r>
                        </m:e>
                        <m:sub>
                          <m:r>
                            <a:rPr lang="en-US" b="0" i="1" smtClean="0">
                              <a:latin typeface="Cambria Math"/>
                            </a:rPr>
                            <m:t>𝑥𝑦</m:t>
                          </m:r>
                          <m:r>
                            <a:rPr lang="cs-CZ" b="0" i="1" smtClean="0">
                              <a:latin typeface="Cambria Math" panose="02040503050406030204" pitchFamily="18" charset="0"/>
                            </a:rPr>
                            <m:t> </m:t>
                          </m:r>
                          <m:r>
                            <a:rPr lang="cs-CZ" b="0" i="1" smtClean="0">
                              <a:latin typeface="Cambria Math" panose="02040503050406030204" pitchFamily="18" charset="0"/>
                            </a:rPr>
                            <m:t>𝑖</m:t>
                          </m:r>
                          <m:r>
                            <a:rPr lang="cs-CZ" b="0" i="1" smtClean="0">
                              <a:latin typeface="Cambria Math" panose="02040503050406030204" pitchFamily="18" charset="0"/>
                            </a:rPr>
                            <m:t>,</m:t>
                          </m:r>
                          <m:r>
                            <a:rPr lang="cs-CZ" b="0" i="1" smtClean="0">
                              <a:latin typeface="Cambria Math" panose="02040503050406030204" pitchFamily="18" charset="0"/>
                            </a:rPr>
                            <m:t>𝑗</m:t>
                          </m:r>
                        </m:sub>
                      </m:sSub>
                      <m:d>
                        <m:dPr>
                          <m:ctrlPr>
                            <a:rPr lang="en-US" b="0" i="1" smtClean="0">
                              <a:latin typeface="Cambria Math" panose="02040503050406030204" pitchFamily="18" charset="0"/>
                            </a:rPr>
                          </m:ctrlPr>
                        </m:dPr>
                        <m:e>
                          <m:r>
                            <a:rPr lang="en-US" b="0" i="1" smtClean="0">
                              <a:latin typeface="Cambria Math"/>
                            </a:rPr>
                            <m:t>1</m:t>
                          </m:r>
                          <m:r>
                            <a:rPr lang="en-US" i="1">
                              <a:latin typeface="Cambria Math"/>
                            </a:rPr>
                            <m:t>+</m:t>
                          </m:r>
                          <m:f>
                            <m:fPr>
                              <m:ctrlPr>
                                <a:rPr lang="en-US" i="1">
                                  <a:latin typeface="Cambria Math" panose="02040503050406030204" pitchFamily="18" charset="0"/>
                                </a:rPr>
                              </m:ctrlPr>
                            </m:fPr>
                            <m:num>
                              <m:r>
                                <a:rPr lang="en-US" i="1">
                                  <a:latin typeface="Cambria Math"/>
                                  <a:ea typeface="Cambria Math"/>
                                </a:rPr>
                                <m:t>𝜇</m:t>
                              </m:r>
                            </m:num>
                            <m:den>
                              <m:r>
                                <a:rPr lang="en-US" i="1">
                                  <a:latin typeface="Cambria Math"/>
                                </a:rPr>
                                <m:t>𝐺</m:t>
                              </m:r>
                            </m:den>
                          </m:f>
                          <m:f>
                            <m:fPr>
                              <m:ctrlPr>
                                <a:rPr lang="en-US" i="1" smtClean="0">
                                  <a:latin typeface="Cambria Math" panose="02040503050406030204" pitchFamily="18" charset="0"/>
                                </a:rPr>
                              </m:ctrlPr>
                            </m:fPr>
                            <m:num>
                              <m:r>
                                <a:rPr lang="en-US" b="0" i="1" smtClean="0">
                                  <a:latin typeface="Cambria Math"/>
                                </a:rPr>
                                <m:t>𝑢</m:t>
                              </m:r>
                            </m:num>
                            <m:den>
                              <m:sSub>
                                <m:sSubPr>
                                  <m:ctrlPr>
                                    <a:rPr lang="en-US" i="1" smtClean="0">
                                      <a:latin typeface="Cambria Math" panose="02040503050406030204" pitchFamily="18" charset="0"/>
                                    </a:rPr>
                                  </m:ctrlPr>
                                </m:sSubPr>
                                <m:e>
                                  <m:r>
                                    <a:rPr lang="en-US" b="0" i="1" smtClean="0">
                                      <a:latin typeface="Cambria Math"/>
                                    </a:rPr>
                                    <m:t>h</m:t>
                                  </m:r>
                                </m:e>
                                <m:sub>
                                  <m:r>
                                    <a:rPr lang="en-US" b="0" i="1" smtClean="0">
                                      <a:latin typeface="Cambria Math"/>
                                    </a:rPr>
                                    <m:t>𝑥</m:t>
                                  </m:r>
                                </m:sub>
                              </m:sSub>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e>
                      </m:d>
                      <m:r>
                        <a:rPr lang="en-US" b="0" i="1" smtClean="0">
                          <a:latin typeface="Cambria Math"/>
                        </a:rPr>
                        <m:t>−</m:t>
                      </m:r>
                      <m:sSub>
                        <m:sSubPr>
                          <m:ctrlPr>
                            <a:rPr lang="en-US" i="1">
                              <a:latin typeface="Cambria Math" panose="02040503050406030204" pitchFamily="18" charset="0"/>
                            </a:rPr>
                          </m:ctrlPr>
                        </m:sSubPr>
                        <m:e>
                          <m:r>
                            <a:rPr lang="en-US" i="1">
                              <a:latin typeface="Cambria Math"/>
                            </a:rPr>
                            <m:t>𝑠</m:t>
                          </m:r>
                        </m:e>
                        <m:sub>
                          <m:r>
                            <a:rPr lang="en-US" b="0" i="1" smtClean="0">
                              <a:latin typeface="Cambria Math"/>
                            </a:rPr>
                            <m:t>𝑥𝑦</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r>
                            <a:rPr lang="en-US" i="1">
                              <a:latin typeface="Cambria Math"/>
                            </a:rPr>
                            <m:t>−1</m:t>
                          </m:r>
                        </m:sub>
                      </m:sSub>
                      <m:f>
                        <m:fPr>
                          <m:ctrlPr>
                            <a:rPr lang="en-US" b="0" i="1" smtClean="0">
                              <a:latin typeface="Cambria Math" panose="02040503050406030204" pitchFamily="18" charset="0"/>
                            </a:rPr>
                          </m:ctrlPr>
                        </m:fPr>
                        <m:num>
                          <m:r>
                            <a:rPr lang="en-US" b="0" i="1" smtClean="0">
                              <a:latin typeface="Cambria Math"/>
                              <a:ea typeface="Cambria Math"/>
                            </a:rPr>
                            <m:t>𝜇</m:t>
                          </m:r>
                        </m:num>
                        <m:den>
                          <m:r>
                            <a:rPr lang="en-US" b="0" i="1" smtClean="0">
                              <a:latin typeface="Cambria Math"/>
                              <a:ea typeface="Cambria Math"/>
                            </a:rPr>
                            <m:t>2</m:t>
                          </m:r>
                          <m:r>
                            <a:rPr lang="en-US" b="0" i="1" smtClean="0">
                              <a:latin typeface="Cambria Math"/>
                            </a:rPr>
                            <m:t>𝐺</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𝑦</m:t>
                              </m:r>
                            </m:sub>
                          </m:sSub>
                        </m:den>
                      </m:f>
                      <m:d>
                        <m:dPr>
                          <m:ctrlPr>
                            <a:rPr lang="en-US" b="0" i="1" smtClean="0">
                              <a:latin typeface="Cambria Math" panose="02040503050406030204" pitchFamily="18" charset="0"/>
                              <a:ea typeface="Cambria Math"/>
                            </a:rPr>
                          </m:ctrlPr>
                        </m:dPr>
                        <m:e>
                          <m:r>
                            <a:rPr lang="en-US" i="1">
                              <a:latin typeface="Cambria Math" panose="02040503050406030204" pitchFamily="18" charset="0"/>
                              <a:ea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i="1">
                              <a:latin typeface="Cambria Math"/>
                            </a:rPr>
                            <m:t> +</m:t>
                          </m:r>
                          <m:r>
                            <a:rPr lang="en-US" i="1">
                              <a:latin typeface="Cambria Math"/>
                            </a:rPr>
                            <m:t>𝑣</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e>
                      </m:d>
                      <m:r>
                        <a:rPr lang="en-US" b="0" i="1" smtClean="0">
                          <a:latin typeface="Cambria Math"/>
                        </a:rPr>
                        <m:t>+</m:t>
                      </m:r>
                      <m:sSub>
                        <m:sSubPr>
                          <m:ctrlPr>
                            <a:rPr lang="en-US" i="1">
                              <a:latin typeface="Cambria Math" panose="02040503050406030204" pitchFamily="18" charset="0"/>
                            </a:rPr>
                          </m:ctrlPr>
                        </m:sSubPr>
                        <m:e>
                          <m:r>
                            <a:rPr lang="en-US" i="1">
                              <a:latin typeface="Cambria Math"/>
                            </a:rPr>
                            <m:t>𝑠</m:t>
                          </m:r>
                        </m:e>
                        <m:sub>
                          <m:r>
                            <a:rPr lang="en-US" b="0" i="1" smtClean="0">
                              <a:latin typeface="Cambria Math"/>
                            </a:rPr>
                            <m:t>𝑥𝑦</m:t>
                          </m:r>
                          <m:r>
                            <a:rPr lang="cs-CZ" i="1">
                              <a:latin typeface="Cambria Math" panose="02040503050406030204" pitchFamily="18" charset="0"/>
                            </a:rPr>
                            <m:t> </m:t>
                          </m:r>
                          <m:r>
                            <a:rPr lang="cs-CZ" i="1">
                              <a:latin typeface="Cambria Math" panose="02040503050406030204" pitchFamily="18" charset="0"/>
                            </a:rPr>
                            <m:t>𝑖</m:t>
                          </m:r>
                          <m:r>
                            <a:rPr lang="cs-CZ" i="1">
                              <a:latin typeface="Cambria Math" panose="02040503050406030204" pitchFamily="18" charset="0"/>
                            </a:rPr>
                            <m:t>,</m:t>
                          </m:r>
                          <m:r>
                            <a:rPr lang="cs-CZ" i="1">
                              <a:latin typeface="Cambria Math" panose="02040503050406030204" pitchFamily="18" charset="0"/>
                            </a:rPr>
                            <m:t>𝑗</m:t>
                          </m:r>
                          <m:r>
                            <a:rPr lang="en-US" b="0" i="1" smtClean="0">
                              <a:latin typeface="Cambria Math"/>
                            </a:rPr>
                            <m:t>+</m:t>
                          </m:r>
                          <m:r>
                            <a:rPr lang="en-US" i="1">
                              <a:latin typeface="Cambria Math"/>
                            </a:rPr>
                            <m:t>1</m:t>
                          </m:r>
                        </m:sub>
                      </m:sSub>
                      <m:f>
                        <m:fPr>
                          <m:ctrlPr>
                            <a:rPr lang="en-US" i="1">
                              <a:latin typeface="Cambria Math" panose="02040503050406030204" pitchFamily="18" charset="0"/>
                            </a:rPr>
                          </m:ctrlPr>
                        </m:fPr>
                        <m:num>
                          <m:r>
                            <a:rPr lang="en-US" i="1">
                              <a:latin typeface="Cambria Math"/>
                              <a:ea typeface="Cambria Math"/>
                            </a:rPr>
                            <m:t>𝜇</m:t>
                          </m:r>
                        </m:num>
                        <m:den>
                          <m:r>
                            <a:rPr lang="en-US" i="1">
                              <a:latin typeface="Cambria Math"/>
                              <a:ea typeface="Cambria Math"/>
                            </a:rPr>
                            <m:t>2</m:t>
                          </m:r>
                          <m:r>
                            <a:rPr lang="en-US" i="1">
                              <a:latin typeface="Cambria Math"/>
                            </a:rPr>
                            <m:t>𝐺</m:t>
                          </m:r>
                          <m:sSub>
                            <m:sSubPr>
                              <m:ctrlPr>
                                <a:rPr lang="en-US" i="1">
                                  <a:latin typeface="Cambria Math" panose="02040503050406030204" pitchFamily="18" charset="0"/>
                                </a:rPr>
                              </m:ctrlPr>
                            </m:sSubPr>
                            <m:e>
                              <m:r>
                                <a:rPr lang="en-US" i="1">
                                  <a:latin typeface="Cambria Math"/>
                                </a:rPr>
                                <m:t>h</m:t>
                              </m:r>
                            </m:e>
                            <m:sub>
                              <m:r>
                                <a:rPr lang="en-US" i="1">
                                  <a:latin typeface="Cambria Math"/>
                                </a:rPr>
                                <m:t>𝑦</m:t>
                              </m:r>
                            </m:sub>
                          </m:sSub>
                        </m:den>
                      </m:f>
                      <m:d>
                        <m:dPr>
                          <m:ctrlPr>
                            <a:rPr lang="en-US" i="1">
                              <a:latin typeface="Cambria Math" panose="02040503050406030204" pitchFamily="18" charset="0"/>
                              <a:ea typeface="Cambria Math"/>
                            </a:rPr>
                          </m:ctrlPr>
                        </m:dPr>
                        <m:e>
                          <m:r>
                            <a:rPr lang="en-US" i="1">
                              <a:latin typeface="Cambria Math" panose="02040503050406030204" pitchFamily="18" charset="0"/>
                              <a:ea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i="1">
                              <a:latin typeface="Cambria Math"/>
                            </a:rPr>
                            <m:t> +</m:t>
                          </m:r>
                          <m:r>
                            <a:rPr lang="en-US" i="1">
                              <a:latin typeface="Cambria Math"/>
                            </a:rPr>
                            <m:t>𝑣</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e>
                      </m:d>
                      <m:r>
                        <a:rPr lang="en-US" b="0" i="1" smtClean="0">
                          <a:latin typeface="Cambria Math"/>
                        </a:rPr>
                        <m:t>=</m:t>
                      </m:r>
                      <m:f>
                        <m:fPr>
                          <m:ctrlPr>
                            <a:rPr lang="en-US" i="1">
                              <a:latin typeface="Cambria Math" panose="02040503050406030204" pitchFamily="18" charset="0"/>
                            </a:rPr>
                          </m:ctrlPr>
                        </m:fPr>
                        <m:num>
                          <m:r>
                            <a:rPr lang="en-US" i="1">
                              <a:latin typeface="Cambria Math"/>
                              <a:ea typeface="Cambria Math"/>
                            </a:rPr>
                            <m:t>𝜇</m:t>
                          </m:r>
                        </m:num>
                        <m:den>
                          <m:r>
                            <a:rPr lang="en-US" i="1">
                              <a:latin typeface="Cambria Math"/>
                            </a:rPr>
                            <m:t>𝐺</m:t>
                          </m:r>
                          <m:r>
                            <a:rPr lang="en-US" i="1">
                              <a:latin typeface="Cambria Math" panose="02040503050406030204" pitchFamily="18" charset="0"/>
                            </a:rPr>
                            <m:t>h</m:t>
                          </m:r>
                          <m:r>
                            <a:rPr lang="en-US" i="1" baseline="-25000">
                              <a:latin typeface="Cambria Math" panose="02040503050406030204" pitchFamily="18" charset="0"/>
                            </a:rPr>
                            <m:t>𝑥</m:t>
                          </m:r>
                        </m:den>
                      </m:f>
                      <m:sSub>
                        <m:sSubPr>
                          <m:ctrlPr>
                            <a:rPr lang="en-US" i="1">
                              <a:latin typeface="Cambria Math" panose="02040503050406030204" pitchFamily="18" charset="0"/>
                            </a:rPr>
                          </m:ctrlPr>
                        </m:sSubPr>
                        <m:e>
                          <m:r>
                            <a:rPr lang="en-US" i="1">
                              <a:latin typeface="Cambria Math"/>
                            </a:rPr>
                            <m:t>𝑠</m:t>
                          </m:r>
                        </m:e>
                        <m:sub>
                          <m:r>
                            <a:rPr lang="en-US" b="0" i="1" smtClean="0">
                              <a:latin typeface="Cambria Math"/>
                            </a:rPr>
                            <m:t>𝑥𝑦</m:t>
                          </m:r>
                          <m:r>
                            <a:rPr lang="cs-CZ" i="1">
                              <a:latin typeface="Cambria Math" panose="02040503050406030204" pitchFamily="18" charset="0"/>
                            </a:rPr>
                            <m:t> </m:t>
                          </m:r>
                          <m:r>
                            <a:rPr lang="cs-CZ" i="1">
                              <a:latin typeface="Cambria Math" panose="02040503050406030204" pitchFamily="18" charset="0"/>
                            </a:rPr>
                            <m:t>𝑖</m:t>
                          </m:r>
                          <m:r>
                            <a:rPr lang="en-US" i="1">
                              <a:latin typeface="Cambria Math" panose="02040503050406030204" pitchFamily="18" charset="0"/>
                            </a:rPr>
                            <m:t>−1</m:t>
                          </m:r>
                          <m:r>
                            <a:rPr lang="cs-CZ" i="1">
                              <a:latin typeface="Cambria Math" panose="02040503050406030204" pitchFamily="18" charset="0"/>
                            </a:rPr>
                            <m:t>,</m:t>
                          </m:r>
                          <m:r>
                            <a:rPr lang="cs-CZ" i="1">
                              <a:latin typeface="Cambria Math" panose="02040503050406030204" pitchFamily="18" charset="0"/>
                            </a:rPr>
                            <m:t>𝑗</m:t>
                          </m:r>
                        </m:sub>
                      </m:sSub>
                      <m:r>
                        <a:rPr lang="en-US" i="1">
                          <a:latin typeface="Cambria Math"/>
                        </a:rPr>
                        <m:t>𝑢</m:t>
                      </m:r>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b="0" i="1" smtClean="0">
                          <a:latin typeface="Cambria Math"/>
                        </a:rPr>
                        <m:t>+</m:t>
                      </m:r>
                      <m:f>
                        <m:fPr>
                          <m:ctrlPr>
                            <a:rPr lang="en-US" i="1">
                              <a:latin typeface="Cambria Math" panose="02040503050406030204" pitchFamily="18" charset="0"/>
                            </a:rPr>
                          </m:ctrlPr>
                        </m:fPr>
                        <m:num>
                          <m:r>
                            <a:rPr lang="en-US" i="1">
                              <a:latin typeface="Cambria Math"/>
                              <a:ea typeface="Cambria Math"/>
                            </a:rPr>
                            <m:t>𝜇</m:t>
                          </m:r>
                        </m:num>
                        <m:den>
                          <m:r>
                            <a:rPr lang="en-US" i="1">
                              <a:latin typeface="Cambria Math"/>
                            </a:rPr>
                            <m:t>𝐺</m:t>
                          </m:r>
                        </m:den>
                      </m:f>
                      <m:d>
                        <m:dPr>
                          <m:ctrlPr>
                            <a:rPr lang="en-US" i="1">
                              <a:latin typeface="Cambria Math" panose="02040503050406030204" pitchFamily="18" charset="0"/>
                            </a:rPr>
                          </m:ctrlPr>
                        </m:dPr>
                        <m:e>
                          <m:r>
                            <a:rPr lang="en-US" i="1">
                              <a:latin typeface="Cambria Math" panose="02040503050406030204" pitchFamily="18" charset="0"/>
                            </a:rPr>
                            <m:t>(</m:t>
                          </m:r>
                          <m:f>
                            <m:fPr>
                              <m:ctrlPr>
                                <a:rPr lang="cs-CZ" i="1">
                                  <a:latin typeface="Cambria Math" panose="02040503050406030204" pitchFamily="18" charset="0"/>
                                </a:rPr>
                              </m:ctrlPr>
                            </m:fPr>
                            <m:num>
                              <m:r>
                                <a:rPr lang="cs-CZ" i="1">
                                  <a:latin typeface="Cambria Math"/>
                                </a:rPr>
                                <m:t>𝜕</m:t>
                              </m:r>
                              <m:r>
                                <a:rPr lang="en-US" i="1">
                                  <a:latin typeface="Cambria Math" panose="02040503050406030204" pitchFamily="18" charset="0"/>
                                </a:rPr>
                                <m:t>𝑣</m:t>
                              </m:r>
                            </m:num>
                            <m:den>
                              <m:r>
                                <a:rPr lang="cs-CZ" i="1">
                                  <a:latin typeface="Cambria Math"/>
                                </a:rPr>
                                <m:t>𝜕</m:t>
                              </m:r>
                              <m:r>
                                <a:rPr lang="cs-CZ" i="1">
                                  <a:latin typeface="Cambria Math"/>
                                  <a:ea typeface="Cambria Math"/>
                                </a:rPr>
                                <m:t>𝜉</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𝜉</m:t>
                              </m:r>
                            </m:num>
                            <m:den>
                              <m:r>
                                <a:rPr lang="cs-CZ" i="1">
                                  <a:latin typeface="Cambria Math"/>
                                </a:rPr>
                                <m:t>𝜕</m:t>
                              </m:r>
                              <m:r>
                                <a:rPr lang="en-US" i="1">
                                  <a:latin typeface="Cambria Math"/>
                                </a:rPr>
                                <m:t>𝑥</m:t>
                              </m:r>
                            </m:den>
                          </m:f>
                          <m:r>
                            <a:rPr lang="en-US" i="1">
                              <a:latin typeface="Cambria Math"/>
                              <a:ea typeface="Cambria Math"/>
                            </a:rPr>
                            <m:t>+</m:t>
                          </m:r>
                          <m:f>
                            <m:fPr>
                              <m:ctrlPr>
                                <a:rPr lang="cs-CZ" i="1">
                                  <a:latin typeface="Cambria Math" panose="02040503050406030204" pitchFamily="18" charset="0"/>
                                </a:rPr>
                              </m:ctrlPr>
                            </m:fPr>
                            <m:num>
                              <m:r>
                                <a:rPr lang="cs-CZ" i="1">
                                  <a:latin typeface="Cambria Math"/>
                                </a:rPr>
                                <m:t>𝜕</m:t>
                              </m:r>
                              <m:r>
                                <a:rPr lang="en-US" i="1">
                                  <a:latin typeface="Cambria Math" panose="02040503050406030204" pitchFamily="18" charset="0"/>
                                </a:rPr>
                                <m:t>𝑣</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𝑥</m:t>
                              </m:r>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𝑠</m:t>
                              </m:r>
                            </m:e>
                            <m:sub>
                              <m:r>
                                <a:rPr lang="en-US" i="1">
                                  <a:latin typeface="Cambria Math"/>
                                </a:rPr>
                                <m:t>𝑥𝑥</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r>
                            <a:rPr lang="en-US" i="1">
                              <a:latin typeface="Cambria Math"/>
                            </a:rPr>
                            <m:t>+</m:t>
                          </m:r>
                          <m:f>
                            <m:fPr>
                              <m:ctrlPr>
                                <a:rPr lang="cs-CZ" i="1">
                                  <a:latin typeface="Cambria Math" panose="02040503050406030204" pitchFamily="18" charset="0"/>
                                </a:rPr>
                              </m:ctrlPr>
                            </m:fPr>
                            <m:num>
                              <m:r>
                                <a:rPr lang="cs-CZ" i="1">
                                  <a:latin typeface="Cambria Math"/>
                                </a:rPr>
                                <m:t>𝜕</m:t>
                              </m:r>
                              <m:r>
                                <a:rPr lang="en-US" i="1">
                                  <a:latin typeface="Cambria Math"/>
                                </a:rPr>
                                <m:t>𝑢</m:t>
                              </m:r>
                            </m:num>
                            <m:den>
                              <m:r>
                                <a:rPr lang="cs-CZ" i="1">
                                  <a:latin typeface="Cambria Math"/>
                                </a:rPr>
                                <m:t>𝜕</m:t>
                              </m:r>
                              <m:r>
                                <a:rPr lang="cs-CZ" i="1">
                                  <a:latin typeface="Cambria Math"/>
                                  <a:ea typeface="Cambria Math"/>
                                </a:rPr>
                                <m:t>𝜂</m:t>
                              </m:r>
                            </m:den>
                          </m:f>
                          <m:f>
                            <m:fPr>
                              <m:ctrlPr>
                                <a:rPr lang="cs-CZ" i="1">
                                  <a:latin typeface="Cambria Math" panose="02040503050406030204" pitchFamily="18" charset="0"/>
                                </a:rPr>
                              </m:ctrlPr>
                            </m:fPr>
                            <m:num>
                              <m:r>
                                <a:rPr lang="cs-CZ" i="1">
                                  <a:latin typeface="Cambria Math"/>
                                </a:rPr>
                                <m:t>𝜕</m:t>
                              </m:r>
                              <m:r>
                                <a:rPr lang="cs-CZ" i="1">
                                  <a:latin typeface="Cambria Math"/>
                                  <a:ea typeface="Cambria Math"/>
                                </a:rPr>
                                <m:t>𝜂</m:t>
                              </m:r>
                            </m:num>
                            <m:den>
                              <m:r>
                                <a:rPr lang="cs-CZ" i="1">
                                  <a:latin typeface="Cambria Math"/>
                                </a:rPr>
                                <m:t>𝜕</m:t>
                              </m:r>
                              <m:r>
                                <a:rPr lang="en-US" i="1">
                                  <a:latin typeface="Cambria Math"/>
                                </a:rPr>
                                <m:t>𝑦</m:t>
                              </m:r>
                            </m:den>
                          </m:f>
                          <m:sSub>
                            <m:sSubPr>
                              <m:ctrlPr>
                                <a:rPr lang="en-US" i="1">
                                  <a:latin typeface="Cambria Math" panose="02040503050406030204" pitchFamily="18" charset="0"/>
                                </a:rPr>
                              </m:ctrlPr>
                            </m:sSubPr>
                            <m:e>
                              <m:r>
                                <a:rPr lang="en-US" i="1">
                                  <a:latin typeface="Cambria Math"/>
                                </a:rPr>
                                <m:t>𝑠</m:t>
                              </m:r>
                            </m:e>
                            <m:sub>
                              <m:r>
                                <a:rPr lang="en-US" i="1">
                                  <a:latin typeface="Cambria Math"/>
                                </a:rPr>
                                <m:t>𝑦𝑦</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e>
                      </m:d>
                      <m:r>
                        <a:rPr lang="en-US" i="1">
                          <a:latin typeface="Cambria Math" panose="02040503050406030204" pitchFamily="18" charset="0"/>
                        </a:rPr>
                        <m:t>−</m:t>
                      </m:r>
                      <m:r>
                        <a:rPr lang="en-US" i="1">
                          <a:latin typeface="Cambria Math" panose="02040503050406030204" pitchFamily="18" charset="0"/>
                        </a:rPr>
                        <m:t>𝑄𝑥𝑦</m:t>
                      </m:r>
                    </m:oMath>
                  </m:oMathPara>
                </a14:m>
                <a:endParaRPr lang="en-US" b="0" i="1" baseline="-25000" dirty="0" smtClean="0">
                  <a:latin typeface="Cambria Math"/>
                </a:endParaRPr>
              </a:p>
            </p:txBody>
          </p:sp>
        </mc:Choice>
        <mc:Fallback xmlns="">
          <p:sp>
            <p:nvSpPr>
              <p:cNvPr id="59" name="TextovéPole 58"/>
              <p:cNvSpPr txBox="1">
                <a:spLocks noRot="1" noChangeAspect="1" noMove="1" noResize="1" noEditPoints="1" noAdjustHandles="1" noChangeArrowheads="1" noChangeShapeType="1" noTextEdit="1"/>
              </p:cNvSpPr>
              <p:nvPr/>
            </p:nvSpPr>
            <p:spPr>
              <a:xfrm>
                <a:off x="1579152" y="5153297"/>
                <a:ext cx="9964505" cy="1342612"/>
              </a:xfrm>
              <a:prstGeom prst="rect">
                <a:avLst/>
              </a:prstGeom>
              <a:blipFill rotWithShape="0">
                <a:blip r:embed="rId5"/>
                <a:stretch>
                  <a:fillRect/>
                </a:stretch>
              </a:blipFill>
            </p:spPr>
            <p:txBody>
              <a:bodyPr/>
              <a:lstStyle/>
              <a:p>
                <a:r>
                  <a:rPr lang="en-US">
                    <a:noFill/>
                  </a:rPr>
                  <a:t> </a:t>
                </a:r>
              </a:p>
            </p:txBody>
          </p:sp>
        </mc:Fallback>
      </mc:AlternateContent>
      <p:sp>
        <p:nvSpPr>
          <p:cNvPr id="3" name="TextovéPole 2"/>
          <p:cNvSpPr txBox="1"/>
          <p:nvPr/>
        </p:nvSpPr>
        <p:spPr>
          <a:xfrm>
            <a:off x="1431985" y="1337094"/>
            <a:ext cx="10420709" cy="369332"/>
          </a:xfrm>
          <a:prstGeom prst="rect">
            <a:avLst/>
          </a:prstGeom>
          <a:noFill/>
        </p:spPr>
        <p:txBody>
          <a:bodyPr wrap="square" rtlCol="0">
            <a:spAutoFit/>
          </a:bodyPr>
          <a:lstStyle/>
          <a:p>
            <a:r>
              <a:rPr lang="cs-CZ" dirty="0" err="1" smtClean="0"/>
              <a:t>Diagonal</a:t>
            </a:r>
            <a:r>
              <a:rPr lang="cs-CZ" dirty="0" smtClean="0"/>
              <a:t> (</a:t>
            </a:r>
            <a:r>
              <a:rPr lang="cs-CZ" dirty="0" err="1" smtClean="0"/>
              <a:t>vector</a:t>
            </a:r>
            <a:r>
              <a:rPr lang="cs-CZ" dirty="0" smtClean="0"/>
              <a:t> </a:t>
            </a:r>
            <a:r>
              <a:rPr lang="cs-CZ" dirty="0" err="1" smtClean="0"/>
              <a:t>bb</a:t>
            </a:r>
            <a:r>
              <a:rPr lang="cs-CZ" dirty="0" smtClean="0"/>
              <a:t>)</a:t>
            </a:r>
            <a:r>
              <a:rPr lang="en-US" dirty="0" smtClean="0"/>
              <a:t>                         Low diagonal (vector aa)                Upper diagonal (vector cc)       </a:t>
            </a:r>
            <a:endParaRPr lang="en-US" dirty="0"/>
          </a:p>
        </p:txBody>
      </p:sp>
      <p:grpSp>
        <p:nvGrpSpPr>
          <p:cNvPr id="21" name="Skupina 20"/>
          <p:cNvGrpSpPr/>
          <p:nvPr/>
        </p:nvGrpSpPr>
        <p:grpSpPr>
          <a:xfrm>
            <a:off x="95136" y="2151474"/>
            <a:ext cx="1994385" cy="3766247"/>
            <a:chOff x="95136" y="2151474"/>
            <a:chExt cx="1994385" cy="3766247"/>
          </a:xfrm>
        </p:grpSpPr>
        <p:sp>
          <p:nvSpPr>
            <p:cNvPr id="29" name="Volný tvar 28"/>
            <p:cNvSpPr/>
            <p:nvPr/>
          </p:nvSpPr>
          <p:spPr>
            <a:xfrm>
              <a:off x="95136" y="2975319"/>
              <a:ext cx="526636" cy="2177978"/>
            </a:xfrm>
            <a:custGeom>
              <a:avLst/>
              <a:gdLst>
                <a:gd name="connsiteX0" fmla="*/ 2190938 w 2190938"/>
                <a:gd name="connsiteY0" fmla="*/ 1973655 h 1973655"/>
                <a:gd name="connsiteX1" fmla="*/ 0 w 2190938"/>
                <a:gd name="connsiteY1" fmla="*/ 1964602 h 1973655"/>
                <a:gd name="connsiteX2" fmla="*/ 0 w 2190938"/>
                <a:gd name="connsiteY2" fmla="*/ 9053 h 1973655"/>
                <a:gd name="connsiteX3" fmla="*/ 2082297 w 2190938"/>
                <a:gd name="connsiteY3" fmla="*/ 0 h 1973655"/>
                <a:gd name="connsiteX4" fmla="*/ 2082297 w 2190938"/>
                <a:gd name="connsiteY4" fmla="*/ 0 h 197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938" h="1973655">
                  <a:moveTo>
                    <a:pt x="2190938" y="1973655"/>
                  </a:moveTo>
                  <a:lnTo>
                    <a:pt x="0" y="1964602"/>
                  </a:lnTo>
                  <a:lnTo>
                    <a:pt x="0" y="9053"/>
                  </a:lnTo>
                  <a:lnTo>
                    <a:pt x="2082297" y="0"/>
                  </a:lnTo>
                  <a:lnTo>
                    <a:pt x="2082297" y="0"/>
                  </a:lnTo>
                </a:path>
              </a:pathLst>
            </a:custGeom>
            <a:solidFill>
              <a:schemeClr val="bg1"/>
            </a:solid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solidFill>
                  <a:schemeClr val="tx1"/>
                </a:solidFill>
              </a:endParaRPr>
            </a:p>
          </p:txBody>
        </p:sp>
        <p:cxnSp>
          <p:nvCxnSpPr>
            <p:cNvPr id="10" name="Přímá spojnice se šipkou 9"/>
            <p:cNvCxnSpPr>
              <a:stCxn id="11" idx="2"/>
            </p:cNvCxnSpPr>
            <p:nvPr/>
          </p:nvCxnSpPr>
          <p:spPr>
            <a:xfrm flipH="1">
              <a:off x="1045502" y="2374469"/>
              <a:ext cx="25820" cy="3543252"/>
            </a:xfrm>
            <a:prstGeom prst="straightConnector1">
              <a:avLst/>
            </a:prstGeom>
            <a:solidFill>
              <a:schemeClr val="bg1"/>
            </a:solidFill>
            <a:ln>
              <a:tailEnd type="arrow"/>
            </a:ln>
          </p:spPr>
          <p:style>
            <a:lnRef idx="1">
              <a:schemeClr val="accent1"/>
            </a:lnRef>
            <a:fillRef idx="0">
              <a:schemeClr val="accent1"/>
            </a:fillRef>
            <a:effectRef idx="0">
              <a:schemeClr val="accent1"/>
            </a:effectRef>
            <a:fontRef idx="minor">
              <a:schemeClr val="tx1"/>
            </a:fontRef>
          </p:style>
        </p:cxnSp>
        <p:sp>
          <p:nvSpPr>
            <p:cNvPr id="11" name="Vývojový diagram: alternativní postup 10"/>
            <p:cNvSpPr/>
            <p:nvPr/>
          </p:nvSpPr>
          <p:spPr>
            <a:xfrm>
              <a:off x="621772" y="2151474"/>
              <a:ext cx="899100" cy="222995"/>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smtClean="0">
                  <a:solidFill>
                    <a:schemeClr val="tx1"/>
                  </a:solidFill>
                </a:rPr>
                <a:t>WM</a:t>
              </a:r>
              <a:endParaRPr lang="cs-CZ" sz="1000" dirty="0">
                <a:solidFill>
                  <a:schemeClr val="tx1"/>
                </a:solidFill>
              </a:endParaRPr>
            </a:p>
          </p:txBody>
        </p:sp>
        <p:sp>
          <p:nvSpPr>
            <p:cNvPr id="13" name="Vývojový diagram: příprava 12"/>
            <p:cNvSpPr/>
            <p:nvPr/>
          </p:nvSpPr>
          <p:spPr>
            <a:xfrm>
              <a:off x="605700" y="3280485"/>
              <a:ext cx="1140542" cy="206270"/>
            </a:xfrm>
            <a:prstGeom prst="flowChartPrepa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itera</a:t>
              </a:r>
              <a:r>
                <a:rPr lang="en-US" sz="1000" dirty="0" err="1" smtClean="0">
                  <a:solidFill>
                    <a:schemeClr val="tx1"/>
                  </a:solidFill>
                </a:rPr>
                <a:t>tion</a:t>
              </a:r>
              <a:endParaRPr lang="cs-CZ" sz="1000" baseline="-25000" dirty="0">
                <a:solidFill>
                  <a:schemeClr val="tx1"/>
                </a:solidFill>
              </a:endParaRPr>
            </a:p>
          </p:txBody>
        </p:sp>
        <p:sp>
          <p:nvSpPr>
            <p:cNvPr id="14" name="Volný tvar 13"/>
            <p:cNvSpPr/>
            <p:nvPr/>
          </p:nvSpPr>
          <p:spPr>
            <a:xfrm>
              <a:off x="263418" y="3383622"/>
              <a:ext cx="439802" cy="1412187"/>
            </a:xfrm>
            <a:custGeom>
              <a:avLst/>
              <a:gdLst>
                <a:gd name="connsiteX0" fmla="*/ 2190938 w 2190938"/>
                <a:gd name="connsiteY0" fmla="*/ 1973655 h 1973655"/>
                <a:gd name="connsiteX1" fmla="*/ 0 w 2190938"/>
                <a:gd name="connsiteY1" fmla="*/ 1964602 h 1973655"/>
                <a:gd name="connsiteX2" fmla="*/ 0 w 2190938"/>
                <a:gd name="connsiteY2" fmla="*/ 9053 h 1973655"/>
                <a:gd name="connsiteX3" fmla="*/ 2082297 w 2190938"/>
                <a:gd name="connsiteY3" fmla="*/ 0 h 1973655"/>
                <a:gd name="connsiteX4" fmla="*/ 2082297 w 2190938"/>
                <a:gd name="connsiteY4" fmla="*/ 0 h 197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938" h="1973655">
                  <a:moveTo>
                    <a:pt x="2190938" y="1973655"/>
                  </a:moveTo>
                  <a:lnTo>
                    <a:pt x="0" y="1964602"/>
                  </a:lnTo>
                  <a:lnTo>
                    <a:pt x="0" y="9053"/>
                  </a:lnTo>
                  <a:lnTo>
                    <a:pt x="2082297" y="0"/>
                  </a:lnTo>
                  <a:lnTo>
                    <a:pt x="2082297" y="0"/>
                  </a:lnTo>
                </a:path>
              </a:pathLst>
            </a:custGeom>
            <a:solidFill>
              <a:schemeClr val="bg1"/>
            </a:solid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solidFill>
                  <a:schemeClr val="tx1"/>
                </a:solidFill>
              </a:endParaRPr>
            </a:p>
          </p:txBody>
        </p:sp>
        <p:sp>
          <p:nvSpPr>
            <p:cNvPr id="15" name="Vývojový diagram: postup 14"/>
            <p:cNvSpPr/>
            <p:nvPr/>
          </p:nvSpPr>
          <p:spPr>
            <a:xfrm>
              <a:off x="368876" y="3571044"/>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stress</a:t>
              </a:r>
              <a:r>
                <a:rPr lang="cs-CZ" sz="1000" dirty="0" smtClean="0">
                  <a:solidFill>
                    <a:schemeClr val="tx1"/>
                  </a:solidFill>
                </a:rPr>
                <a:t> </a:t>
              </a:r>
              <a:r>
                <a:rPr lang="cs-CZ" sz="1000" dirty="0" err="1" smtClean="0">
                  <a:solidFill>
                    <a:schemeClr val="tx1"/>
                  </a:solidFill>
                </a:rPr>
                <a:t>sxx</a:t>
              </a:r>
              <a:r>
                <a:rPr lang="cs-CZ" sz="1000" dirty="0" smtClean="0">
                  <a:solidFill>
                    <a:schemeClr val="tx1"/>
                  </a:solidFill>
                </a:rPr>
                <a:t> </a:t>
              </a:r>
              <a:r>
                <a:rPr lang="en-US" sz="1000" dirty="0" smtClean="0">
                  <a:solidFill>
                    <a:schemeClr val="tx1"/>
                  </a:solidFill>
                </a:rPr>
                <a:t>(3diagonal solver)</a:t>
              </a:r>
              <a:endParaRPr lang="cs-CZ" sz="1000" dirty="0">
                <a:solidFill>
                  <a:schemeClr val="tx1"/>
                </a:solidFill>
              </a:endParaRPr>
            </a:p>
          </p:txBody>
        </p:sp>
        <p:sp>
          <p:nvSpPr>
            <p:cNvPr id="16" name="Vývojový diagram: postup 15"/>
            <p:cNvSpPr/>
            <p:nvPr/>
          </p:nvSpPr>
          <p:spPr>
            <a:xfrm>
              <a:off x="372060" y="3926004"/>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stress</a:t>
              </a:r>
              <a:r>
                <a:rPr lang="cs-CZ" sz="1000" dirty="0">
                  <a:solidFill>
                    <a:schemeClr val="tx1"/>
                  </a:solidFill>
                </a:rPr>
                <a:t> </a:t>
              </a:r>
              <a:r>
                <a:rPr lang="cs-CZ" sz="1000" dirty="0" smtClean="0">
                  <a:solidFill>
                    <a:schemeClr val="tx1"/>
                  </a:solidFill>
                </a:rPr>
                <a:t>s</a:t>
              </a:r>
              <a:r>
                <a:rPr lang="en-US" sz="1000" dirty="0" err="1" smtClean="0">
                  <a:solidFill>
                    <a:schemeClr val="tx1"/>
                  </a:solidFill>
                </a:rPr>
                <a:t>yy</a:t>
              </a:r>
              <a:r>
                <a:rPr lang="cs-CZ" sz="1000" dirty="0" smtClean="0">
                  <a:solidFill>
                    <a:schemeClr val="tx1"/>
                  </a:solidFill>
                </a:rPr>
                <a:t> </a:t>
              </a:r>
              <a:r>
                <a:rPr lang="en-US" sz="1000" dirty="0">
                  <a:solidFill>
                    <a:schemeClr val="tx1"/>
                  </a:solidFill>
                </a:rPr>
                <a:t>(3diagonal solver)</a:t>
              </a:r>
              <a:endParaRPr lang="cs-CZ" sz="1000" dirty="0">
                <a:solidFill>
                  <a:schemeClr val="tx1"/>
                </a:solidFill>
              </a:endParaRPr>
            </a:p>
          </p:txBody>
        </p:sp>
        <p:sp>
          <p:nvSpPr>
            <p:cNvPr id="19" name="Vývojový diagram: postup 18"/>
            <p:cNvSpPr/>
            <p:nvPr/>
          </p:nvSpPr>
          <p:spPr>
            <a:xfrm>
              <a:off x="368874" y="4276578"/>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stress</a:t>
              </a:r>
              <a:r>
                <a:rPr lang="cs-CZ" sz="1000" dirty="0">
                  <a:solidFill>
                    <a:schemeClr val="tx1"/>
                  </a:solidFill>
                </a:rPr>
                <a:t> </a:t>
              </a:r>
              <a:r>
                <a:rPr lang="cs-CZ" sz="1000" dirty="0" err="1" smtClean="0">
                  <a:solidFill>
                    <a:schemeClr val="tx1"/>
                  </a:solidFill>
                </a:rPr>
                <a:t>sx</a:t>
              </a:r>
              <a:r>
                <a:rPr lang="en-US" sz="1000" dirty="0" smtClean="0">
                  <a:solidFill>
                    <a:schemeClr val="tx1"/>
                  </a:solidFill>
                </a:rPr>
                <a:t>y</a:t>
              </a:r>
              <a:r>
                <a:rPr lang="cs-CZ" sz="1000" dirty="0" smtClean="0">
                  <a:solidFill>
                    <a:schemeClr val="tx1"/>
                  </a:solidFill>
                </a:rPr>
                <a:t> </a:t>
              </a:r>
              <a:r>
                <a:rPr lang="en-US" sz="1000" dirty="0">
                  <a:solidFill>
                    <a:schemeClr val="tx1"/>
                  </a:solidFill>
                </a:rPr>
                <a:t>(3diagonal solver)</a:t>
              </a:r>
              <a:endParaRPr lang="cs-CZ" sz="1000" dirty="0">
                <a:solidFill>
                  <a:schemeClr val="tx1"/>
                </a:solidFill>
              </a:endParaRPr>
            </a:p>
          </p:txBody>
        </p:sp>
        <p:sp>
          <p:nvSpPr>
            <p:cNvPr id="20" name="Vývojový diagram: příprava 19"/>
            <p:cNvSpPr/>
            <p:nvPr/>
          </p:nvSpPr>
          <p:spPr>
            <a:xfrm>
              <a:off x="636002" y="4698914"/>
              <a:ext cx="899101" cy="189546"/>
            </a:xfrm>
            <a:prstGeom prst="flowChartPrepa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solidFill>
                  <a:schemeClr val="tx1"/>
                </a:solidFill>
              </a:endParaRPr>
            </a:p>
          </p:txBody>
        </p:sp>
        <p:sp>
          <p:nvSpPr>
            <p:cNvPr id="24" name="Vývojový diagram: postup 23"/>
            <p:cNvSpPr/>
            <p:nvPr/>
          </p:nvSpPr>
          <p:spPr>
            <a:xfrm>
              <a:off x="270795" y="2478657"/>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BC for</a:t>
              </a:r>
              <a:r>
                <a:rPr lang="cs-CZ" sz="1000" dirty="0" smtClean="0">
                  <a:solidFill>
                    <a:schemeClr val="tx1"/>
                  </a:solidFill>
                </a:rPr>
                <a:t> </a:t>
              </a:r>
              <a:r>
                <a:rPr lang="cs-CZ" sz="1000" dirty="0" err="1" smtClean="0">
                  <a:solidFill>
                    <a:schemeClr val="tx1"/>
                  </a:solidFill>
                </a:rPr>
                <a:t>sxx</a:t>
              </a:r>
              <a:r>
                <a:rPr lang="en-US" sz="1000" dirty="0" smtClean="0">
                  <a:solidFill>
                    <a:schemeClr val="tx1"/>
                  </a:solidFill>
                </a:rPr>
                <a:t>, </a:t>
              </a:r>
              <a:r>
                <a:rPr lang="en-US" sz="1000" dirty="0" err="1" smtClean="0">
                  <a:solidFill>
                    <a:schemeClr val="tx1"/>
                  </a:solidFill>
                </a:rPr>
                <a:t>syy</a:t>
              </a:r>
              <a:r>
                <a:rPr lang="en-US" sz="1000" dirty="0" smtClean="0">
                  <a:solidFill>
                    <a:schemeClr val="tx1"/>
                  </a:solidFill>
                </a:rPr>
                <a:t>, </a:t>
              </a:r>
              <a:r>
                <a:rPr lang="en-US" sz="1000" dirty="0" err="1" smtClean="0">
                  <a:solidFill>
                    <a:schemeClr val="tx1"/>
                  </a:solidFill>
                </a:rPr>
                <a:t>sxy</a:t>
              </a:r>
              <a:endParaRPr lang="cs-CZ" sz="1000" dirty="0">
                <a:solidFill>
                  <a:schemeClr val="tx1"/>
                </a:solidFill>
              </a:endParaRPr>
            </a:p>
          </p:txBody>
        </p:sp>
        <p:sp>
          <p:nvSpPr>
            <p:cNvPr id="26" name="Vývojový diagram: příprava 25"/>
            <p:cNvSpPr/>
            <p:nvPr/>
          </p:nvSpPr>
          <p:spPr>
            <a:xfrm>
              <a:off x="570319" y="2871766"/>
              <a:ext cx="1211304" cy="204320"/>
            </a:xfrm>
            <a:prstGeom prst="flowChartPrepa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smtClean="0">
                  <a:solidFill>
                    <a:schemeClr val="tx1"/>
                  </a:solidFill>
                </a:rPr>
                <a:t>i</a:t>
              </a:r>
              <a:r>
                <a:rPr lang="en-US" sz="1000" dirty="0" smtClean="0">
                  <a:solidFill>
                    <a:schemeClr val="tx1"/>
                  </a:solidFill>
                </a:rPr>
                <a:t>=2,3,…,</a:t>
              </a:r>
              <a:r>
                <a:rPr lang="en-US" sz="1000" dirty="0" err="1" smtClean="0">
                  <a:solidFill>
                    <a:schemeClr val="tx1"/>
                  </a:solidFill>
                </a:rPr>
                <a:t>nx</a:t>
              </a:r>
              <a:endParaRPr lang="cs-CZ" sz="1000" baseline="-25000" dirty="0">
                <a:solidFill>
                  <a:schemeClr val="tx1"/>
                </a:solidFill>
              </a:endParaRPr>
            </a:p>
          </p:txBody>
        </p:sp>
        <p:sp>
          <p:nvSpPr>
            <p:cNvPr id="28" name="Vývojový diagram: příprava 27"/>
            <p:cNvSpPr/>
            <p:nvPr/>
          </p:nvSpPr>
          <p:spPr>
            <a:xfrm>
              <a:off x="457200" y="5041600"/>
              <a:ext cx="1289042" cy="195986"/>
            </a:xfrm>
            <a:prstGeom prst="flowChartPrepa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 </a:t>
              </a:r>
              <a:r>
                <a:rPr lang="en-US" sz="1000" dirty="0" smtClean="0">
                  <a:solidFill>
                    <a:schemeClr val="tx1"/>
                  </a:solidFill>
                  <a:sym typeface="Symbol" panose="05050102010706020507" pitchFamily="18" charset="2"/>
                </a:rPr>
                <a:t></a:t>
              </a:r>
              <a:r>
                <a:rPr lang="en-US" sz="1000" baseline="-25000" dirty="0" smtClean="0">
                  <a:solidFill>
                    <a:schemeClr val="tx1"/>
                  </a:solidFill>
                  <a:sym typeface="Symbol" panose="05050102010706020507" pitchFamily="18" charset="2"/>
                </a:rPr>
                <a:t>I</a:t>
              </a:r>
              <a:r>
                <a:rPr lang="en-US" sz="1000" dirty="0" smtClean="0">
                  <a:solidFill>
                    <a:schemeClr val="tx1"/>
                  </a:solidFill>
                  <a:sym typeface="Symbol" panose="05050102010706020507" pitchFamily="18" charset="2"/>
                </a:rPr>
                <a:t> </a:t>
              </a:r>
              <a:r>
                <a:rPr lang="en-US" sz="1000" dirty="0" smtClean="0">
                  <a:solidFill>
                    <a:schemeClr val="tx1"/>
                  </a:solidFill>
                </a:rPr>
                <a:t>section</a:t>
              </a:r>
              <a:endParaRPr lang="cs-CZ" sz="1000" dirty="0">
                <a:solidFill>
                  <a:schemeClr val="tx1"/>
                </a:solidFill>
              </a:endParaRPr>
            </a:p>
          </p:txBody>
        </p:sp>
      </p:grpSp>
    </p:spTree>
    <p:extLst>
      <p:ext uri="{BB962C8B-B14F-4D97-AF65-F5344CB8AC3E}">
        <p14:creationId xmlns:p14="http://schemas.microsoft.com/office/powerpoint/2010/main" val="974467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sym typeface="Symbol" pitchFamily="18" charset="2"/>
              </a:rPr>
              <a:t>   Dis</a:t>
            </a:r>
            <a:r>
              <a:rPr lang="en-US" sz="2400" b="1" dirty="0" smtClean="0">
                <a:sym typeface="Symbol" pitchFamily="18" charset="2"/>
              </a:rPr>
              <a:t>c</a:t>
            </a:r>
            <a:r>
              <a:rPr lang="cs-CZ" sz="2400" b="1" dirty="0" err="1" smtClean="0">
                <a:sym typeface="Symbol" pitchFamily="18" charset="2"/>
              </a:rPr>
              <a:t>retiz</a:t>
            </a:r>
            <a:r>
              <a:rPr lang="en-US" sz="2400" b="1" dirty="0" err="1" smtClean="0">
                <a:sym typeface="Symbol" pitchFamily="18" charset="2"/>
              </a:rPr>
              <a:t>ed</a:t>
            </a:r>
            <a:r>
              <a:rPr lang="cs-CZ" sz="2400" b="1" dirty="0" smtClean="0">
                <a:sym typeface="Symbol" pitchFamily="18" charset="2"/>
              </a:rPr>
              <a:t> </a:t>
            </a:r>
            <a:r>
              <a:rPr lang="en-US" sz="2400" b="1" dirty="0" smtClean="0">
                <a:sym typeface="Symbol" pitchFamily="18" charset="2"/>
              </a:rPr>
              <a:t>constitutive equation</a:t>
            </a:r>
            <a:r>
              <a:rPr lang="cs-CZ" sz="2400" b="1" dirty="0" smtClean="0">
                <a:sym typeface="Symbol" pitchFamily="18" charset="2"/>
              </a:rPr>
              <a:t> </a:t>
            </a:r>
            <a:r>
              <a:rPr lang="cs-CZ" sz="2400" b="1" dirty="0" err="1" smtClean="0">
                <a:sym typeface="Symbol" pitchFamily="18" charset="2"/>
              </a:rPr>
              <a:t>White</a:t>
            </a:r>
            <a:r>
              <a:rPr lang="cs-CZ" sz="2400" b="1" dirty="0" smtClean="0">
                <a:sym typeface="Symbol" pitchFamily="18" charset="2"/>
              </a:rPr>
              <a:t> </a:t>
            </a:r>
            <a:r>
              <a:rPr lang="cs-CZ" sz="2400" b="1" dirty="0" err="1" smtClean="0">
                <a:sym typeface="Symbol" pitchFamily="18" charset="2"/>
              </a:rPr>
              <a:t>Metzner</a:t>
            </a:r>
            <a:r>
              <a:rPr lang="en-US" sz="2400" b="1" dirty="0" smtClean="0">
                <a:sym typeface="Symbol" pitchFamily="18" charset="2"/>
              </a:rPr>
              <a:t> </a:t>
            </a:r>
            <a:r>
              <a:rPr lang="en-US" sz="2400" b="1" dirty="0" err="1" smtClean="0">
                <a:sym typeface="Symbol" pitchFamily="18" charset="2"/>
              </a:rPr>
              <a:t>MW.m</a:t>
            </a:r>
            <a:r>
              <a:rPr lang="en-US" sz="2400" b="1" dirty="0" smtClean="0">
                <a:sym typeface="Symbol" pitchFamily="18" charset="2"/>
              </a:rPr>
              <a:t> (</a:t>
            </a:r>
            <a:r>
              <a:rPr lang="en-US" sz="2400" b="1" dirty="0" err="1" smtClean="0">
                <a:sym typeface="Symbol" pitchFamily="18" charset="2"/>
              </a:rPr>
              <a:t>Matlab</a:t>
            </a:r>
            <a:r>
              <a:rPr lang="en-US" sz="2400" b="1" dirty="0" smtClean="0">
                <a:sym typeface="Symbol" pitchFamily="18" charset="2"/>
              </a:rPr>
              <a:t>)</a:t>
            </a:r>
            <a:r>
              <a:rPr lang="cs-CZ" sz="2400" b="1" dirty="0" smtClean="0">
                <a:sym typeface="Symbol" pitchFamily="18" charset="2"/>
              </a:rPr>
              <a:t> </a:t>
            </a:r>
            <a:endParaRPr lang="cs-CZ" sz="2400" b="1" dirty="0">
              <a:sym typeface="Symbol" pitchFamily="18" charset="2"/>
            </a:endParaRPr>
          </a:p>
        </p:txBody>
      </p:sp>
      <p:sp>
        <p:nvSpPr>
          <p:cNvPr id="2" name="Zástupný symbol pro číslo snímku 1"/>
          <p:cNvSpPr>
            <a:spLocks noGrp="1"/>
          </p:cNvSpPr>
          <p:nvPr>
            <p:ph type="sldNum" sz="quarter" idx="12"/>
          </p:nvPr>
        </p:nvSpPr>
        <p:spPr/>
        <p:txBody>
          <a:bodyPr/>
          <a:lstStyle/>
          <a:p>
            <a:pPr>
              <a:defRPr/>
            </a:pPr>
            <a:fld id="{B5B76BE2-068B-4195-97D5-A58FFC9B4249}" type="slidenum">
              <a:rPr lang="en-US" smtClean="0"/>
              <a:pPr>
                <a:defRPr/>
              </a:pPr>
              <a:t>57</a:t>
            </a:fld>
            <a:endParaRPr lang="en-US"/>
          </a:p>
        </p:txBody>
      </p:sp>
      <p:sp>
        <p:nvSpPr>
          <p:cNvPr id="68" name="TextovéPole 67"/>
          <p:cNvSpPr txBox="1"/>
          <p:nvPr/>
        </p:nvSpPr>
        <p:spPr>
          <a:xfrm>
            <a:off x="10391174" y="52090"/>
            <a:ext cx="1712753" cy="307777"/>
          </a:xfrm>
          <a:prstGeom prst="rect">
            <a:avLst/>
          </a:prstGeom>
          <a:solidFill>
            <a:schemeClr val="bg1"/>
          </a:solidFill>
          <a:ln w="38100">
            <a:solidFill>
              <a:srgbClr val="FF0000"/>
            </a:solidFill>
          </a:ln>
        </p:spPr>
        <p:txBody>
          <a:bodyPr wrap="square" rtlCol="0">
            <a:spAutoFit/>
          </a:bodyPr>
          <a:lstStyle/>
          <a:p>
            <a:r>
              <a:rPr lang="cs-CZ" sz="1400" dirty="0" smtClean="0"/>
              <a:t>Kontroloval: </a:t>
            </a:r>
            <a:r>
              <a:rPr lang="cs-CZ" sz="1400" dirty="0" err="1" smtClean="0"/>
              <a:t>xxxxxx</a:t>
            </a:r>
            <a:endParaRPr lang="cs-CZ" sz="1400" dirty="0"/>
          </a:p>
        </p:txBody>
      </p:sp>
      <p:sp>
        <p:nvSpPr>
          <p:cNvPr id="3" name="TextovéPole 2"/>
          <p:cNvSpPr txBox="1"/>
          <p:nvPr/>
        </p:nvSpPr>
        <p:spPr>
          <a:xfrm>
            <a:off x="351576" y="860079"/>
            <a:ext cx="9145509" cy="276999"/>
          </a:xfrm>
          <a:prstGeom prst="rect">
            <a:avLst/>
          </a:prstGeom>
          <a:noFill/>
        </p:spPr>
        <p:txBody>
          <a:bodyPr wrap="square" rtlCol="0">
            <a:spAutoFit/>
          </a:bodyPr>
          <a:lstStyle/>
          <a:p>
            <a:r>
              <a:rPr lang="en-US" sz="1200" dirty="0" smtClean="0"/>
              <a:t>Resulting system of algebraic equations for three stresses at point </a:t>
            </a:r>
            <a:r>
              <a:rPr lang="en-US" sz="1200" dirty="0" err="1" smtClean="0"/>
              <a:t>i,j</a:t>
            </a:r>
            <a:r>
              <a:rPr lang="en-US" sz="1200" dirty="0" smtClean="0"/>
              <a:t> evaluated from stresses at left and from bottom</a:t>
            </a:r>
            <a:endParaRPr lang="cs-CZ" sz="1200" dirty="0"/>
          </a:p>
        </p:txBody>
      </p:sp>
    </p:spTree>
    <p:extLst>
      <p:ext uri="{BB962C8B-B14F-4D97-AF65-F5344CB8AC3E}">
        <p14:creationId xmlns:p14="http://schemas.microsoft.com/office/powerpoint/2010/main" val="8141149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wrap="square">
            <a:spAutoFit/>
          </a:bodyPr>
          <a:lstStyle/>
          <a:p>
            <a:pPr>
              <a:spcBef>
                <a:spcPct val="50000"/>
              </a:spcBef>
            </a:pPr>
            <a:r>
              <a:rPr lang="cs-CZ" sz="2400" b="1" dirty="0" smtClean="0">
                <a:sym typeface="Symbol" pitchFamily="18" charset="2"/>
              </a:rPr>
              <a:t>        </a:t>
            </a:r>
            <a:r>
              <a:rPr lang="cs-CZ" sz="2400" b="1" dirty="0" err="1" smtClean="0">
                <a:sym typeface="Symbol" pitchFamily="18" charset="2"/>
              </a:rPr>
              <a:t>Poisson</a:t>
            </a:r>
            <a:r>
              <a:rPr lang="cs-CZ" sz="2400" b="1" dirty="0" smtClean="0">
                <a:sym typeface="Symbol" pitchFamily="18" charset="2"/>
              </a:rPr>
              <a:t> </a:t>
            </a:r>
            <a:r>
              <a:rPr lang="en-US" sz="2400" b="1" dirty="0" smtClean="0">
                <a:sym typeface="Symbol" pitchFamily="18" charset="2"/>
              </a:rPr>
              <a:t>equation for pressure</a:t>
            </a:r>
            <a:endParaRPr lang="cs-CZ" sz="2400" b="1" dirty="0">
              <a:sym typeface="Symbol" pitchFamily="18" charset="2"/>
            </a:endParaRPr>
          </a:p>
        </p:txBody>
      </p:sp>
      <mc:AlternateContent xmlns:mc="http://schemas.openxmlformats.org/markup-compatibility/2006" xmlns:a14="http://schemas.microsoft.com/office/drawing/2010/main">
        <mc:Choice Requires="a14">
          <p:sp>
            <p:nvSpPr>
              <p:cNvPr id="3" name="TextovéPole 2"/>
              <p:cNvSpPr txBox="1"/>
              <p:nvPr/>
            </p:nvSpPr>
            <p:spPr>
              <a:xfrm>
                <a:off x="1238054" y="733627"/>
                <a:ext cx="3993850" cy="6739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𝑢</m:t>
                      </m:r>
                      <m:f>
                        <m:fPr>
                          <m:ctrlPr>
                            <a:rPr lang="en-US" b="0" i="1" smtClean="0">
                              <a:latin typeface="Cambria Math" panose="02040503050406030204" pitchFamily="18" charset="0"/>
                              <a:sym typeface="Symbol" panose="05050102010706020507" pitchFamily="18" charset="2"/>
                            </a:rPr>
                          </m:ctrlPr>
                        </m:fPr>
                        <m:num>
                          <m:r>
                            <a:rPr lang="en-US" i="1" dirty="0" smtClean="0">
                              <a:latin typeface="Cambria Math" panose="02040503050406030204" pitchFamily="18" charset="0"/>
                            </a:rPr>
                            <m:t>𝜕</m:t>
                          </m:r>
                          <m:r>
                            <a:rPr lang="en-US" b="0" i="1" dirty="0" smtClean="0">
                              <a:latin typeface="Cambria Math" panose="02040503050406030204" pitchFamily="18" charset="0"/>
                            </a:rPr>
                            <m:t>𝑢</m:t>
                          </m:r>
                        </m:num>
                        <m:den>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𝑥</m:t>
                          </m:r>
                        </m:den>
                      </m:f>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𝑣</m:t>
                      </m:r>
                      <m:f>
                        <m:fPr>
                          <m:ctrlPr>
                            <a:rPr lang="en-US" b="0" i="1" smtClean="0">
                              <a:latin typeface="Cambria Math" panose="02040503050406030204" pitchFamily="18" charset="0"/>
                              <a:sym typeface="Symbol" panose="05050102010706020507" pitchFamily="18" charset="2"/>
                            </a:rPr>
                          </m:ctrlPr>
                        </m:fPr>
                        <m:num>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𝑢</m:t>
                          </m:r>
                        </m:num>
                        <m:den>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𝑦</m:t>
                          </m:r>
                        </m:den>
                      </m:f>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a:rPr>
                            <m:t>𝜕</m:t>
                          </m:r>
                          <m:r>
                            <a:rPr lang="cs-CZ" b="0" i="1" smtClean="0">
                              <a:latin typeface="Cambria Math"/>
                            </a:rPr>
                            <m:t>𝑝</m:t>
                          </m:r>
                        </m:num>
                        <m:den>
                          <m:r>
                            <a:rPr lang="en-US" i="1" smtClean="0">
                              <a:latin typeface="Cambria Math"/>
                            </a:rPr>
                            <m:t>𝜕</m:t>
                          </m:r>
                          <m:r>
                            <a:rPr lang="en-US" i="1" smtClean="0">
                              <a:latin typeface="Cambria Math"/>
                            </a:rPr>
                            <m:t>𝑥</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ea typeface="Cambria Math"/>
                                </a:rPr>
                                <m:t>𝜏</m:t>
                              </m:r>
                            </m:e>
                            <m:sub>
                              <m:r>
                                <a:rPr lang="en-US" b="0" i="1" smtClean="0">
                                  <a:latin typeface="Cambria Math"/>
                                </a:rPr>
                                <m:t>𝑥𝑥</m:t>
                              </m:r>
                            </m:sub>
                          </m:sSub>
                        </m:num>
                        <m:den>
                          <m:r>
                            <a:rPr lang="en-US" b="0" i="1" smtClean="0">
                              <a:latin typeface="Cambria Math"/>
                            </a:rPr>
                            <m:t>𝜕</m:t>
                          </m:r>
                          <m:r>
                            <a:rPr lang="en-US" b="0" i="1" smtClean="0">
                              <a:latin typeface="Cambria Math"/>
                            </a:rPr>
                            <m:t>𝑥</m:t>
                          </m:r>
                        </m:den>
                      </m:f>
                      <m:r>
                        <a:rPr lang="en-US" b="0" i="1" smtClean="0">
                          <a:latin typeface="Cambria Math"/>
                        </a:rPr>
                        <m:t>+</m:t>
                      </m:r>
                      <m:f>
                        <m:fPr>
                          <m:ctrlPr>
                            <a:rPr lang="en-US" i="1">
                              <a:latin typeface="Cambria Math" panose="02040503050406030204" pitchFamily="18" charset="0"/>
                            </a:rPr>
                          </m:ctrlPr>
                        </m:fPr>
                        <m:num>
                          <m:r>
                            <a:rPr lang="en-US" i="1">
                              <a:latin typeface="Cambria Math"/>
                            </a:rPr>
                            <m:t>𝜕</m:t>
                          </m:r>
                          <m:sSub>
                            <m:sSubPr>
                              <m:ctrlPr>
                                <a:rPr lang="en-US" i="1">
                                  <a:latin typeface="Cambria Math" panose="02040503050406030204" pitchFamily="18" charset="0"/>
                                </a:rPr>
                              </m:ctrlPr>
                            </m:sSubPr>
                            <m:e>
                              <m:r>
                                <a:rPr lang="en-US" i="1">
                                  <a:latin typeface="Cambria Math"/>
                                  <a:ea typeface="Cambria Math"/>
                                </a:rPr>
                                <m:t>𝜏</m:t>
                              </m:r>
                            </m:e>
                            <m:sub>
                              <m:r>
                                <a:rPr lang="en-US" i="1">
                                  <a:latin typeface="Cambria Math"/>
                                </a:rPr>
                                <m:t>𝑥</m:t>
                              </m:r>
                              <m:r>
                                <a:rPr lang="en-US" b="0" i="1" smtClean="0">
                                  <a:latin typeface="Cambria Math"/>
                                </a:rPr>
                                <m:t>𝑦</m:t>
                              </m:r>
                            </m:sub>
                          </m:sSub>
                        </m:num>
                        <m:den>
                          <m:r>
                            <a:rPr lang="en-US" i="1">
                              <a:latin typeface="Cambria Math"/>
                            </a:rPr>
                            <m:t>𝜕</m:t>
                          </m:r>
                          <m:r>
                            <a:rPr lang="en-US" b="0" i="1" smtClean="0">
                              <a:latin typeface="Cambria Math"/>
                            </a:rPr>
                            <m:t>𝑦</m:t>
                          </m:r>
                        </m:den>
                      </m:f>
                    </m:oMath>
                  </m:oMathPara>
                </a14:m>
                <a:endParaRPr lang="en-US" dirty="0"/>
              </a:p>
            </p:txBody>
          </p:sp>
        </mc:Choice>
        <mc:Fallback xmlns="">
          <p:sp>
            <p:nvSpPr>
              <p:cNvPr id="3" name="TextovéPole 2"/>
              <p:cNvSpPr txBox="1">
                <a:spLocks noRot="1" noChangeAspect="1" noMove="1" noResize="1" noEditPoints="1" noAdjustHandles="1" noChangeArrowheads="1" noChangeShapeType="1" noTextEdit="1"/>
              </p:cNvSpPr>
              <p:nvPr/>
            </p:nvSpPr>
            <p:spPr>
              <a:xfrm>
                <a:off x="1238054" y="733627"/>
                <a:ext cx="3993850" cy="673902"/>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1238054" y="1419512"/>
                <a:ext cx="4087080" cy="6739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𝑢</m:t>
                      </m:r>
                      <m:f>
                        <m:fPr>
                          <m:ctrlPr>
                            <a:rPr lang="en-US" b="0" i="1" smtClean="0">
                              <a:latin typeface="Cambria Math" panose="02040503050406030204" pitchFamily="18" charset="0"/>
                              <a:sym typeface="Symbol" panose="05050102010706020507" pitchFamily="18" charset="2"/>
                            </a:rPr>
                          </m:ctrlPr>
                        </m:fPr>
                        <m:num>
                          <m:r>
                            <a:rPr lang="en-US" i="1" dirty="0" smtClean="0">
                              <a:latin typeface="Cambria Math" panose="02040503050406030204" pitchFamily="18" charset="0"/>
                            </a:rPr>
                            <m:t>𝜕</m:t>
                          </m:r>
                          <m:r>
                            <a:rPr lang="en-US" b="0" i="1" dirty="0" smtClean="0">
                              <a:latin typeface="Cambria Math" panose="02040503050406030204" pitchFamily="18" charset="0"/>
                            </a:rPr>
                            <m:t>𝑣</m:t>
                          </m:r>
                        </m:num>
                        <m:den>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𝑥</m:t>
                          </m:r>
                        </m:den>
                      </m:f>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𝑣</m:t>
                      </m:r>
                      <m:f>
                        <m:fPr>
                          <m:ctrlPr>
                            <a:rPr lang="en-US" b="0" i="1" smtClean="0">
                              <a:latin typeface="Cambria Math" panose="02040503050406030204" pitchFamily="18" charset="0"/>
                              <a:sym typeface="Symbol" panose="05050102010706020507" pitchFamily="18" charset="2"/>
                            </a:rPr>
                          </m:ctrlPr>
                        </m:fPr>
                        <m:num>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𝑣</m:t>
                          </m:r>
                        </m:num>
                        <m:den>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𝑦</m:t>
                          </m:r>
                        </m:den>
                      </m:f>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a:rPr>
                            <m:t>𝜕</m:t>
                          </m:r>
                          <m:r>
                            <a:rPr lang="cs-CZ" b="0" i="1" smtClean="0">
                              <a:latin typeface="Cambria Math"/>
                            </a:rPr>
                            <m:t>𝑝</m:t>
                          </m:r>
                        </m:num>
                        <m:den>
                          <m:r>
                            <a:rPr lang="en-US" i="1" smtClean="0">
                              <a:latin typeface="Cambria Math"/>
                            </a:rPr>
                            <m:t>𝜕</m:t>
                          </m:r>
                          <m:r>
                            <a:rPr lang="en-US" b="0" i="1" smtClean="0">
                              <a:latin typeface="Cambria Math" panose="02040503050406030204" pitchFamily="18" charset="0"/>
                            </a:rPr>
                            <m:t>𝑦</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ea typeface="Cambria Math"/>
                                </a:rPr>
                                <m:t>𝜏</m:t>
                              </m:r>
                            </m:e>
                            <m:sub>
                              <m:r>
                                <a:rPr lang="en-US" b="0" i="1" smtClean="0">
                                  <a:latin typeface="Cambria Math"/>
                                </a:rPr>
                                <m:t>𝑥</m:t>
                              </m:r>
                              <m:r>
                                <a:rPr lang="en-US" b="0" i="1" smtClean="0">
                                  <a:latin typeface="Cambria Math" panose="02040503050406030204" pitchFamily="18" charset="0"/>
                                </a:rPr>
                                <m:t>𝑦</m:t>
                              </m:r>
                            </m:sub>
                          </m:sSub>
                        </m:num>
                        <m:den>
                          <m:r>
                            <a:rPr lang="en-US" b="0" i="1" smtClean="0">
                              <a:latin typeface="Cambria Math"/>
                            </a:rPr>
                            <m:t>𝜕</m:t>
                          </m:r>
                          <m:r>
                            <a:rPr lang="en-US" b="0" i="1" smtClean="0">
                              <a:latin typeface="Cambria Math"/>
                            </a:rPr>
                            <m:t>𝑥</m:t>
                          </m:r>
                        </m:den>
                      </m:f>
                      <m:r>
                        <a:rPr lang="en-US" b="0" i="1" smtClean="0">
                          <a:latin typeface="Cambria Math"/>
                        </a:rPr>
                        <m:t>+</m:t>
                      </m:r>
                      <m:f>
                        <m:fPr>
                          <m:ctrlPr>
                            <a:rPr lang="en-US" i="1">
                              <a:latin typeface="Cambria Math" panose="02040503050406030204" pitchFamily="18" charset="0"/>
                            </a:rPr>
                          </m:ctrlPr>
                        </m:fPr>
                        <m:num>
                          <m:r>
                            <a:rPr lang="en-US" i="1">
                              <a:latin typeface="Cambria Math"/>
                            </a:rPr>
                            <m:t>𝜕</m:t>
                          </m:r>
                          <m:sSub>
                            <m:sSubPr>
                              <m:ctrlPr>
                                <a:rPr lang="en-US" i="1">
                                  <a:latin typeface="Cambria Math" panose="02040503050406030204" pitchFamily="18" charset="0"/>
                                </a:rPr>
                              </m:ctrlPr>
                            </m:sSubPr>
                            <m:e>
                              <m:r>
                                <a:rPr lang="en-US" i="1">
                                  <a:latin typeface="Cambria Math"/>
                                  <a:ea typeface="Cambria Math"/>
                                </a:rPr>
                                <m:t>𝜏</m:t>
                              </m:r>
                            </m:e>
                            <m:sub>
                              <m:r>
                                <a:rPr lang="en-US" b="0" i="1" smtClean="0">
                                  <a:latin typeface="Cambria Math" panose="02040503050406030204" pitchFamily="18" charset="0"/>
                                  <a:ea typeface="Cambria Math"/>
                                </a:rPr>
                                <m:t>𝑦</m:t>
                              </m:r>
                              <m:r>
                                <a:rPr lang="en-US" b="0" i="1" smtClean="0">
                                  <a:latin typeface="Cambria Math"/>
                                </a:rPr>
                                <m:t>𝑦</m:t>
                              </m:r>
                            </m:sub>
                          </m:sSub>
                        </m:num>
                        <m:den>
                          <m:r>
                            <a:rPr lang="en-US" i="1">
                              <a:latin typeface="Cambria Math"/>
                            </a:rPr>
                            <m:t>𝜕</m:t>
                          </m:r>
                          <m:r>
                            <a:rPr lang="en-US" b="0" i="1" smtClean="0">
                              <a:latin typeface="Cambria Math"/>
                            </a:rPr>
                            <m:t>𝑦</m:t>
                          </m:r>
                        </m:den>
                      </m:f>
                    </m:oMath>
                  </m:oMathPara>
                </a14:m>
                <a:endParaRPr lang="en-US"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1238054" y="1419512"/>
                <a:ext cx="4087080" cy="673902"/>
              </a:xfrm>
              <a:prstGeom prst="rect">
                <a:avLst/>
              </a:prstGeom>
              <a:blipFill rotWithShape="1">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 name="TextovéPole 1"/>
              <p:cNvSpPr txBox="1"/>
              <p:nvPr/>
            </p:nvSpPr>
            <p:spPr>
              <a:xfrm>
                <a:off x="780690" y="2229823"/>
                <a:ext cx="7957050" cy="15329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𝑝</m:t>
                          </m:r>
                        </m:num>
                        <m:den>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𝑝</m:t>
                          </m:r>
                        </m:num>
                        <m:den>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𝑦</m:t>
                              </m:r>
                            </m:e>
                            <m:sup>
                              <m:r>
                                <a:rPr lang="en-US" i="1">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sym typeface="Symbol" panose="05050102010706020507" pitchFamily="18" charset="2"/>
                        </a:rPr>
                        <m:t></m:t>
                      </m:r>
                      <m:d>
                        <m:dPr>
                          <m:ctrlPr>
                            <a:rPr lang="en-US" b="0" i="1" smtClean="0">
                              <a:latin typeface="Cambria Math" panose="02040503050406030204" pitchFamily="18" charset="0"/>
                              <a:ea typeface="Cambria Math" panose="02040503050406030204" pitchFamily="18" charset="0"/>
                              <a:sym typeface="Symbol" panose="05050102010706020507" pitchFamily="18" charset="2"/>
                            </a:rPr>
                          </m:ctrlPr>
                        </m:dPr>
                        <m:e>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a:latin typeface="Cambria Math" panose="02040503050406030204" pitchFamily="18" charset="0"/>
                                </a:rPr>
                                <m:t>𝑢</m:t>
                              </m:r>
                            </m:num>
                            <m:den>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sym typeface="Symbol" panose="05050102010706020507" pitchFamily="18" charset="2"/>
                                </a:rPr>
                                <m:t>𝑥</m:t>
                              </m:r>
                            </m:den>
                          </m:f>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a:latin typeface="Cambria Math" panose="02040503050406030204" pitchFamily="18" charset="0"/>
                                </a:rPr>
                                <m:t>𝑢</m:t>
                              </m:r>
                            </m:num>
                            <m:den>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sym typeface="Symbol" panose="05050102010706020507" pitchFamily="18" charset="2"/>
                                </a:rPr>
                                <m:t>𝑥</m:t>
                              </m:r>
                            </m:den>
                          </m:f>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𝑢</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r>
                                <a:rPr lang="en-US" b="0" i="1" smtClean="0">
                                  <a:latin typeface="Cambria Math" panose="02040503050406030204" pitchFamily="18" charset="0"/>
                                </a:rPr>
                                <m:t>𝑢</m:t>
                              </m:r>
                            </m:num>
                            <m:den>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r>
                                <a:rPr lang="en-US" b="0" i="1" smtClean="0">
                                  <a:latin typeface="Cambria Math" panose="02040503050406030204" pitchFamily="18" charset="0"/>
                                </a:rPr>
                                <m:t>𝑣</m:t>
                              </m:r>
                            </m:num>
                            <m:den>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𝑦</m:t>
                                  </m:r>
                                </m:e>
                                <m:sup>
                                  <m:r>
                                    <a:rPr lang="en-US" i="1">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+2</m:t>
                          </m:r>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b="0" i="1" dirty="0" smtClean="0">
                                  <a:latin typeface="Cambria Math" panose="02040503050406030204" pitchFamily="18" charset="0"/>
                                </a:rPr>
                                <m:t>𝑣</m:t>
                              </m:r>
                            </m:num>
                            <m:den>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sym typeface="Symbol" panose="05050102010706020507" pitchFamily="18" charset="2"/>
                                </a:rPr>
                                <m:t>𝑥</m:t>
                              </m:r>
                            </m:den>
                          </m:f>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a:latin typeface="Cambria Math" panose="02040503050406030204" pitchFamily="18" charset="0"/>
                                </a:rPr>
                                <m:t>𝑢</m:t>
                              </m:r>
                            </m:num>
                            <m:den>
                              <m:r>
                                <a:rPr lang="en-US" i="1">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𝑦</m:t>
                              </m:r>
                            </m:den>
                          </m:f>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𝑣</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𝑢</m:t>
                              </m:r>
                            </m:num>
                            <m:den>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sym typeface="Symbol" panose="05050102010706020507" pitchFamily="18" charset="2"/>
                                </a:rPr>
                                <m:t></m:t>
                              </m:r>
                              <m:r>
                                <a:rPr lang="en-US" b="0" i="1" smtClean="0">
                                  <a:latin typeface="Cambria Math" panose="02040503050406030204" pitchFamily="18" charset="0"/>
                                  <a:ea typeface="Cambria Math" panose="02040503050406030204" pitchFamily="18" charset="0"/>
                                  <a:sym typeface="Symbol" panose="05050102010706020507" pitchFamily="18" charset="2"/>
                                </a:rPr>
                                <m:t>𝑦</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𝑢</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r>
                                <a:rPr lang="en-US" b="0" i="1" smtClean="0">
                                  <a:latin typeface="Cambria Math" panose="02040503050406030204" pitchFamily="18" charset="0"/>
                                </a:rPr>
                                <m:t>𝑣</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sym typeface="Symbol" panose="05050102010706020507" pitchFamily="18" charset="2"/>
                                </a:rPr>
                                <m:t></m:t>
                              </m:r>
                              <m:r>
                                <a:rPr lang="en-US" i="1">
                                  <a:latin typeface="Cambria Math" panose="02040503050406030204" pitchFamily="18" charset="0"/>
                                  <a:ea typeface="Cambria Math" panose="02040503050406030204" pitchFamily="18" charset="0"/>
                                  <a:sym typeface="Symbol" panose="05050102010706020507" pitchFamily="18" charset="2"/>
                                </a:rPr>
                                <m:t>𝑦</m:t>
                              </m:r>
                            </m:den>
                          </m:f>
                          <m:r>
                            <a:rPr lang="en-US" b="0" i="1" smtClean="0">
                              <a:latin typeface="Cambria Math" panose="02040503050406030204" pitchFamily="18" charset="0"/>
                              <a:ea typeface="Cambria Math" panose="02040503050406030204" pitchFamily="18" charset="0"/>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b="0" i="1" dirty="0" smtClean="0">
                                  <a:latin typeface="Cambria Math" panose="02040503050406030204" pitchFamily="18" charset="0"/>
                                </a:rPr>
                                <m:t>𝑣</m:t>
                              </m:r>
                            </m:num>
                            <m:den>
                              <m:r>
                                <a:rPr lang="en-US" i="1">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𝑦</m:t>
                              </m:r>
                            </m:den>
                          </m:f>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b="0" i="1" dirty="0" smtClean="0">
                                  <a:latin typeface="Cambria Math" panose="02040503050406030204" pitchFamily="18" charset="0"/>
                                </a:rPr>
                                <m:t>𝑣</m:t>
                              </m:r>
                            </m:num>
                            <m:den>
                              <m:r>
                                <a:rPr lang="en-US" i="1">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𝑦</m:t>
                              </m:r>
                            </m:den>
                          </m:f>
                        </m:e>
                      </m:d>
                    </m:oMath>
                  </m:oMathPara>
                </a14:m>
                <a:endParaRPr lang="en-US" b="0" i="1" dirty="0" smtClean="0">
                  <a:latin typeface="Cambria Math" panose="02040503050406030204" pitchFamily="18" charset="0"/>
                  <a:sym typeface="Symbol" panose="05050102010706020507" pitchFamily="18" charset="2"/>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𝑝</m:t>
                          </m:r>
                        </m:num>
                        <m:den>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2</m:t>
                              </m:r>
                            </m:sup>
                          </m:sSup>
                        </m:den>
                      </m:f>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𝑝</m:t>
                          </m:r>
                        </m:num>
                        <m:den>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𝑦</m:t>
                              </m:r>
                            </m:e>
                            <m:sup>
                              <m:r>
                                <a:rPr lang="en-US" i="1">
                                  <a:latin typeface="Cambria Math" panose="02040503050406030204" pitchFamily="18" charset="0"/>
                                  <a:ea typeface="Cambria Math" panose="02040503050406030204" pitchFamily="18" charset="0"/>
                                </a:rPr>
                                <m:t>2</m:t>
                              </m:r>
                            </m:sup>
                          </m:sSup>
                        </m:den>
                      </m:f>
                      <m:r>
                        <a:rPr lang="en-US" i="1">
                          <a:latin typeface="Cambria Math" panose="02040503050406030204" pitchFamily="18" charset="0"/>
                          <a:ea typeface="Cambria Math" panose="02040503050406030204" pitchFamily="18" charset="0"/>
                        </a:rPr>
                        <m:t>+</m:t>
                      </m:r>
                      <m:r>
                        <a:rPr lang="en-US" b="0" i="1" smtClean="0">
                          <a:latin typeface="Cambria Math"/>
                          <a:ea typeface="Cambria Math" panose="02040503050406030204" pitchFamily="18" charset="0"/>
                        </a:rPr>
                        <m:t>2</m:t>
                      </m:r>
                      <m:r>
                        <a:rPr lang="en-US" i="1">
                          <a:latin typeface="Cambria Math" panose="02040503050406030204" pitchFamily="18" charset="0"/>
                          <a:ea typeface="Cambria Math" panose="02040503050406030204" pitchFamily="18" charset="0"/>
                          <a:sym typeface="Symbol" panose="05050102010706020507" pitchFamily="18" charset="2"/>
                        </a:rPr>
                        <m:t></m:t>
                      </m:r>
                      <m:d>
                        <m:dPr>
                          <m:ctrlPr>
                            <a:rPr lang="en-US" b="0" i="1" smtClean="0">
                              <a:latin typeface="Cambria Math" panose="02040503050406030204" pitchFamily="18" charset="0"/>
                              <a:ea typeface="Cambria Math" panose="02040503050406030204" pitchFamily="18" charset="0"/>
                              <a:sym typeface="Symbol" panose="05050102010706020507" pitchFamily="18" charset="2"/>
                            </a:rPr>
                          </m:ctrlPr>
                        </m:dPr>
                        <m:e>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a:latin typeface="Cambria Math" panose="02040503050406030204" pitchFamily="18" charset="0"/>
                                </a:rPr>
                                <m:t>𝑣</m:t>
                              </m:r>
                            </m:num>
                            <m:den>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sym typeface="Symbol" panose="05050102010706020507" pitchFamily="18" charset="2"/>
                                </a:rPr>
                                <m:t>𝑥</m:t>
                              </m:r>
                            </m:den>
                          </m:f>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a:latin typeface="Cambria Math" panose="02040503050406030204" pitchFamily="18" charset="0"/>
                                </a:rPr>
                                <m:t>𝑢</m:t>
                              </m:r>
                            </m:num>
                            <m:den>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sym typeface="Symbol" panose="05050102010706020507" pitchFamily="18" charset="2"/>
                                </a:rPr>
                                <m:t>𝑦</m:t>
                              </m:r>
                            </m:den>
                          </m:f>
                          <m:r>
                            <a:rPr lang="en-US" b="0" i="1" smtClean="0">
                              <a:latin typeface="Cambria Math"/>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a:latin typeface="Cambria Math" panose="02040503050406030204" pitchFamily="18" charset="0"/>
                                </a:rPr>
                                <m:t>𝑣</m:t>
                              </m:r>
                            </m:num>
                            <m:den>
                              <m:r>
                                <a:rPr lang="en-US" i="1">
                                  <a:latin typeface="Cambria Math" panose="02040503050406030204" pitchFamily="18" charset="0"/>
                                  <a:sym typeface="Symbol" panose="05050102010706020507" pitchFamily="18" charset="2"/>
                                </a:rPr>
                                <m:t>𝜕</m:t>
                              </m:r>
                              <m:r>
                                <a:rPr lang="en-US" b="0" i="1" smtClean="0">
                                  <a:latin typeface="Cambria Math"/>
                                  <a:sym typeface="Symbol" panose="05050102010706020507" pitchFamily="18" charset="2"/>
                                </a:rPr>
                                <m:t>𝑦</m:t>
                              </m:r>
                            </m:den>
                          </m:f>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a:latin typeface="Cambria Math" panose="02040503050406030204" pitchFamily="18" charset="0"/>
                                </a:rPr>
                                <m:t>𝑢</m:t>
                              </m:r>
                            </m:num>
                            <m:den>
                              <m:r>
                                <a:rPr lang="en-US" i="1">
                                  <a:latin typeface="Cambria Math" panose="02040503050406030204" pitchFamily="18" charset="0"/>
                                  <a:sym typeface="Symbol" panose="05050102010706020507" pitchFamily="18" charset="2"/>
                                </a:rPr>
                                <m:t>𝜕</m:t>
                              </m:r>
                              <m:r>
                                <a:rPr lang="en-US" b="0" i="1" smtClean="0">
                                  <a:latin typeface="Cambria Math"/>
                                  <a:sym typeface="Symbol" panose="05050102010706020507" pitchFamily="18" charset="2"/>
                                </a:rPr>
                                <m:t>𝑥</m:t>
                              </m:r>
                            </m:den>
                          </m:f>
                        </m:e>
                      </m:d>
                      <m:r>
                        <a:rPr lang="en-US" b="0" i="1" smtClean="0">
                          <a:latin typeface="Cambria Math"/>
                          <a:sym typeface="Symbol" panose="05050102010706020507" pitchFamily="18" charset="2"/>
                        </a:rPr>
                        <m:t>=</m:t>
                      </m:r>
                      <m:f>
                        <m:fPr>
                          <m:ctrlPr>
                            <a:rPr lang="en-US" b="0" i="1" smtClean="0">
                              <a:latin typeface="Cambria Math" panose="02040503050406030204" pitchFamily="18" charset="0"/>
                              <a:sym typeface="Symbol" panose="05050102010706020507" pitchFamily="18" charset="2"/>
                            </a:rPr>
                          </m:ctrlPr>
                        </m:fPr>
                        <m:num>
                          <m:sSup>
                            <m:sSupPr>
                              <m:ctrlPr>
                                <a:rPr lang="en-US" b="0" i="1" smtClean="0">
                                  <a:latin typeface="Cambria Math" panose="02040503050406030204" pitchFamily="18" charset="0"/>
                                  <a:sym typeface="Symbol" panose="05050102010706020507" pitchFamily="18" charset="2"/>
                                </a:rPr>
                              </m:ctrlPr>
                            </m:sSupPr>
                            <m:e>
                              <m:r>
                                <a:rPr lang="en-US" b="0" i="1" smtClean="0">
                                  <a:latin typeface="Cambria Math"/>
                                  <a:ea typeface="Cambria Math"/>
                                  <a:sym typeface="Symbol" panose="05050102010706020507" pitchFamily="18" charset="2"/>
                                </a:rPr>
                                <m:t>𝜕</m:t>
                              </m:r>
                            </m:e>
                            <m:sup>
                              <m:r>
                                <a:rPr lang="en-US" b="0" i="1" smtClean="0">
                                  <a:latin typeface="Cambria Math"/>
                                  <a:sym typeface="Symbol" panose="05050102010706020507" pitchFamily="18" charset="2"/>
                                </a:rPr>
                                <m:t>2</m:t>
                              </m:r>
                            </m:sup>
                          </m:sSup>
                          <m:sSub>
                            <m:sSubPr>
                              <m:ctrlPr>
                                <a:rPr lang="en-US" b="0" i="1" smtClean="0">
                                  <a:latin typeface="Cambria Math" panose="02040503050406030204" pitchFamily="18" charset="0"/>
                                  <a:sym typeface="Symbol" panose="05050102010706020507" pitchFamily="18" charset="2"/>
                                </a:rPr>
                              </m:ctrlPr>
                            </m:sSubPr>
                            <m:e>
                              <m:r>
                                <a:rPr lang="en-US" b="0" i="1" smtClean="0">
                                  <a:latin typeface="Cambria Math"/>
                                  <a:sym typeface="Symbol"/>
                                </a:rPr>
                                <m:t></m:t>
                              </m:r>
                            </m:e>
                            <m:sub>
                              <m:r>
                                <a:rPr lang="en-US" b="0" i="1" smtClean="0">
                                  <a:latin typeface="Cambria Math"/>
                                  <a:sym typeface="Symbol" panose="05050102010706020507" pitchFamily="18" charset="2"/>
                                </a:rPr>
                                <m:t>𝑥𝑥</m:t>
                              </m:r>
                            </m:sub>
                          </m:sSub>
                        </m:num>
                        <m:den>
                          <m:sSup>
                            <m:sSupPr>
                              <m:ctrlPr>
                                <a:rPr lang="en-US" b="0" i="1" smtClean="0">
                                  <a:latin typeface="Cambria Math" panose="02040503050406030204" pitchFamily="18" charset="0"/>
                                  <a:sym typeface="Symbol" panose="05050102010706020507" pitchFamily="18" charset="2"/>
                                </a:rPr>
                              </m:ctrlPr>
                            </m:sSupPr>
                            <m:e>
                              <m:r>
                                <a:rPr lang="en-US" b="0" i="1" smtClean="0">
                                  <a:latin typeface="Cambria Math"/>
                                  <a:ea typeface="Cambria Math"/>
                                  <a:sym typeface="Symbol" panose="05050102010706020507" pitchFamily="18" charset="2"/>
                                </a:rPr>
                                <m:t>𝜕</m:t>
                              </m:r>
                              <m:r>
                                <a:rPr lang="en-US" b="0" i="1" smtClean="0">
                                  <a:latin typeface="Cambria Math"/>
                                  <a:ea typeface="Cambria Math"/>
                                  <a:sym typeface="Symbol" panose="05050102010706020507" pitchFamily="18" charset="2"/>
                                </a:rPr>
                                <m:t>𝑥</m:t>
                              </m:r>
                            </m:e>
                            <m:sup>
                              <m:r>
                                <a:rPr lang="en-US" b="0" i="1" smtClean="0">
                                  <a:latin typeface="Cambria Math"/>
                                  <a:sym typeface="Symbol" panose="05050102010706020507" pitchFamily="18" charset="2"/>
                                </a:rPr>
                                <m:t>2</m:t>
                              </m:r>
                            </m:sup>
                          </m:sSup>
                        </m:den>
                      </m:f>
                      <m:r>
                        <a:rPr lang="en-US" b="0" i="1" smtClean="0">
                          <a:latin typeface="Cambria Math"/>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e>
                            <m:sup>
                              <m:r>
                                <a:rPr lang="en-US" i="1">
                                  <a:latin typeface="Cambria Math"/>
                                  <a:sym typeface="Symbol" panose="05050102010706020507" pitchFamily="18" charset="2"/>
                                </a:rPr>
                                <m:t>2</m:t>
                              </m:r>
                            </m:sup>
                          </m:sSup>
                          <m:sSub>
                            <m:sSubPr>
                              <m:ctrlPr>
                                <a:rPr lang="en-US" i="1">
                                  <a:latin typeface="Cambria Math" panose="02040503050406030204" pitchFamily="18" charset="0"/>
                                  <a:sym typeface="Symbol" panose="05050102010706020507" pitchFamily="18" charset="2"/>
                                </a:rPr>
                              </m:ctrlPr>
                            </m:sSubPr>
                            <m:e>
                              <m:r>
                                <a:rPr lang="en-US" i="1">
                                  <a:latin typeface="Cambria Math"/>
                                  <a:sym typeface="Symbol"/>
                                </a:rPr>
                                <m:t></m:t>
                              </m:r>
                            </m:e>
                            <m:sub>
                              <m:r>
                                <a:rPr lang="en-US" b="0" i="1" smtClean="0">
                                  <a:latin typeface="Cambria Math"/>
                                  <a:sym typeface="Symbol"/>
                                </a:rPr>
                                <m:t>𝑦𝑦</m:t>
                              </m:r>
                            </m:sub>
                          </m:sSub>
                        </m:num>
                        <m:den>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r>
                                <a:rPr lang="en-US" b="0" i="1" smtClean="0">
                                  <a:latin typeface="Cambria Math"/>
                                  <a:ea typeface="Cambria Math"/>
                                  <a:sym typeface="Symbol" panose="05050102010706020507" pitchFamily="18" charset="2"/>
                                </a:rPr>
                                <m:t>𝑦</m:t>
                              </m:r>
                            </m:e>
                            <m:sup>
                              <m:r>
                                <a:rPr lang="en-US" i="1">
                                  <a:latin typeface="Cambria Math"/>
                                  <a:sym typeface="Symbol" panose="05050102010706020507" pitchFamily="18" charset="2"/>
                                </a:rPr>
                                <m:t>2</m:t>
                              </m:r>
                            </m:sup>
                          </m:sSup>
                        </m:den>
                      </m:f>
                      <m:r>
                        <a:rPr lang="en-US" b="0" i="1" smtClean="0">
                          <a:latin typeface="Cambria Math"/>
                          <a:sym typeface="Symbol" panose="05050102010706020507" pitchFamily="18" charset="2"/>
                        </a:rPr>
                        <m:t>+2</m:t>
                      </m:r>
                      <m:f>
                        <m:fPr>
                          <m:ctrlPr>
                            <a:rPr lang="en-US" i="1">
                              <a:latin typeface="Cambria Math" panose="02040503050406030204" pitchFamily="18" charset="0"/>
                              <a:sym typeface="Symbol" panose="05050102010706020507" pitchFamily="18" charset="2"/>
                            </a:rPr>
                          </m:ctrlPr>
                        </m:fPr>
                        <m:num>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e>
                            <m:sup>
                              <m:r>
                                <a:rPr lang="en-US" i="1">
                                  <a:latin typeface="Cambria Math"/>
                                  <a:sym typeface="Symbol" panose="05050102010706020507" pitchFamily="18" charset="2"/>
                                </a:rPr>
                                <m:t>2</m:t>
                              </m:r>
                            </m:sup>
                          </m:sSup>
                          <m:sSub>
                            <m:sSubPr>
                              <m:ctrlPr>
                                <a:rPr lang="en-US" i="1">
                                  <a:latin typeface="Cambria Math" panose="02040503050406030204" pitchFamily="18" charset="0"/>
                                  <a:sym typeface="Symbol" panose="05050102010706020507" pitchFamily="18" charset="2"/>
                                </a:rPr>
                              </m:ctrlPr>
                            </m:sSubPr>
                            <m:e>
                              <m:r>
                                <a:rPr lang="en-US" i="1">
                                  <a:latin typeface="Cambria Math"/>
                                  <a:sym typeface="Symbol"/>
                                </a:rPr>
                                <m:t></m:t>
                              </m:r>
                            </m:e>
                            <m:sub>
                              <m:r>
                                <a:rPr lang="en-US" b="0" i="1" smtClean="0">
                                  <a:latin typeface="Cambria Math"/>
                                  <a:sym typeface="Symbol"/>
                                </a:rPr>
                                <m:t>𝑥</m:t>
                              </m:r>
                              <m:r>
                                <a:rPr lang="en-US" i="1">
                                  <a:latin typeface="Cambria Math"/>
                                  <a:sym typeface="Symbol"/>
                                </a:rPr>
                                <m:t>𝑦</m:t>
                              </m:r>
                            </m:sub>
                          </m:sSub>
                        </m:num>
                        <m:den>
                          <m:r>
                            <a:rPr lang="en-US" i="1" smtClean="0">
                              <a:latin typeface="Cambria Math"/>
                              <a:ea typeface="Cambria Math"/>
                              <a:sym typeface="Symbol"/>
                            </a:rPr>
                            <m:t>𝜕</m:t>
                          </m:r>
                          <m:r>
                            <a:rPr lang="en-US" b="0" i="1" smtClean="0">
                              <a:latin typeface="Cambria Math"/>
                              <a:ea typeface="Cambria Math"/>
                              <a:sym typeface="Symbol"/>
                            </a:rPr>
                            <m:t>𝑥</m:t>
                          </m:r>
                          <m:r>
                            <a:rPr lang="en-US" b="0" i="1" smtClean="0">
                              <a:latin typeface="Cambria Math"/>
                              <a:ea typeface="Cambria Math"/>
                              <a:sym typeface="Symbol"/>
                            </a:rPr>
                            <m:t>𝜕</m:t>
                          </m:r>
                          <m:r>
                            <a:rPr lang="en-US" b="0" i="1" smtClean="0">
                              <a:latin typeface="Cambria Math"/>
                              <a:ea typeface="Cambria Math"/>
                              <a:sym typeface="Symbol"/>
                            </a:rPr>
                            <m:t>𝑦</m:t>
                          </m:r>
                        </m:den>
                      </m:f>
                    </m:oMath>
                  </m:oMathPara>
                </a14:m>
                <a:endParaRPr lang="en-US" b="0" dirty="0" smtClean="0">
                  <a:ea typeface="Cambria Math" panose="02040503050406030204" pitchFamily="18" charset="0"/>
                </a:endParaRPr>
              </a:p>
              <a:p>
                <a:endParaRPr lang="en-US" dirty="0"/>
              </a:p>
            </p:txBody>
          </p:sp>
        </mc:Choice>
        <mc:Fallback xmlns="">
          <p:sp>
            <p:nvSpPr>
              <p:cNvPr id="2" name="TextovéPole 1"/>
              <p:cNvSpPr txBox="1">
                <a:spLocks noRot="1" noChangeAspect="1" noMove="1" noResize="1" noEditPoints="1" noAdjustHandles="1" noChangeArrowheads="1" noChangeShapeType="1" noTextEdit="1"/>
              </p:cNvSpPr>
              <p:nvPr/>
            </p:nvSpPr>
            <p:spPr>
              <a:xfrm>
                <a:off x="780690" y="2229823"/>
                <a:ext cx="7957050" cy="1532984"/>
              </a:xfrm>
              <a:prstGeom prst="rect">
                <a:avLst/>
              </a:prstGeom>
              <a:blipFill rotWithShape="1">
                <a:blip r:embed="rId4"/>
                <a:stretch>
                  <a:fillRect/>
                </a:stretch>
              </a:blipFill>
            </p:spPr>
            <p:txBody>
              <a:bodyPr/>
              <a:lstStyle/>
              <a:p>
                <a:r>
                  <a:rPr lang="cs-CZ">
                    <a:noFill/>
                  </a:rPr>
                  <a:t> </a:t>
                </a:r>
              </a:p>
            </p:txBody>
          </p:sp>
        </mc:Fallback>
      </mc:AlternateContent>
      <p:sp>
        <p:nvSpPr>
          <p:cNvPr id="5" name="TextovéPole 4"/>
          <p:cNvSpPr txBox="1"/>
          <p:nvPr/>
        </p:nvSpPr>
        <p:spPr>
          <a:xfrm>
            <a:off x="780689" y="3590415"/>
            <a:ext cx="6620235" cy="369332"/>
          </a:xfrm>
          <a:prstGeom prst="rect">
            <a:avLst/>
          </a:prstGeom>
          <a:noFill/>
        </p:spPr>
        <p:txBody>
          <a:bodyPr wrap="square" rtlCol="0">
            <a:spAutoFit/>
          </a:bodyPr>
          <a:lstStyle/>
          <a:p>
            <a:r>
              <a:rPr lang="en-US" dirty="0" smtClean="0"/>
              <a:t>Decomposition to elastic and viscous components</a:t>
            </a:r>
            <a:endParaRPr lang="cs-CZ" dirty="0"/>
          </a:p>
        </p:txBody>
      </p:sp>
      <mc:AlternateContent xmlns:mc="http://schemas.openxmlformats.org/markup-compatibility/2006" xmlns:a14="http://schemas.microsoft.com/office/drawing/2010/main">
        <mc:Choice Requires="a14">
          <p:sp>
            <p:nvSpPr>
              <p:cNvPr id="18" name="TextovéPole 17"/>
              <p:cNvSpPr txBox="1"/>
              <p:nvPr/>
            </p:nvSpPr>
            <p:spPr>
              <a:xfrm>
                <a:off x="1019436" y="4084217"/>
                <a:ext cx="4990340" cy="6481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sym typeface="Symbol" panose="05050102010706020507" pitchFamily="18" charset="2"/>
                            </a:rPr>
                          </m:ctrlPr>
                        </m:fPr>
                        <m:num>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e>
                            <m:sup>
                              <m:r>
                                <a:rPr lang="en-US" i="1">
                                  <a:latin typeface="Cambria Math"/>
                                  <a:sym typeface="Symbol" panose="05050102010706020507" pitchFamily="18" charset="2"/>
                                </a:rPr>
                                <m:t>2</m:t>
                              </m:r>
                            </m:sup>
                          </m:sSup>
                          <m:sSub>
                            <m:sSubPr>
                              <m:ctrlPr>
                                <a:rPr lang="en-US" i="1">
                                  <a:latin typeface="Cambria Math" panose="02040503050406030204" pitchFamily="18" charset="0"/>
                                  <a:sym typeface="Symbol" panose="05050102010706020507" pitchFamily="18" charset="2"/>
                                </a:rPr>
                              </m:ctrlPr>
                            </m:sSubPr>
                            <m:e>
                              <m:r>
                                <a:rPr lang="en-US" i="1">
                                  <a:latin typeface="Cambria Math"/>
                                  <a:sym typeface="Symbol"/>
                                </a:rPr>
                                <m:t></m:t>
                              </m:r>
                            </m:e>
                            <m:sub>
                              <m:r>
                                <a:rPr lang="en-US" i="1">
                                  <a:latin typeface="Cambria Math"/>
                                  <a:sym typeface="Symbol" panose="05050102010706020507" pitchFamily="18" charset="2"/>
                                </a:rPr>
                                <m:t>𝑥𝑥</m:t>
                              </m:r>
                            </m:sub>
                          </m:sSub>
                        </m:num>
                        <m:den>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r>
                                <a:rPr lang="en-US" i="1">
                                  <a:latin typeface="Cambria Math"/>
                                  <a:ea typeface="Cambria Math"/>
                                  <a:sym typeface="Symbol" panose="05050102010706020507" pitchFamily="18" charset="2"/>
                                </a:rPr>
                                <m:t>𝑥</m:t>
                              </m:r>
                            </m:e>
                            <m:sup>
                              <m:r>
                                <a:rPr lang="en-US" i="1">
                                  <a:latin typeface="Cambria Math"/>
                                  <a:sym typeface="Symbol" panose="05050102010706020507" pitchFamily="18" charset="2"/>
                                </a:rPr>
                                <m:t>2</m:t>
                              </m:r>
                            </m:sup>
                          </m:sSup>
                        </m:den>
                      </m:f>
                      <m:r>
                        <a:rPr lang="en-US" b="0" i="1" smtClean="0">
                          <a:latin typeface="Cambria Math"/>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e>
                            <m:sup>
                              <m:r>
                                <a:rPr lang="en-US" i="1">
                                  <a:latin typeface="Cambria Math"/>
                                  <a:sym typeface="Symbol" panose="05050102010706020507" pitchFamily="18" charset="2"/>
                                </a:rPr>
                                <m:t>2</m:t>
                              </m:r>
                            </m:sup>
                          </m:sSup>
                          <m:sSub>
                            <m:sSubPr>
                              <m:ctrlPr>
                                <a:rPr lang="en-US" i="1">
                                  <a:latin typeface="Cambria Math" panose="02040503050406030204" pitchFamily="18" charset="0"/>
                                  <a:sym typeface="Symbol" panose="05050102010706020507" pitchFamily="18" charset="2"/>
                                </a:rPr>
                              </m:ctrlPr>
                            </m:sSubPr>
                            <m:e>
                              <m:r>
                                <a:rPr lang="en-US" b="0" i="1" smtClean="0">
                                  <a:latin typeface="Cambria Math"/>
                                  <a:sym typeface="Symbol"/>
                                </a:rPr>
                                <m:t>𝑠</m:t>
                              </m:r>
                            </m:e>
                            <m:sub>
                              <m:r>
                                <a:rPr lang="en-US" i="1">
                                  <a:latin typeface="Cambria Math"/>
                                  <a:sym typeface="Symbol" panose="05050102010706020507" pitchFamily="18" charset="2"/>
                                </a:rPr>
                                <m:t>𝑥𝑥</m:t>
                              </m:r>
                            </m:sub>
                          </m:sSub>
                        </m:num>
                        <m:den>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r>
                                <a:rPr lang="en-US" i="1">
                                  <a:latin typeface="Cambria Math"/>
                                  <a:ea typeface="Cambria Math"/>
                                  <a:sym typeface="Symbol" panose="05050102010706020507" pitchFamily="18" charset="2"/>
                                </a:rPr>
                                <m:t>𝑥</m:t>
                              </m:r>
                            </m:e>
                            <m:sup>
                              <m:r>
                                <a:rPr lang="en-US" i="1">
                                  <a:latin typeface="Cambria Math"/>
                                  <a:sym typeface="Symbol" panose="05050102010706020507" pitchFamily="18" charset="2"/>
                                </a:rPr>
                                <m:t>2</m:t>
                              </m:r>
                            </m:sup>
                          </m:sSup>
                        </m:den>
                      </m:f>
                      <m:r>
                        <a:rPr lang="en-US" b="0" i="1" smtClean="0">
                          <a:latin typeface="Cambria Math"/>
                          <a:sym typeface="Symbol" panose="05050102010706020507" pitchFamily="18" charset="2"/>
                        </a:rPr>
                        <m:t>+2µ</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b="0" i="1" smtClean="0">
                                  <a:latin typeface="Cambria Math"/>
                                  <a:ea typeface="Cambria Math" panose="02040503050406030204" pitchFamily="18" charset="0"/>
                                </a:rPr>
                                <m:t>3</m:t>
                              </m:r>
                            </m:sup>
                          </m:sSup>
                          <m:r>
                            <a:rPr lang="en-US" i="1">
                              <a:latin typeface="Cambria Math" panose="02040503050406030204" pitchFamily="18" charset="0"/>
                            </a:rPr>
                            <m:t>𝑢</m:t>
                          </m:r>
                        </m:num>
                        <m:den>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b="0" i="1" smtClean="0">
                                  <a:latin typeface="Cambria Math"/>
                                  <a:ea typeface="Cambria Math" panose="02040503050406030204" pitchFamily="18" charset="0"/>
                                </a:rPr>
                                <m:t>3</m:t>
                              </m:r>
                            </m:sup>
                          </m:sSup>
                        </m:den>
                      </m:f>
                      <m:r>
                        <a:rPr lang="en-US" b="0" i="1" smtClean="0">
                          <a:latin typeface="Cambria Math"/>
                          <a:ea typeface="Cambria Math" panose="02040503050406030204" pitchFamily="18" charset="0"/>
                        </a:rPr>
                        <m:t>+4</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a:ea typeface="Cambria Math" panose="02040503050406030204" pitchFamily="18" charset="0"/>
                            </a:rPr>
                            <m:t>𝜕</m:t>
                          </m:r>
                          <m:r>
                            <a:rPr lang="en-US" b="0" i="1" smtClean="0">
                              <a:latin typeface="Cambria Math"/>
                              <a:ea typeface="Cambria Math" panose="02040503050406030204" pitchFamily="18" charset="0"/>
                            </a:rPr>
                            <m:t>µ</m:t>
                          </m:r>
                        </m:num>
                        <m:den>
                          <m:r>
                            <a:rPr lang="en-US" b="0" i="1" smtClean="0">
                              <a:latin typeface="Cambria Math"/>
                              <a:ea typeface="Cambria Math" panose="02040503050406030204" pitchFamily="18" charset="0"/>
                            </a:rPr>
                            <m:t>𝜕</m:t>
                          </m:r>
                          <m:r>
                            <a:rPr lang="en-US" b="0" i="1" smtClean="0">
                              <a:latin typeface="Cambria Math"/>
                              <a:ea typeface="Cambria Math" panose="02040503050406030204" pitchFamily="18" charset="0"/>
                            </a:rPr>
                            <m:t>𝑥</m:t>
                          </m:r>
                        </m:den>
                      </m:f>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r>
                            <a:rPr lang="en-US" b="0" i="1" smtClean="0">
                              <a:latin typeface="Cambria Math"/>
                            </a:rPr>
                            <m:t>𝑢</m:t>
                          </m:r>
                        </m:num>
                        <m:den>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2</m:t>
                              </m:r>
                            </m:sup>
                          </m:sSup>
                        </m:den>
                      </m:f>
                      <m:r>
                        <a:rPr lang="en-US" b="0" i="1" smtClean="0">
                          <a:latin typeface="Cambria Math"/>
                          <a:ea typeface="Cambria Math" panose="02040503050406030204" pitchFamily="18" charset="0"/>
                        </a:rPr>
                        <m:t>+2</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r>
                            <a:rPr lang="en-US" i="1" smtClean="0">
                              <a:latin typeface="Cambria Math"/>
                            </a:rPr>
                            <m:t>µ</m:t>
                          </m:r>
                        </m:num>
                        <m:den>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2</m:t>
                              </m:r>
                            </m:sup>
                          </m:sSup>
                        </m:den>
                      </m:f>
                      <m:f>
                        <m:fPr>
                          <m:ctrlPr>
                            <a:rPr lang="en-US" i="1">
                              <a:latin typeface="Cambria Math" panose="02040503050406030204" pitchFamily="18" charset="0"/>
                              <a:ea typeface="Cambria Math" panose="02040503050406030204" pitchFamily="18" charset="0"/>
                            </a:rPr>
                          </m:ctrlPr>
                        </m:fPr>
                        <m:num>
                          <m:r>
                            <a:rPr lang="en-US" i="1">
                              <a:latin typeface="Cambria Math"/>
                              <a:ea typeface="Cambria Math" panose="02040503050406030204" pitchFamily="18" charset="0"/>
                            </a:rPr>
                            <m:t>𝜕</m:t>
                          </m:r>
                          <m:r>
                            <a:rPr lang="en-US" b="0" i="1" smtClean="0">
                              <a:latin typeface="Cambria Math"/>
                              <a:ea typeface="Cambria Math" panose="02040503050406030204" pitchFamily="18" charset="0"/>
                            </a:rPr>
                            <m:t>𝑢</m:t>
                          </m:r>
                        </m:num>
                        <m:den>
                          <m:r>
                            <a:rPr lang="en-US" i="1">
                              <a:latin typeface="Cambria Math"/>
                              <a:ea typeface="Cambria Math" panose="02040503050406030204" pitchFamily="18" charset="0"/>
                            </a:rPr>
                            <m:t>𝜕</m:t>
                          </m:r>
                          <m:r>
                            <a:rPr lang="en-US" i="1">
                              <a:latin typeface="Cambria Math"/>
                              <a:ea typeface="Cambria Math" panose="02040503050406030204" pitchFamily="18" charset="0"/>
                            </a:rPr>
                            <m:t>𝑥</m:t>
                          </m:r>
                        </m:den>
                      </m:f>
                    </m:oMath>
                  </m:oMathPara>
                </a14:m>
                <a:endParaRPr lang="cs-CZ" dirty="0"/>
              </a:p>
            </p:txBody>
          </p:sp>
        </mc:Choice>
        <mc:Fallback xmlns="">
          <p:sp>
            <p:nvSpPr>
              <p:cNvPr id="18" name="TextovéPole 17"/>
              <p:cNvSpPr txBox="1">
                <a:spLocks noRot="1" noChangeAspect="1" noMove="1" noResize="1" noEditPoints="1" noAdjustHandles="1" noChangeArrowheads="1" noChangeShapeType="1" noTextEdit="1"/>
              </p:cNvSpPr>
              <p:nvPr/>
            </p:nvSpPr>
            <p:spPr>
              <a:xfrm>
                <a:off x="1019436" y="4084217"/>
                <a:ext cx="4990340" cy="648126"/>
              </a:xfrm>
              <a:prstGeom prst="rect">
                <a:avLst/>
              </a:prstGeom>
              <a:blipFill rotWithShape="1">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0" name="TextovéPole 19"/>
              <p:cNvSpPr txBox="1"/>
              <p:nvPr/>
            </p:nvSpPr>
            <p:spPr>
              <a:xfrm>
                <a:off x="1019436" y="4874181"/>
                <a:ext cx="4899739" cy="7030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sym typeface="Symbol" panose="05050102010706020507" pitchFamily="18" charset="2"/>
                            </a:rPr>
                          </m:ctrlPr>
                        </m:fPr>
                        <m:num>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e>
                            <m:sup>
                              <m:r>
                                <a:rPr lang="en-US" i="1">
                                  <a:latin typeface="Cambria Math" panose="02040503050406030204" pitchFamily="18" charset="0"/>
                                  <a:sym typeface="Symbol" panose="05050102010706020507" pitchFamily="18" charset="2"/>
                                </a:rPr>
                                <m:t>2</m:t>
                              </m:r>
                            </m:sup>
                          </m:sSup>
                          <m:sSub>
                            <m:sSubPr>
                              <m:ctrlPr>
                                <a:rPr lang="en-US" i="1">
                                  <a:latin typeface="Cambria Math" panose="02040503050406030204" pitchFamily="18" charset="0"/>
                                  <a:sym typeface="Symbol" panose="05050102010706020507" pitchFamily="18" charset="2"/>
                                </a:rPr>
                              </m:ctrlPr>
                            </m:sSubPr>
                            <m:e>
                              <m:r>
                                <a:rPr lang="en-US" i="1">
                                  <a:latin typeface="Cambria Math"/>
                                  <a:sym typeface="Symbol"/>
                                </a:rPr>
                                <m:t></m:t>
                              </m:r>
                            </m:e>
                            <m:sub>
                              <m:r>
                                <a:rPr lang="en-US" b="0" i="1" smtClean="0">
                                  <a:latin typeface="Cambria Math"/>
                                  <a:sym typeface="Symbol"/>
                                </a:rPr>
                                <m:t>𝑦𝑦</m:t>
                              </m:r>
                            </m:sub>
                          </m:sSub>
                        </m:num>
                        <m:den>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r>
                                <a:rPr lang="en-US" b="0" i="1" smtClean="0">
                                  <a:latin typeface="Cambria Math"/>
                                  <a:ea typeface="Cambria Math"/>
                                  <a:sym typeface="Symbol" panose="05050102010706020507" pitchFamily="18" charset="2"/>
                                </a:rPr>
                                <m:t>𝑦</m:t>
                              </m:r>
                            </m:e>
                            <m:sup>
                              <m:r>
                                <a:rPr lang="en-US" i="1">
                                  <a:latin typeface="Cambria Math"/>
                                  <a:sym typeface="Symbol" panose="05050102010706020507" pitchFamily="18" charset="2"/>
                                </a:rPr>
                                <m:t>2</m:t>
                              </m:r>
                            </m:sup>
                          </m:sSup>
                        </m:den>
                      </m:f>
                      <m:r>
                        <a:rPr lang="en-US" b="0" i="1" smtClean="0">
                          <a:latin typeface="Cambria Math"/>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e>
                            <m:sup>
                              <m:r>
                                <a:rPr lang="en-US" i="1">
                                  <a:latin typeface="Cambria Math"/>
                                  <a:sym typeface="Symbol" panose="05050102010706020507" pitchFamily="18" charset="2"/>
                                </a:rPr>
                                <m:t>2</m:t>
                              </m:r>
                            </m:sup>
                          </m:sSup>
                          <m:sSub>
                            <m:sSubPr>
                              <m:ctrlPr>
                                <a:rPr lang="en-US" i="1">
                                  <a:latin typeface="Cambria Math" panose="02040503050406030204" pitchFamily="18" charset="0"/>
                                  <a:sym typeface="Symbol" panose="05050102010706020507" pitchFamily="18" charset="2"/>
                                </a:rPr>
                              </m:ctrlPr>
                            </m:sSubPr>
                            <m:e>
                              <m:r>
                                <a:rPr lang="en-US" b="0" i="1" smtClean="0">
                                  <a:latin typeface="Cambria Math"/>
                                  <a:sym typeface="Symbol"/>
                                </a:rPr>
                                <m:t>𝑠</m:t>
                              </m:r>
                            </m:e>
                            <m:sub>
                              <m:r>
                                <a:rPr lang="en-US" b="0" i="1" smtClean="0">
                                  <a:latin typeface="Cambria Math"/>
                                  <a:sym typeface="Symbol"/>
                                </a:rPr>
                                <m:t>𝑦𝑦</m:t>
                              </m:r>
                            </m:sub>
                          </m:sSub>
                        </m:num>
                        <m:den>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r>
                                <a:rPr lang="en-US" b="0" i="1" smtClean="0">
                                  <a:latin typeface="Cambria Math"/>
                                  <a:ea typeface="Cambria Math"/>
                                  <a:sym typeface="Symbol" panose="05050102010706020507" pitchFamily="18" charset="2"/>
                                </a:rPr>
                                <m:t>𝑦</m:t>
                              </m:r>
                            </m:e>
                            <m:sup>
                              <m:r>
                                <a:rPr lang="en-US" i="1">
                                  <a:latin typeface="Cambria Math"/>
                                  <a:sym typeface="Symbol" panose="05050102010706020507" pitchFamily="18" charset="2"/>
                                </a:rPr>
                                <m:t>2</m:t>
                              </m:r>
                            </m:sup>
                          </m:sSup>
                        </m:den>
                      </m:f>
                      <m:r>
                        <a:rPr lang="en-US" b="0" i="1" smtClean="0">
                          <a:latin typeface="Cambria Math"/>
                          <a:sym typeface="Symbol" panose="05050102010706020507" pitchFamily="18" charset="2"/>
                        </a:rPr>
                        <m:t>+2µ</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b="0" i="1" smtClean="0">
                                  <a:latin typeface="Cambria Math"/>
                                  <a:ea typeface="Cambria Math" panose="02040503050406030204" pitchFamily="18" charset="0"/>
                                </a:rPr>
                                <m:t>3</m:t>
                              </m:r>
                            </m:sup>
                          </m:sSup>
                          <m:r>
                            <a:rPr lang="en-US" b="0" i="1" smtClean="0">
                              <a:latin typeface="Cambria Math"/>
                            </a:rPr>
                            <m:t>𝑣</m:t>
                          </m:r>
                        </m:num>
                        <m:den>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a:ea typeface="Cambria Math" panose="02040503050406030204" pitchFamily="18" charset="0"/>
                                </a:rPr>
                                <m:t>𝑦</m:t>
                              </m:r>
                            </m:e>
                            <m:sup>
                              <m:r>
                                <a:rPr lang="en-US" b="0" i="1" smtClean="0">
                                  <a:latin typeface="Cambria Math"/>
                                  <a:ea typeface="Cambria Math" panose="02040503050406030204" pitchFamily="18" charset="0"/>
                                </a:rPr>
                                <m:t>3</m:t>
                              </m:r>
                            </m:sup>
                          </m:sSup>
                        </m:den>
                      </m:f>
                      <m:r>
                        <a:rPr lang="en-US" b="0" i="1" smtClean="0">
                          <a:latin typeface="Cambria Math"/>
                          <a:ea typeface="Cambria Math" panose="02040503050406030204" pitchFamily="18" charset="0"/>
                        </a:rPr>
                        <m:t>+4</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a:ea typeface="Cambria Math" panose="02040503050406030204" pitchFamily="18" charset="0"/>
                            </a:rPr>
                            <m:t>𝜕</m:t>
                          </m:r>
                          <m:r>
                            <a:rPr lang="en-US" b="0" i="1" smtClean="0">
                              <a:latin typeface="Cambria Math"/>
                              <a:ea typeface="Cambria Math" panose="02040503050406030204" pitchFamily="18" charset="0"/>
                            </a:rPr>
                            <m:t>µ</m:t>
                          </m:r>
                        </m:num>
                        <m:den>
                          <m:r>
                            <a:rPr lang="en-US" b="0" i="1" smtClean="0">
                              <a:latin typeface="Cambria Math"/>
                              <a:ea typeface="Cambria Math" panose="02040503050406030204" pitchFamily="18" charset="0"/>
                            </a:rPr>
                            <m:t>𝜕</m:t>
                          </m:r>
                          <m:r>
                            <a:rPr lang="en-US" b="0" i="1" smtClean="0">
                              <a:latin typeface="Cambria Math"/>
                              <a:ea typeface="Cambria Math" panose="02040503050406030204" pitchFamily="18" charset="0"/>
                            </a:rPr>
                            <m:t>𝑦</m:t>
                          </m:r>
                        </m:den>
                      </m:f>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r>
                            <a:rPr lang="en-US" b="0" i="1" smtClean="0">
                              <a:latin typeface="Cambria Math"/>
                            </a:rPr>
                            <m:t>𝑣</m:t>
                          </m:r>
                        </m:num>
                        <m:den>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a:ea typeface="Cambria Math" panose="02040503050406030204" pitchFamily="18" charset="0"/>
                                </a:rPr>
                                <m:t>𝑦</m:t>
                              </m:r>
                            </m:e>
                            <m:sup>
                              <m:r>
                                <a:rPr lang="en-US" i="1">
                                  <a:latin typeface="Cambria Math" panose="02040503050406030204" pitchFamily="18" charset="0"/>
                                  <a:ea typeface="Cambria Math" panose="02040503050406030204" pitchFamily="18" charset="0"/>
                                </a:rPr>
                                <m:t>2</m:t>
                              </m:r>
                            </m:sup>
                          </m:sSup>
                        </m:den>
                      </m:f>
                      <m:r>
                        <a:rPr lang="en-US" b="0" i="1" smtClean="0">
                          <a:latin typeface="Cambria Math"/>
                          <a:ea typeface="Cambria Math" panose="02040503050406030204" pitchFamily="18" charset="0"/>
                        </a:rPr>
                        <m:t>+2</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r>
                            <a:rPr lang="en-US" i="1" smtClean="0">
                              <a:latin typeface="Cambria Math"/>
                            </a:rPr>
                            <m:t>µ</m:t>
                          </m:r>
                        </m:num>
                        <m:den>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a:ea typeface="Cambria Math" panose="02040503050406030204" pitchFamily="18" charset="0"/>
                                </a:rPr>
                                <m:t>𝑦</m:t>
                              </m:r>
                            </m:e>
                            <m:sup>
                              <m:r>
                                <a:rPr lang="en-US" i="1">
                                  <a:latin typeface="Cambria Math" panose="02040503050406030204" pitchFamily="18" charset="0"/>
                                  <a:ea typeface="Cambria Math" panose="02040503050406030204" pitchFamily="18" charset="0"/>
                                </a:rPr>
                                <m:t>2</m:t>
                              </m:r>
                            </m:sup>
                          </m:sSup>
                        </m:den>
                      </m:f>
                      <m:f>
                        <m:fPr>
                          <m:ctrlPr>
                            <a:rPr lang="en-US" i="1">
                              <a:latin typeface="Cambria Math" panose="02040503050406030204" pitchFamily="18" charset="0"/>
                              <a:ea typeface="Cambria Math" panose="02040503050406030204" pitchFamily="18" charset="0"/>
                            </a:rPr>
                          </m:ctrlPr>
                        </m:fPr>
                        <m:num>
                          <m:r>
                            <a:rPr lang="en-US" i="1">
                              <a:latin typeface="Cambria Math"/>
                              <a:ea typeface="Cambria Math" panose="02040503050406030204" pitchFamily="18" charset="0"/>
                            </a:rPr>
                            <m:t>𝜕</m:t>
                          </m:r>
                          <m:r>
                            <a:rPr lang="en-US" b="0" i="1" smtClean="0">
                              <a:latin typeface="Cambria Math"/>
                              <a:ea typeface="Cambria Math" panose="02040503050406030204" pitchFamily="18" charset="0"/>
                            </a:rPr>
                            <m:t>𝑣</m:t>
                          </m:r>
                        </m:num>
                        <m:den>
                          <m:r>
                            <a:rPr lang="en-US" i="1">
                              <a:latin typeface="Cambria Math"/>
                              <a:ea typeface="Cambria Math" panose="02040503050406030204" pitchFamily="18" charset="0"/>
                            </a:rPr>
                            <m:t>𝜕</m:t>
                          </m:r>
                          <m:r>
                            <a:rPr lang="en-US" b="0" i="1" smtClean="0">
                              <a:latin typeface="Cambria Math"/>
                              <a:ea typeface="Cambria Math" panose="02040503050406030204" pitchFamily="18" charset="0"/>
                            </a:rPr>
                            <m:t>𝑦</m:t>
                          </m:r>
                        </m:den>
                      </m:f>
                    </m:oMath>
                  </m:oMathPara>
                </a14:m>
                <a:endParaRPr lang="cs-CZ" dirty="0"/>
              </a:p>
            </p:txBody>
          </p:sp>
        </mc:Choice>
        <mc:Fallback xmlns="">
          <p:sp>
            <p:nvSpPr>
              <p:cNvPr id="20" name="TextovéPole 19"/>
              <p:cNvSpPr txBox="1">
                <a:spLocks noRot="1" noChangeAspect="1" noMove="1" noResize="1" noEditPoints="1" noAdjustHandles="1" noChangeArrowheads="1" noChangeShapeType="1" noTextEdit="1"/>
              </p:cNvSpPr>
              <p:nvPr/>
            </p:nvSpPr>
            <p:spPr>
              <a:xfrm>
                <a:off x="1019436" y="4874181"/>
                <a:ext cx="4899739" cy="703013"/>
              </a:xfrm>
              <a:prstGeom prst="rect">
                <a:avLst/>
              </a:prstGeom>
              <a:blipFill rotWithShape="1">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TextovéPole 18"/>
              <p:cNvSpPr txBox="1"/>
              <p:nvPr/>
            </p:nvSpPr>
            <p:spPr>
              <a:xfrm>
                <a:off x="898385" y="5712737"/>
                <a:ext cx="9983438" cy="7278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cs-CZ" i="1" smtClean="0">
                              <a:latin typeface="Cambria Math" panose="02040503050406030204" pitchFamily="18" charset="0"/>
                            </a:rPr>
                          </m:ctrlPr>
                        </m:fPr>
                        <m:num>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e>
                            <m:sup>
                              <m:r>
                                <a:rPr lang="en-US" i="1">
                                  <a:latin typeface="Cambria Math"/>
                                  <a:sym typeface="Symbol" panose="05050102010706020507" pitchFamily="18" charset="2"/>
                                </a:rPr>
                                <m:t>2</m:t>
                              </m:r>
                            </m:sup>
                          </m:sSup>
                          <m:sSub>
                            <m:sSubPr>
                              <m:ctrlPr>
                                <a:rPr lang="en-US" i="1">
                                  <a:latin typeface="Cambria Math" panose="02040503050406030204" pitchFamily="18" charset="0"/>
                                  <a:sym typeface="Symbol" panose="05050102010706020507" pitchFamily="18" charset="2"/>
                                </a:rPr>
                              </m:ctrlPr>
                            </m:sSubPr>
                            <m:e>
                              <m:r>
                                <a:rPr lang="en-US" i="1">
                                  <a:latin typeface="Cambria Math"/>
                                  <a:sym typeface="Symbol"/>
                                </a:rPr>
                                <m:t></m:t>
                              </m:r>
                            </m:e>
                            <m:sub>
                              <m:r>
                                <a:rPr lang="en-US" b="0" i="1" smtClean="0">
                                  <a:latin typeface="Cambria Math"/>
                                  <a:sym typeface="Symbol"/>
                                </a:rPr>
                                <m:t>𝑥</m:t>
                              </m:r>
                              <m:r>
                                <a:rPr lang="en-US" i="1">
                                  <a:latin typeface="Cambria Math"/>
                                  <a:sym typeface="Symbol"/>
                                </a:rPr>
                                <m:t>𝑦</m:t>
                              </m:r>
                            </m:sub>
                          </m:sSub>
                        </m:num>
                        <m:den>
                          <m:r>
                            <a:rPr lang="cs-CZ" i="1" smtClean="0">
                              <a:latin typeface="Cambria Math"/>
                              <a:ea typeface="Cambria Math"/>
                            </a:rPr>
                            <m:t>𝜕</m:t>
                          </m:r>
                          <m:r>
                            <a:rPr lang="en-US" b="0" i="1" smtClean="0">
                              <a:latin typeface="Cambria Math"/>
                              <a:ea typeface="Cambria Math"/>
                            </a:rPr>
                            <m:t>𝑥</m:t>
                          </m:r>
                          <m:r>
                            <a:rPr lang="en-US" b="0" i="1" smtClean="0">
                              <a:latin typeface="Cambria Math"/>
                              <a:ea typeface="Cambria Math"/>
                            </a:rPr>
                            <m:t>𝜕</m:t>
                          </m:r>
                          <m:r>
                            <a:rPr lang="en-US" b="0" i="1" smtClean="0">
                              <a:latin typeface="Cambria Math"/>
                              <a:ea typeface="Cambria Math"/>
                            </a:rPr>
                            <m:t>𝑦</m:t>
                          </m:r>
                        </m:den>
                      </m:f>
                      <m:r>
                        <a:rPr lang="en-US" b="0" i="1" smtClean="0">
                          <a:latin typeface="Cambria Math"/>
                        </a:rPr>
                        <m:t>=</m:t>
                      </m:r>
                      <m:f>
                        <m:fPr>
                          <m:ctrlPr>
                            <a:rPr lang="cs-CZ" i="1">
                              <a:latin typeface="Cambria Math" panose="02040503050406030204" pitchFamily="18" charset="0"/>
                            </a:rPr>
                          </m:ctrlPr>
                        </m:fPr>
                        <m:num>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e>
                            <m:sup>
                              <m:r>
                                <a:rPr lang="en-US" i="1">
                                  <a:latin typeface="Cambria Math"/>
                                  <a:sym typeface="Symbol" panose="05050102010706020507" pitchFamily="18" charset="2"/>
                                </a:rPr>
                                <m:t>2</m:t>
                              </m:r>
                            </m:sup>
                          </m:sSup>
                          <m:sSub>
                            <m:sSubPr>
                              <m:ctrlPr>
                                <a:rPr lang="en-US" i="1">
                                  <a:latin typeface="Cambria Math" panose="02040503050406030204" pitchFamily="18" charset="0"/>
                                  <a:sym typeface="Symbol" panose="05050102010706020507" pitchFamily="18" charset="2"/>
                                </a:rPr>
                              </m:ctrlPr>
                            </m:sSubPr>
                            <m:e>
                              <m:r>
                                <a:rPr lang="en-US" b="0" i="1" smtClean="0">
                                  <a:latin typeface="Cambria Math"/>
                                  <a:sym typeface="Symbol" panose="05050102010706020507" pitchFamily="18" charset="2"/>
                                </a:rPr>
                                <m:t>𝑠</m:t>
                              </m:r>
                            </m:e>
                            <m:sub>
                              <m:r>
                                <a:rPr lang="en-US" i="1">
                                  <a:latin typeface="Cambria Math"/>
                                  <a:sym typeface="Symbol"/>
                                </a:rPr>
                                <m:t>𝑥𝑦</m:t>
                              </m:r>
                            </m:sub>
                          </m:sSub>
                        </m:num>
                        <m:den>
                          <m:r>
                            <a:rPr lang="cs-CZ" i="1">
                              <a:latin typeface="Cambria Math"/>
                              <a:ea typeface="Cambria Math"/>
                            </a:rPr>
                            <m:t>𝜕</m:t>
                          </m:r>
                          <m:r>
                            <a:rPr lang="en-US" i="1">
                              <a:latin typeface="Cambria Math"/>
                              <a:ea typeface="Cambria Math"/>
                            </a:rPr>
                            <m:t>𝑥</m:t>
                          </m:r>
                          <m:r>
                            <a:rPr lang="en-US" i="1">
                              <a:latin typeface="Cambria Math"/>
                              <a:ea typeface="Cambria Math"/>
                            </a:rPr>
                            <m:t>𝜕</m:t>
                          </m:r>
                          <m:r>
                            <a:rPr lang="en-US" i="1">
                              <a:latin typeface="Cambria Math"/>
                              <a:ea typeface="Cambria Math"/>
                            </a:rPr>
                            <m:t>𝑦</m:t>
                          </m:r>
                        </m:den>
                      </m:f>
                      <m:r>
                        <a:rPr lang="en-US" b="0" i="1" smtClean="0">
                          <a:latin typeface="Cambria Math"/>
                          <a:ea typeface="Cambria Math"/>
                        </a:rPr>
                        <m:t>+µ</m:t>
                      </m:r>
                      <m:d>
                        <m:dPr>
                          <m:ctrlPr>
                            <a:rPr lang="en-US" b="0" i="1" smtClean="0">
                              <a:latin typeface="Cambria Math" panose="02040503050406030204" pitchFamily="18" charset="0"/>
                              <a:ea typeface="Cambria Math"/>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a:ea typeface="Cambria Math" panose="02040503050406030204" pitchFamily="18" charset="0"/>
                                    </a:rPr>
                                    <m:t>3</m:t>
                                  </m:r>
                                </m:sup>
                              </m:sSup>
                              <m:r>
                                <a:rPr lang="en-US" b="0" i="1" smtClean="0">
                                  <a:latin typeface="Cambria Math"/>
                                  <a:ea typeface="Cambria Math" panose="02040503050406030204" pitchFamily="18" charset="0"/>
                                </a:rPr>
                                <m:t>𝑢</m:t>
                              </m:r>
                            </m:num>
                            <m:den>
                              <m:r>
                                <a:rPr lang="en-US" i="1" smtClean="0">
                                  <a:latin typeface="Cambria Math"/>
                                  <a:ea typeface="Cambria Math"/>
                                </a:rPr>
                                <m:t>𝜕</m:t>
                              </m:r>
                              <m:r>
                                <a:rPr lang="en-US" b="0" i="1" smtClean="0">
                                  <a:latin typeface="Cambria Math"/>
                                  <a:ea typeface="Cambria Math"/>
                                </a:rPr>
                                <m:t>𝑥</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a:ea typeface="Cambria Math" panose="02040503050406030204" pitchFamily="18" charset="0"/>
                                    </a:rPr>
                                    <m:t>𝑦</m:t>
                                  </m:r>
                                </m:e>
                                <m:sup>
                                  <m:r>
                                    <a:rPr lang="en-US" b="0" i="1" smtClean="0">
                                      <a:latin typeface="Cambria Math"/>
                                      <a:ea typeface="Cambria Math" panose="02040503050406030204" pitchFamily="18" charset="0"/>
                                    </a:rPr>
                                    <m:t>2</m:t>
                                  </m:r>
                                </m:sup>
                              </m:sSup>
                            </m:den>
                          </m:f>
                          <m:r>
                            <a:rPr lang="en-US" b="0" i="1" smtClean="0">
                              <a:latin typeface="Cambria Math"/>
                              <a:ea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a:ea typeface="Cambria Math" panose="02040503050406030204" pitchFamily="18" charset="0"/>
                                    </a:rPr>
                                    <m:t>3</m:t>
                                  </m:r>
                                </m:sup>
                              </m:sSup>
                              <m:r>
                                <a:rPr lang="en-US" b="0" i="1" smtClean="0">
                                  <a:latin typeface="Cambria Math"/>
                                  <a:ea typeface="Cambria Math" panose="02040503050406030204" pitchFamily="18" charset="0"/>
                                </a:rPr>
                                <m:t>𝑣</m:t>
                              </m:r>
                            </m:num>
                            <m:den>
                              <m:r>
                                <a:rPr lang="en-US" i="1">
                                  <a:latin typeface="Cambria Math"/>
                                  <a:ea typeface="Cambria Math"/>
                                </a:rPr>
                                <m:t>𝜕</m:t>
                              </m:r>
                              <m:r>
                                <a:rPr lang="en-US" b="0" i="1" smtClean="0">
                                  <a:latin typeface="Cambria Math"/>
                                  <a:ea typeface="Cambria Math"/>
                                </a:rPr>
                                <m:t>𝑦</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a:ea typeface="Cambria Math" panose="02040503050406030204" pitchFamily="18" charset="0"/>
                                    </a:rPr>
                                    <m:t>𝑥</m:t>
                                  </m:r>
                                </m:e>
                                <m:sup>
                                  <m:r>
                                    <a:rPr lang="en-US" i="1">
                                      <a:latin typeface="Cambria Math"/>
                                      <a:ea typeface="Cambria Math" panose="02040503050406030204" pitchFamily="18" charset="0"/>
                                    </a:rPr>
                                    <m:t>2</m:t>
                                  </m:r>
                                </m:sup>
                              </m:sSup>
                            </m:den>
                          </m:f>
                        </m:e>
                      </m:d>
                      <m:r>
                        <a:rPr lang="en-US" b="0" i="1" smtClean="0">
                          <a:latin typeface="Cambria Math"/>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a:ea typeface="Cambria Math" panose="02040503050406030204" pitchFamily="18" charset="0"/>
                            </a:rPr>
                            <m:t>𝜕</m:t>
                          </m:r>
                          <m:r>
                            <a:rPr lang="en-US" i="1">
                              <a:latin typeface="Cambria Math"/>
                              <a:ea typeface="Cambria Math" panose="02040503050406030204" pitchFamily="18" charset="0"/>
                            </a:rPr>
                            <m:t>µ</m:t>
                          </m:r>
                        </m:num>
                        <m:den>
                          <m:r>
                            <a:rPr lang="en-US" i="1">
                              <a:latin typeface="Cambria Math"/>
                              <a:ea typeface="Cambria Math" panose="02040503050406030204" pitchFamily="18" charset="0"/>
                            </a:rPr>
                            <m:t>𝜕</m:t>
                          </m:r>
                          <m:r>
                            <a:rPr lang="en-US" b="0" i="1" smtClean="0">
                              <a:latin typeface="Cambria Math"/>
                              <a:ea typeface="Cambria Math" panose="02040503050406030204" pitchFamily="18" charset="0"/>
                            </a:rPr>
                            <m:t>𝑦</m:t>
                          </m:r>
                        </m:den>
                      </m:f>
                      <m:d>
                        <m:dPr>
                          <m:ctrlPr>
                            <a:rPr lang="en-US" b="0" i="1" smtClean="0">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r>
                                <a:rPr lang="en-US" i="1">
                                  <a:latin typeface="Cambria Math"/>
                                </a:rPr>
                                <m:t>𝑢</m:t>
                              </m:r>
                            </m:num>
                            <m:den>
                              <m:r>
                                <a:rPr lang="en-US" i="1">
                                  <a:latin typeface="Cambria Math" panose="02040503050406030204" pitchFamily="18" charset="0"/>
                                  <a:ea typeface="Cambria Math" panose="02040503050406030204" pitchFamily="18" charset="0"/>
                                </a:rPr>
                                <m:t>𝜕</m:t>
                              </m:r>
                              <m:r>
                                <a:rPr lang="en-US" b="0" i="1" smtClean="0">
                                  <a:latin typeface="Cambria Math"/>
                                  <a:ea typeface="Cambria Math" panose="02040503050406030204" pitchFamily="18" charset="0"/>
                                </a:rPr>
                                <m:t>𝑥</m:t>
                              </m:r>
                              <m:r>
                                <a:rPr lang="en-US" b="0" i="1" smtClean="0">
                                  <a:latin typeface="Cambria Math"/>
                                  <a:ea typeface="Cambria Math"/>
                                </a:rPr>
                                <m:t>𝜕</m:t>
                              </m:r>
                              <m:r>
                                <a:rPr lang="en-US" b="0" i="1" smtClean="0">
                                  <a:latin typeface="Cambria Math"/>
                                  <a:ea typeface="Cambria Math"/>
                                </a:rPr>
                                <m:t>𝑦</m:t>
                              </m:r>
                            </m:den>
                          </m:f>
                          <m:r>
                            <a:rPr lang="en-US" b="0" i="1" smtClean="0">
                              <a:latin typeface="Cambria Math"/>
                              <a:ea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r>
                                <a:rPr lang="en-US" i="1">
                                  <a:latin typeface="Cambria Math"/>
                                </a:rPr>
                                <m:t>𝑣</m:t>
                              </m:r>
                            </m:num>
                            <m:den>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2</m:t>
                                  </m:r>
                                </m:sup>
                              </m:sSup>
                            </m:den>
                          </m:f>
                        </m:e>
                      </m:d>
                      <m:r>
                        <a:rPr lang="en-US" b="0" i="1" smtClean="0">
                          <a:latin typeface="Cambria Math"/>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a:ea typeface="Cambria Math" panose="02040503050406030204" pitchFamily="18" charset="0"/>
                            </a:rPr>
                            <m:t>𝜕</m:t>
                          </m:r>
                          <m:r>
                            <a:rPr lang="en-US" i="1">
                              <a:latin typeface="Cambria Math"/>
                              <a:ea typeface="Cambria Math" panose="02040503050406030204" pitchFamily="18" charset="0"/>
                            </a:rPr>
                            <m:t>µ</m:t>
                          </m:r>
                        </m:num>
                        <m:den>
                          <m:r>
                            <a:rPr lang="en-US" i="1">
                              <a:latin typeface="Cambria Math"/>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𝑥</m:t>
                          </m:r>
                        </m:den>
                      </m:f>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r>
                                <a:rPr lang="en-US" b="0" i="1" smtClean="0">
                                  <a:latin typeface="Cambria Math"/>
                                </a:rPr>
                                <m:t>𝑣</m:t>
                              </m:r>
                            </m:num>
                            <m:den>
                              <m:r>
                                <a:rPr lang="en-US" i="1">
                                  <a:latin typeface="Cambria Math" panose="02040503050406030204" pitchFamily="18" charset="0"/>
                                  <a:ea typeface="Cambria Math" panose="02040503050406030204" pitchFamily="18" charset="0"/>
                                </a:rPr>
                                <m:t>𝜕</m:t>
                              </m:r>
                              <m:r>
                                <a:rPr lang="en-US" i="1">
                                  <a:latin typeface="Cambria Math"/>
                                  <a:ea typeface="Cambria Math" panose="02040503050406030204" pitchFamily="18" charset="0"/>
                                </a:rPr>
                                <m:t>𝑥</m:t>
                              </m:r>
                              <m:r>
                                <a:rPr lang="en-US" i="1">
                                  <a:latin typeface="Cambria Math"/>
                                  <a:ea typeface="Cambria Math"/>
                                </a:rPr>
                                <m:t>𝜕</m:t>
                              </m:r>
                              <m:r>
                                <a:rPr lang="en-US" i="1">
                                  <a:latin typeface="Cambria Math"/>
                                  <a:ea typeface="Cambria Math"/>
                                </a:rPr>
                                <m:t>𝑦</m:t>
                              </m:r>
                            </m:den>
                          </m:f>
                          <m:r>
                            <a:rPr lang="en-US" i="1">
                              <a:latin typeface="Cambria Math"/>
                              <a:ea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r>
                                <a:rPr lang="en-US" b="0" i="1" smtClean="0">
                                  <a:latin typeface="Cambria Math"/>
                                </a:rPr>
                                <m:t>𝑢</m:t>
                              </m:r>
                            </m:num>
                            <m:den>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a:ea typeface="Cambria Math" panose="02040503050406030204" pitchFamily="18" charset="0"/>
                                    </a:rPr>
                                    <m:t>𝑦</m:t>
                                  </m:r>
                                </m:e>
                                <m:sup>
                                  <m:r>
                                    <a:rPr lang="en-US" i="1">
                                      <a:latin typeface="Cambria Math" panose="02040503050406030204" pitchFamily="18" charset="0"/>
                                      <a:ea typeface="Cambria Math" panose="02040503050406030204" pitchFamily="18" charset="0"/>
                                    </a:rPr>
                                    <m:t>2</m:t>
                                  </m:r>
                                </m:sup>
                              </m:sSup>
                            </m:den>
                          </m:f>
                        </m:e>
                      </m:d>
                      <m:r>
                        <a:rPr lang="en-US" i="1">
                          <a:latin typeface="Cambria Math"/>
                          <a:ea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r>
                            <a:rPr lang="en-US" i="1" smtClean="0">
                              <a:latin typeface="Cambria Math"/>
                            </a:rPr>
                            <m:t>µ</m:t>
                          </m:r>
                        </m:num>
                        <m:den>
                          <m:r>
                            <a:rPr lang="en-US" i="1">
                              <a:latin typeface="Cambria Math" panose="02040503050406030204" pitchFamily="18" charset="0"/>
                              <a:ea typeface="Cambria Math" panose="02040503050406030204" pitchFamily="18" charset="0"/>
                            </a:rPr>
                            <m:t>𝜕</m:t>
                          </m:r>
                          <m:r>
                            <a:rPr lang="en-US" i="1">
                              <a:latin typeface="Cambria Math"/>
                              <a:ea typeface="Cambria Math" panose="02040503050406030204" pitchFamily="18" charset="0"/>
                            </a:rPr>
                            <m:t>𝑥</m:t>
                          </m:r>
                          <m:r>
                            <a:rPr lang="en-US" i="1">
                              <a:latin typeface="Cambria Math"/>
                              <a:ea typeface="Cambria Math"/>
                            </a:rPr>
                            <m:t>𝜕</m:t>
                          </m:r>
                          <m:r>
                            <a:rPr lang="en-US" i="1">
                              <a:latin typeface="Cambria Math"/>
                              <a:ea typeface="Cambria Math"/>
                            </a:rPr>
                            <m:t>𝑦</m:t>
                          </m:r>
                        </m:den>
                      </m:f>
                      <m:d>
                        <m:dPr>
                          <m:ctrlPr>
                            <a:rPr lang="en-US" i="1">
                              <a:latin typeface="Cambria Math" panose="02040503050406030204" pitchFamily="18" charset="0"/>
                              <a:ea typeface="Cambria Math" panose="02040503050406030204" pitchFamily="18" charset="0"/>
                              <a:sym typeface="Symbol" panose="05050102010706020507" pitchFamily="18" charset="2"/>
                            </a:rPr>
                          </m:ctrlPr>
                        </m:dPr>
                        <m:e>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a:latin typeface="Cambria Math" panose="02040503050406030204" pitchFamily="18" charset="0"/>
                                </a:rPr>
                                <m:t>𝑢</m:t>
                              </m:r>
                            </m:num>
                            <m:den>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sym typeface="Symbol" panose="05050102010706020507" pitchFamily="18" charset="2"/>
                                </a:rPr>
                                <m:t>𝑦</m:t>
                              </m:r>
                            </m:den>
                          </m:f>
                          <m:r>
                            <a:rPr lang="en-US" b="0" i="1" smtClean="0">
                              <a:latin typeface="Cambria Math"/>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b="0" i="1" dirty="0" smtClean="0">
                                  <a:latin typeface="Cambria Math"/>
                                </a:rPr>
                                <m:t>𝑣</m:t>
                              </m:r>
                            </m:num>
                            <m:den>
                              <m:r>
                                <a:rPr lang="en-US" i="1">
                                  <a:latin typeface="Cambria Math" panose="02040503050406030204" pitchFamily="18" charset="0"/>
                                  <a:sym typeface="Symbol" panose="05050102010706020507" pitchFamily="18" charset="2"/>
                                </a:rPr>
                                <m:t>𝜕</m:t>
                              </m:r>
                              <m:r>
                                <a:rPr lang="en-US" i="1">
                                  <a:latin typeface="Cambria Math"/>
                                  <a:sym typeface="Symbol" panose="05050102010706020507" pitchFamily="18" charset="2"/>
                                </a:rPr>
                                <m:t>𝑥</m:t>
                              </m:r>
                            </m:den>
                          </m:f>
                        </m:e>
                      </m:d>
                    </m:oMath>
                  </m:oMathPara>
                </a14:m>
                <a:endParaRPr lang="cs-CZ" dirty="0"/>
              </a:p>
            </p:txBody>
          </p:sp>
        </mc:Choice>
        <mc:Fallback xmlns="">
          <p:sp>
            <p:nvSpPr>
              <p:cNvPr id="19" name="TextovéPole 18"/>
              <p:cNvSpPr txBox="1">
                <a:spLocks noRot="1" noChangeAspect="1" noMove="1" noResize="1" noEditPoints="1" noAdjustHandles="1" noChangeArrowheads="1" noChangeShapeType="1" noTextEdit="1"/>
              </p:cNvSpPr>
              <p:nvPr/>
            </p:nvSpPr>
            <p:spPr>
              <a:xfrm>
                <a:off x="898385" y="5712737"/>
                <a:ext cx="9983438" cy="727892"/>
              </a:xfrm>
              <a:prstGeom prst="rect">
                <a:avLst/>
              </a:prstGeom>
              <a:blipFill rotWithShape="0">
                <a:blip r:embed="rId7"/>
                <a:stretch>
                  <a:fillRect/>
                </a:stretch>
              </a:blipFill>
            </p:spPr>
            <p:txBody>
              <a:bodyPr/>
              <a:lstStyle/>
              <a:p>
                <a:r>
                  <a:rPr lang="en-US">
                    <a:noFill/>
                  </a:rPr>
                  <a:t> </a:t>
                </a:r>
              </a:p>
            </p:txBody>
          </p:sp>
        </mc:Fallback>
      </mc:AlternateContent>
      <p:sp>
        <p:nvSpPr>
          <p:cNvPr id="21" name="Zástupný symbol pro číslo snímku 20"/>
          <p:cNvSpPr>
            <a:spLocks noGrp="1"/>
          </p:cNvSpPr>
          <p:nvPr>
            <p:ph type="sldNum" sz="quarter" idx="12"/>
          </p:nvPr>
        </p:nvSpPr>
        <p:spPr/>
        <p:txBody>
          <a:bodyPr/>
          <a:lstStyle/>
          <a:p>
            <a:pPr>
              <a:defRPr/>
            </a:pPr>
            <a:fld id="{B5B76BE2-068B-4195-97D5-A58FFC9B4249}" type="slidenum">
              <a:rPr lang="en-US" smtClean="0"/>
              <a:pPr>
                <a:defRPr/>
              </a:pPr>
              <a:t>58</a:t>
            </a:fld>
            <a:endParaRPr lang="en-US"/>
          </a:p>
        </p:txBody>
      </p:sp>
      <p:sp>
        <p:nvSpPr>
          <p:cNvPr id="24" name="TextovéPole 23"/>
          <p:cNvSpPr txBox="1"/>
          <p:nvPr/>
        </p:nvSpPr>
        <p:spPr>
          <a:xfrm>
            <a:off x="10391174" y="52090"/>
            <a:ext cx="1712753" cy="307777"/>
          </a:xfrm>
          <a:prstGeom prst="rect">
            <a:avLst/>
          </a:prstGeom>
          <a:solidFill>
            <a:schemeClr val="bg1"/>
          </a:solidFill>
          <a:ln w="38100">
            <a:solidFill>
              <a:srgbClr val="FF0000"/>
            </a:solidFill>
          </a:ln>
        </p:spPr>
        <p:txBody>
          <a:bodyPr wrap="square" rtlCol="0">
            <a:spAutoFit/>
          </a:bodyPr>
          <a:lstStyle/>
          <a:p>
            <a:r>
              <a:rPr lang="cs-CZ" sz="1400" dirty="0" smtClean="0"/>
              <a:t>Kontroloval: </a:t>
            </a:r>
            <a:r>
              <a:rPr lang="cs-CZ" sz="1400" dirty="0" err="1" smtClean="0"/>
              <a:t>xxxxxx</a:t>
            </a:r>
            <a:endParaRPr lang="cs-CZ" sz="1400" dirty="0"/>
          </a:p>
        </p:txBody>
      </p:sp>
      <p:grpSp>
        <p:nvGrpSpPr>
          <p:cNvPr id="25" name="Skupina 24"/>
          <p:cNvGrpSpPr/>
          <p:nvPr/>
        </p:nvGrpSpPr>
        <p:grpSpPr>
          <a:xfrm>
            <a:off x="10184645" y="619168"/>
            <a:ext cx="1832474" cy="3078785"/>
            <a:chOff x="10187831" y="859027"/>
            <a:chExt cx="1832474" cy="3078785"/>
          </a:xfrm>
        </p:grpSpPr>
        <p:cxnSp>
          <p:nvCxnSpPr>
            <p:cNvPr id="26" name="Přímá spojnice se šipkou 25"/>
            <p:cNvCxnSpPr>
              <a:stCxn id="27" idx="2"/>
            </p:cNvCxnSpPr>
            <p:nvPr/>
          </p:nvCxnSpPr>
          <p:spPr>
            <a:xfrm>
              <a:off x="11016219" y="1082022"/>
              <a:ext cx="3185" cy="2855790"/>
            </a:xfrm>
            <a:prstGeom prst="straightConnector1">
              <a:avLst/>
            </a:prstGeom>
            <a:solidFill>
              <a:schemeClr val="bg1"/>
            </a:solidFill>
            <a:ln>
              <a:tailEnd type="arrow"/>
            </a:ln>
          </p:spPr>
          <p:style>
            <a:lnRef idx="1">
              <a:schemeClr val="accent1"/>
            </a:lnRef>
            <a:fillRef idx="0">
              <a:schemeClr val="accent1"/>
            </a:fillRef>
            <a:effectRef idx="0">
              <a:schemeClr val="accent1"/>
            </a:effectRef>
            <a:fontRef idx="minor">
              <a:schemeClr val="tx1"/>
            </a:fontRef>
          </p:style>
        </p:cxnSp>
        <p:sp>
          <p:nvSpPr>
            <p:cNvPr id="27" name="Vývojový diagram: alternativní postup 26"/>
            <p:cNvSpPr/>
            <p:nvPr/>
          </p:nvSpPr>
          <p:spPr>
            <a:xfrm>
              <a:off x="10566669" y="859027"/>
              <a:ext cx="899100" cy="22299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smtClean="0">
                  <a:solidFill>
                    <a:schemeClr val="tx1"/>
                  </a:solidFill>
                </a:rPr>
                <a:t>geometr</a:t>
              </a:r>
              <a:r>
                <a:rPr lang="en-US" sz="1000" dirty="0" smtClean="0">
                  <a:solidFill>
                    <a:schemeClr val="tx1"/>
                  </a:solidFill>
                </a:rPr>
                <a:t>y</a:t>
              </a:r>
              <a:endParaRPr lang="cs-CZ" sz="1000" dirty="0">
                <a:solidFill>
                  <a:schemeClr val="tx1"/>
                </a:solidFill>
              </a:endParaRPr>
            </a:p>
          </p:txBody>
        </p:sp>
        <p:sp>
          <p:nvSpPr>
            <p:cNvPr id="28" name="Vývojový diagram: postup 27"/>
            <p:cNvSpPr/>
            <p:nvPr/>
          </p:nvSpPr>
          <p:spPr>
            <a:xfrm>
              <a:off x="10194201" y="1166059"/>
              <a:ext cx="1822919"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Approximate profiles </a:t>
              </a:r>
              <a:r>
                <a:rPr lang="cs-CZ" sz="1000" dirty="0" err="1" smtClean="0">
                  <a:solidFill>
                    <a:schemeClr val="tx1"/>
                  </a:solidFill>
                </a:rPr>
                <a:t>u,v</a:t>
              </a:r>
              <a:r>
                <a:rPr lang="cs-CZ" sz="1000" dirty="0" smtClean="0">
                  <a:solidFill>
                    <a:schemeClr val="tx1"/>
                  </a:solidFill>
                </a:rPr>
                <a:t>, </a:t>
              </a:r>
              <a:r>
                <a:rPr lang="cs-CZ" sz="1000" dirty="0" smtClean="0">
                  <a:solidFill>
                    <a:schemeClr val="tx1"/>
                  </a:solidFill>
                  <a:sym typeface="Symbol" panose="05050102010706020507" pitchFamily="18" charset="2"/>
                </a:rPr>
                <a:t>,</a:t>
              </a:r>
              <a:r>
                <a:rPr lang="cs-CZ" sz="1000" dirty="0" smtClean="0">
                  <a:solidFill>
                    <a:schemeClr val="tx1"/>
                  </a:solidFill>
                </a:rPr>
                <a:t> </a:t>
              </a:r>
              <a:r>
                <a:rPr lang="cs-CZ" sz="1000" dirty="0" smtClean="0">
                  <a:solidFill>
                    <a:schemeClr val="tx1"/>
                  </a:solidFill>
                  <a:sym typeface="Symbol" panose="05050102010706020507" pitchFamily="18" charset="2"/>
                </a:rPr>
                <a:t> </a:t>
              </a:r>
              <a:r>
                <a:rPr lang="en-US" sz="1000" dirty="0" smtClean="0">
                  <a:solidFill>
                    <a:schemeClr val="tx1"/>
                  </a:solidFill>
                </a:rPr>
                <a:t>for power law fluid</a:t>
              </a:r>
              <a:endParaRPr lang="cs-CZ" sz="1000" dirty="0">
                <a:solidFill>
                  <a:schemeClr val="tx1"/>
                </a:solidFill>
              </a:endParaRPr>
            </a:p>
          </p:txBody>
        </p:sp>
        <p:sp>
          <p:nvSpPr>
            <p:cNvPr id="29" name="Vývojový diagram: příprava 28"/>
            <p:cNvSpPr/>
            <p:nvPr/>
          </p:nvSpPr>
          <p:spPr>
            <a:xfrm>
              <a:off x="10536484" y="1542807"/>
              <a:ext cx="1140542" cy="206270"/>
            </a:xfrm>
            <a:prstGeom prst="flowChartPrepa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itera</a:t>
              </a:r>
              <a:r>
                <a:rPr lang="en-US" sz="1000" dirty="0" err="1" smtClean="0">
                  <a:solidFill>
                    <a:schemeClr val="tx1"/>
                  </a:solidFill>
                </a:rPr>
                <a:t>tion</a:t>
              </a:r>
              <a:endParaRPr lang="cs-CZ" sz="1000" baseline="-25000" dirty="0">
                <a:solidFill>
                  <a:schemeClr val="tx1"/>
                </a:solidFill>
              </a:endParaRPr>
            </a:p>
          </p:txBody>
        </p:sp>
        <p:sp>
          <p:nvSpPr>
            <p:cNvPr id="30" name="Volný tvar 29"/>
            <p:cNvSpPr/>
            <p:nvPr/>
          </p:nvSpPr>
          <p:spPr>
            <a:xfrm>
              <a:off x="10194202" y="1645944"/>
              <a:ext cx="439802" cy="1697768"/>
            </a:xfrm>
            <a:custGeom>
              <a:avLst/>
              <a:gdLst>
                <a:gd name="connsiteX0" fmla="*/ 2190938 w 2190938"/>
                <a:gd name="connsiteY0" fmla="*/ 1973655 h 1973655"/>
                <a:gd name="connsiteX1" fmla="*/ 0 w 2190938"/>
                <a:gd name="connsiteY1" fmla="*/ 1964602 h 1973655"/>
                <a:gd name="connsiteX2" fmla="*/ 0 w 2190938"/>
                <a:gd name="connsiteY2" fmla="*/ 9053 h 1973655"/>
                <a:gd name="connsiteX3" fmla="*/ 2082297 w 2190938"/>
                <a:gd name="connsiteY3" fmla="*/ 0 h 1973655"/>
                <a:gd name="connsiteX4" fmla="*/ 2082297 w 2190938"/>
                <a:gd name="connsiteY4" fmla="*/ 0 h 197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938" h="1973655">
                  <a:moveTo>
                    <a:pt x="2190938" y="1973655"/>
                  </a:moveTo>
                  <a:lnTo>
                    <a:pt x="0" y="1964602"/>
                  </a:lnTo>
                  <a:lnTo>
                    <a:pt x="0" y="9053"/>
                  </a:lnTo>
                  <a:lnTo>
                    <a:pt x="2082297" y="0"/>
                  </a:lnTo>
                  <a:lnTo>
                    <a:pt x="2082297" y="0"/>
                  </a:lnTo>
                </a:path>
              </a:pathLst>
            </a:custGeom>
            <a:solidFill>
              <a:schemeClr val="bg1"/>
            </a:solid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solidFill>
                  <a:schemeClr val="tx1"/>
                </a:solidFill>
              </a:endParaRPr>
            </a:p>
          </p:txBody>
        </p:sp>
        <p:sp>
          <p:nvSpPr>
            <p:cNvPr id="31" name="Vývojový diagram: postup 30"/>
            <p:cNvSpPr/>
            <p:nvPr/>
          </p:nvSpPr>
          <p:spPr>
            <a:xfrm>
              <a:off x="10299660" y="1833366"/>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Elastic</a:t>
              </a:r>
              <a:r>
                <a:rPr lang="en-US" sz="1000" dirty="0" smtClean="0">
                  <a:solidFill>
                    <a:schemeClr val="tx1"/>
                  </a:solidFill>
                </a:rPr>
                <a:t> stress</a:t>
              </a:r>
              <a:r>
                <a:rPr lang="cs-CZ" sz="1000" dirty="0" smtClean="0">
                  <a:solidFill>
                    <a:schemeClr val="tx1"/>
                  </a:solidFill>
                </a:rPr>
                <a:t> </a:t>
              </a:r>
              <a:r>
                <a:rPr lang="cs-CZ" sz="1000" dirty="0" err="1" smtClean="0">
                  <a:solidFill>
                    <a:schemeClr val="tx1"/>
                  </a:solidFill>
                </a:rPr>
                <a:t>sxx</a:t>
              </a:r>
              <a:r>
                <a:rPr lang="cs-CZ" sz="1000" dirty="0" smtClean="0">
                  <a:solidFill>
                    <a:schemeClr val="tx1"/>
                  </a:solidFill>
                </a:rPr>
                <a:t>, </a:t>
              </a:r>
              <a:r>
                <a:rPr lang="cs-CZ" sz="1000" dirty="0" err="1" smtClean="0">
                  <a:solidFill>
                    <a:schemeClr val="tx1"/>
                  </a:solidFill>
                </a:rPr>
                <a:t>syy</a:t>
              </a:r>
              <a:r>
                <a:rPr lang="cs-CZ" sz="1000" dirty="0" smtClean="0">
                  <a:solidFill>
                    <a:schemeClr val="tx1"/>
                  </a:solidFill>
                </a:rPr>
                <a:t>, </a:t>
              </a:r>
              <a:r>
                <a:rPr lang="cs-CZ" sz="1000" dirty="0" err="1" smtClean="0">
                  <a:solidFill>
                    <a:schemeClr val="tx1"/>
                  </a:solidFill>
                </a:rPr>
                <a:t>sxy</a:t>
              </a:r>
              <a:r>
                <a:rPr lang="cs-CZ" sz="1000" dirty="0" smtClean="0">
                  <a:solidFill>
                    <a:schemeClr val="tx1"/>
                  </a:solidFill>
                </a:rPr>
                <a:t> (</a:t>
              </a:r>
              <a:r>
                <a:rPr lang="cs-CZ" sz="1000" dirty="0" err="1" smtClean="0">
                  <a:solidFill>
                    <a:schemeClr val="tx1"/>
                  </a:solidFill>
                </a:rPr>
                <a:t>hyperbolic</a:t>
              </a:r>
              <a:r>
                <a:rPr lang="cs-CZ" sz="1000" dirty="0" smtClean="0">
                  <a:solidFill>
                    <a:schemeClr val="tx1"/>
                  </a:solidFill>
                </a:rPr>
                <a:t> MW)</a:t>
              </a:r>
              <a:endParaRPr lang="cs-CZ" sz="1000" dirty="0">
                <a:solidFill>
                  <a:schemeClr val="tx1"/>
                </a:solidFill>
              </a:endParaRPr>
            </a:p>
          </p:txBody>
        </p:sp>
        <p:sp>
          <p:nvSpPr>
            <p:cNvPr id="32" name="Vývojový diagram: postup 31"/>
            <p:cNvSpPr/>
            <p:nvPr/>
          </p:nvSpPr>
          <p:spPr>
            <a:xfrm>
              <a:off x="10302844" y="2188326"/>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chemeClr val="tx1"/>
                  </a:solidFill>
                </a:rPr>
                <a:t>Poisson</a:t>
              </a:r>
              <a:r>
                <a:rPr lang="en-US" sz="1000" dirty="0" smtClean="0">
                  <a:solidFill>
                    <a:schemeClr val="tx1"/>
                  </a:solidFill>
                </a:rPr>
                <a:t> equation for</a:t>
              </a:r>
              <a:r>
                <a:rPr lang="cs-CZ" sz="1000" dirty="0" smtClean="0">
                  <a:solidFill>
                    <a:schemeClr val="tx1"/>
                  </a:solidFill>
                </a:rPr>
                <a:t> </a:t>
              </a:r>
              <a:r>
                <a:rPr lang="cs-CZ" sz="1000" dirty="0" smtClean="0">
                  <a:solidFill>
                    <a:schemeClr val="tx1"/>
                  </a:solidFill>
                  <a:sym typeface="Symbol" panose="05050102010706020507" pitchFamily="18" charset="2"/>
                </a:rPr>
                <a:t></a:t>
              </a:r>
              <a:endParaRPr lang="cs-CZ" sz="1000" dirty="0">
                <a:solidFill>
                  <a:schemeClr val="tx1"/>
                </a:solidFill>
              </a:endParaRPr>
            </a:p>
          </p:txBody>
        </p:sp>
        <p:sp>
          <p:nvSpPr>
            <p:cNvPr id="33" name="Vývojový diagram: postup 32"/>
            <p:cNvSpPr/>
            <p:nvPr/>
          </p:nvSpPr>
          <p:spPr>
            <a:xfrm>
              <a:off x="10299658" y="2908214"/>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a:solidFill>
                    <a:schemeClr val="tx1"/>
                  </a:solidFill>
                </a:rPr>
                <a:t>Poisson</a:t>
              </a:r>
              <a:r>
                <a:rPr lang="en-US" sz="1000" dirty="0">
                  <a:solidFill>
                    <a:schemeClr val="tx1"/>
                  </a:solidFill>
                </a:rPr>
                <a:t> equation for</a:t>
              </a:r>
              <a:r>
                <a:rPr lang="cs-CZ" sz="1000" dirty="0">
                  <a:solidFill>
                    <a:schemeClr val="tx1"/>
                  </a:solidFill>
                </a:rPr>
                <a:t> </a:t>
              </a:r>
              <a:r>
                <a:rPr lang="cs-CZ" sz="1000" dirty="0" smtClean="0">
                  <a:solidFill>
                    <a:schemeClr val="tx1"/>
                  </a:solidFill>
                  <a:sym typeface="Symbol" panose="05050102010706020507" pitchFamily="18" charset="2"/>
                </a:rPr>
                <a:t></a:t>
              </a:r>
              <a:endParaRPr lang="cs-CZ" sz="1000" dirty="0">
                <a:solidFill>
                  <a:schemeClr val="tx1"/>
                </a:solidFill>
              </a:endParaRPr>
            </a:p>
          </p:txBody>
        </p:sp>
        <p:sp>
          <p:nvSpPr>
            <p:cNvPr id="34" name="Vývojový diagram: postup 33"/>
            <p:cNvSpPr/>
            <p:nvPr/>
          </p:nvSpPr>
          <p:spPr>
            <a:xfrm>
              <a:off x="10187831" y="3509419"/>
              <a:ext cx="1829288" cy="289894"/>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a:solidFill>
                    <a:schemeClr val="tx1"/>
                  </a:solidFill>
                </a:rPr>
                <a:t>Poisson</a:t>
              </a:r>
              <a:r>
                <a:rPr lang="en-US" sz="1000" dirty="0">
                  <a:solidFill>
                    <a:schemeClr val="tx1"/>
                  </a:solidFill>
                </a:rPr>
                <a:t> equation for</a:t>
              </a:r>
              <a:r>
                <a:rPr lang="cs-CZ" sz="1000" dirty="0">
                  <a:solidFill>
                    <a:schemeClr val="tx1"/>
                  </a:solidFill>
                </a:rPr>
                <a:t> </a:t>
              </a:r>
              <a:r>
                <a:rPr lang="en-US" sz="1000" dirty="0" smtClean="0">
                  <a:solidFill>
                    <a:schemeClr val="tx1"/>
                  </a:solidFill>
                </a:rPr>
                <a:t>pressure</a:t>
              </a:r>
              <a:r>
                <a:rPr lang="cs-CZ" sz="1000" dirty="0" smtClean="0">
                  <a:solidFill>
                    <a:schemeClr val="tx1"/>
                  </a:solidFill>
                  <a:sym typeface="Symbol" panose="05050102010706020507" pitchFamily="18" charset="2"/>
                </a:rPr>
                <a:t> p</a:t>
              </a:r>
              <a:endParaRPr lang="cs-CZ" sz="1000" dirty="0">
                <a:solidFill>
                  <a:schemeClr val="tx1"/>
                </a:solidFill>
              </a:endParaRPr>
            </a:p>
          </p:txBody>
        </p:sp>
        <p:sp>
          <p:nvSpPr>
            <p:cNvPr id="35" name="Vývojový diagram: postup 34"/>
            <p:cNvSpPr/>
            <p:nvPr/>
          </p:nvSpPr>
          <p:spPr>
            <a:xfrm>
              <a:off x="10299658" y="2538900"/>
              <a:ext cx="1717461" cy="28989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Velocities, µ</a:t>
              </a:r>
              <a:r>
                <a:rPr lang="cs-CZ" sz="1000" dirty="0" smtClean="0">
                  <a:solidFill>
                    <a:schemeClr val="tx1"/>
                  </a:solidFill>
                </a:rPr>
                <a:t> </a:t>
              </a:r>
              <a:r>
                <a:rPr lang="en-US" sz="1000" dirty="0" smtClean="0">
                  <a:solidFill>
                    <a:schemeClr val="tx1"/>
                  </a:solidFill>
                </a:rPr>
                <a:t>,</a:t>
              </a:r>
              <a:r>
                <a:rPr lang="cs-CZ" sz="1000" dirty="0" smtClean="0">
                  <a:solidFill>
                    <a:schemeClr val="tx1"/>
                  </a:solidFill>
                </a:rPr>
                <a:t> </a:t>
              </a:r>
              <a:r>
                <a:rPr lang="en-US" sz="1000" dirty="0" smtClean="0">
                  <a:solidFill>
                    <a:schemeClr val="tx1"/>
                  </a:solidFill>
                </a:rPr>
                <a:t>BC for </a:t>
              </a:r>
              <a:r>
                <a:rPr lang="en-US" sz="1000" dirty="0" smtClean="0">
                  <a:solidFill>
                    <a:schemeClr val="tx1"/>
                  </a:solidFill>
                  <a:sym typeface="Symbol"/>
                </a:rPr>
                <a:t></a:t>
              </a:r>
              <a:endParaRPr lang="cs-CZ" sz="1000" dirty="0">
                <a:solidFill>
                  <a:schemeClr val="tx1"/>
                </a:solidFill>
              </a:endParaRPr>
            </a:p>
          </p:txBody>
        </p:sp>
        <p:sp>
          <p:nvSpPr>
            <p:cNvPr id="36" name="Vývojový diagram: příprava 35"/>
            <p:cNvSpPr/>
            <p:nvPr/>
          </p:nvSpPr>
          <p:spPr>
            <a:xfrm>
              <a:off x="10566667" y="3248938"/>
              <a:ext cx="899101" cy="189546"/>
            </a:xfrm>
            <a:prstGeom prst="flowChartPrepa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solidFill>
                  <a:schemeClr val="tx1"/>
                </a:solidFill>
              </a:endParaRPr>
            </a:p>
          </p:txBody>
        </p:sp>
      </p:grpSp>
    </p:spTree>
    <p:extLst>
      <p:ext uri="{BB962C8B-B14F-4D97-AF65-F5344CB8AC3E}">
        <p14:creationId xmlns:p14="http://schemas.microsoft.com/office/powerpoint/2010/main" val="3349700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wrap="square">
            <a:spAutoFit/>
          </a:bodyPr>
          <a:lstStyle/>
          <a:p>
            <a:pPr>
              <a:spcBef>
                <a:spcPct val="50000"/>
              </a:spcBef>
            </a:pPr>
            <a:r>
              <a:rPr lang="cs-CZ" sz="2400" b="1" dirty="0" smtClean="0">
                <a:sym typeface="Symbol" pitchFamily="18" charset="2"/>
              </a:rPr>
              <a:t>        </a:t>
            </a:r>
            <a:r>
              <a:rPr lang="cs-CZ" sz="2400" b="1" dirty="0" err="1">
                <a:sym typeface="Symbol" pitchFamily="18" charset="2"/>
              </a:rPr>
              <a:t>Poisson</a:t>
            </a:r>
            <a:r>
              <a:rPr lang="cs-CZ" sz="2400" b="1" dirty="0">
                <a:sym typeface="Symbol" pitchFamily="18" charset="2"/>
              </a:rPr>
              <a:t> </a:t>
            </a:r>
            <a:r>
              <a:rPr lang="en-US" sz="2400" b="1" dirty="0">
                <a:sym typeface="Symbol" pitchFamily="18" charset="2"/>
              </a:rPr>
              <a:t>equation for pressure</a:t>
            </a:r>
            <a:endParaRPr lang="cs-CZ" sz="2400" b="1" dirty="0">
              <a:sym typeface="Symbol" pitchFamily="18" charset="2"/>
            </a:endParaRPr>
          </a:p>
        </p:txBody>
      </p:sp>
      <mc:AlternateContent xmlns:mc="http://schemas.openxmlformats.org/markup-compatibility/2006" xmlns:a14="http://schemas.microsoft.com/office/drawing/2010/main">
        <mc:Choice Requires="a14">
          <p:sp>
            <p:nvSpPr>
              <p:cNvPr id="3" name="TextovéPole 2"/>
              <p:cNvSpPr txBox="1"/>
              <p:nvPr/>
            </p:nvSpPr>
            <p:spPr>
              <a:xfrm>
                <a:off x="666328" y="3100679"/>
                <a:ext cx="6486519" cy="727892"/>
              </a:xfrm>
              <a:prstGeom prst="rect">
                <a:avLst/>
              </a:prstGeom>
              <a:solidFill>
                <a:schemeClr val="bg1">
                  <a:lumMod val="95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𝑝</m:t>
                          </m:r>
                        </m:num>
                        <m:den>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2</m:t>
                              </m:r>
                            </m:sup>
                          </m:sSup>
                        </m:den>
                      </m:f>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𝑝</m:t>
                          </m:r>
                        </m:num>
                        <m:den>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𝑦</m:t>
                              </m:r>
                            </m:e>
                            <m:sup>
                              <m:r>
                                <a:rPr lang="en-US" i="1">
                                  <a:latin typeface="Cambria Math" panose="02040503050406030204" pitchFamily="18" charset="0"/>
                                  <a:ea typeface="Cambria Math" panose="02040503050406030204" pitchFamily="18" charset="0"/>
                                </a:rPr>
                                <m:t>2</m:t>
                              </m:r>
                            </m:sup>
                          </m:sSup>
                        </m:den>
                      </m:f>
                      <m:r>
                        <a:rPr lang="en-US" i="1">
                          <a:latin typeface="Cambria Math" panose="02040503050406030204" pitchFamily="18" charset="0"/>
                          <a:ea typeface="Cambria Math" panose="02040503050406030204" pitchFamily="18" charset="0"/>
                        </a:rPr>
                        <m:t>+</m:t>
                      </m:r>
                      <m:r>
                        <a:rPr lang="en-US" i="1">
                          <a:latin typeface="Cambria Math"/>
                          <a:ea typeface="Cambria Math" panose="02040503050406030204" pitchFamily="18" charset="0"/>
                        </a:rPr>
                        <m:t>2</m:t>
                      </m:r>
                      <m:r>
                        <a:rPr lang="en-US" i="1">
                          <a:latin typeface="Cambria Math" panose="02040503050406030204" pitchFamily="18" charset="0"/>
                          <a:ea typeface="Cambria Math" panose="02040503050406030204" pitchFamily="18" charset="0"/>
                          <a:sym typeface="Symbol" panose="05050102010706020507" pitchFamily="18" charset="2"/>
                        </a:rPr>
                        <m:t></m:t>
                      </m:r>
                      <m:d>
                        <m:dPr>
                          <m:ctrlPr>
                            <a:rPr lang="en-US" i="1">
                              <a:latin typeface="Cambria Math" panose="02040503050406030204" pitchFamily="18" charset="0"/>
                              <a:ea typeface="Cambria Math" panose="02040503050406030204" pitchFamily="18" charset="0"/>
                              <a:sym typeface="Symbol" panose="05050102010706020507" pitchFamily="18" charset="2"/>
                            </a:rPr>
                          </m:ctrlPr>
                        </m:dPr>
                        <m:e>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a:latin typeface="Cambria Math" panose="02040503050406030204" pitchFamily="18" charset="0"/>
                                </a:rPr>
                                <m:t>𝑣</m:t>
                              </m:r>
                            </m:num>
                            <m:den>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sym typeface="Symbol" panose="05050102010706020507" pitchFamily="18" charset="2"/>
                                </a:rPr>
                                <m:t>𝑥</m:t>
                              </m:r>
                            </m:den>
                          </m:f>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a:latin typeface="Cambria Math" panose="02040503050406030204" pitchFamily="18" charset="0"/>
                                </a:rPr>
                                <m:t>𝑢</m:t>
                              </m:r>
                            </m:num>
                            <m:den>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sym typeface="Symbol" panose="05050102010706020507" pitchFamily="18" charset="2"/>
                                </a:rPr>
                                <m:t>𝑦</m:t>
                              </m:r>
                            </m:den>
                          </m:f>
                          <m:r>
                            <a:rPr lang="en-US" i="1">
                              <a:latin typeface="Cambria Math"/>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a:latin typeface="Cambria Math" panose="02040503050406030204" pitchFamily="18" charset="0"/>
                                </a:rPr>
                                <m:t>𝑣</m:t>
                              </m:r>
                            </m:num>
                            <m:den>
                              <m:r>
                                <a:rPr lang="en-US" i="1">
                                  <a:latin typeface="Cambria Math" panose="02040503050406030204" pitchFamily="18" charset="0"/>
                                  <a:sym typeface="Symbol" panose="05050102010706020507" pitchFamily="18" charset="2"/>
                                </a:rPr>
                                <m:t>𝜕</m:t>
                              </m:r>
                              <m:r>
                                <a:rPr lang="en-US" i="1">
                                  <a:latin typeface="Cambria Math"/>
                                  <a:sym typeface="Symbol" panose="05050102010706020507" pitchFamily="18" charset="2"/>
                                </a:rPr>
                                <m:t>𝑦</m:t>
                              </m:r>
                            </m:den>
                          </m:f>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a:latin typeface="Cambria Math" panose="02040503050406030204" pitchFamily="18" charset="0"/>
                                </a:rPr>
                                <m:t>𝑢</m:t>
                              </m:r>
                            </m:num>
                            <m:den>
                              <m:r>
                                <a:rPr lang="en-US" i="1">
                                  <a:latin typeface="Cambria Math" panose="02040503050406030204" pitchFamily="18" charset="0"/>
                                  <a:sym typeface="Symbol" panose="05050102010706020507" pitchFamily="18" charset="2"/>
                                </a:rPr>
                                <m:t>𝜕</m:t>
                              </m:r>
                              <m:r>
                                <a:rPr lang="en-US" i="1">
                                  <a:latin typeface="Cambria Math"/>
                                  <a:sym typeface="Symbol" panose="05050102010706020507" pitchFamily="18" charset="2"/>
                                </a:rPr>
                                <m:t>𝑥</m:t>
                              </m:r>
                            </m:den>
                          </m:f>
                        </m:e>
                      </m:d>
                      <m:r>
                        <a:rPr lang="en-US" i="1">
                          <a:latin typeface="Cambria Math"/>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e>
                            <m:sup>
                              <m:r>
                                <a:rPr lang="en-US" i="1">
                                  <a:latin typeface="Cambria Math"/>
                                  <a:sym typeface="Symbol" panose="05050102010706020507" pitchFamily="18" charset="2"/>
                                </a:rPr>
                                <m:t>2</m:t>
                              </m:r>
                            </m:sup>
                          </m:sSup>
                          <m:sSub>
                            <m:sSubPr>
                              <m:ctrlPr>
                                <a:rPr lang="en-US" i="1">
                                  <a:latin typeface="Cambria Math" panose="02040503050406030204" pitchFamily="18" charset="0"/>
                                  <a:sym typeface="Symbol" panose="05050102010706020507" pitchFamily="18" charset="2"/>
                                </a:rPr>
                              </m:ctrlPr>
                            </m:sSubPr>
                            <m:e>
                              <m:r>
                                <a:rPr lang="en-US" i="1">
                                  <a:latin typeface="Cambria Math"/>
                                  <a:sym typeface="Symbol" panose="05050102010706020507" pitchFamily="18" charset="2"/>
                                </a:rPr>
                                <m:t>𝑠</m:t>
                              </m:r>
                            </m:e>
                            <m:sub>
                              <m:r>
                                <a:rPr lang="en-US" i="1">
                                  <a:latin typeface="Cambria Math"/>
                                  <a:sym typeface="Symbol" panose="05050102010706020507" pitchFamily="18" charset="2"/>
                                </a:rPr>
                                <m:t>𝑥𝑥</m:t>
                              </m:r>
                            </m:sub>
                          </m:sSub>
                        </m:num>
                        <m:den>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r>
                                <a:rPr lang="en-US" i="1">
                                  <a:latin typeface="Cambria Math"/>
                                  <a:ea typeface="Cambria Math"/>
                                  <a:sym typeface="Symbol" panose="05050102010706020507" pitchFamily="18" charset="2"/>
                                </a:rPr>
                                <m:t>𝑥</m:t>
                              </m:r>
                            </m:e>
                            <m:sup>
                              <m:r>
                                <a:rPr lang="en-US" i="1">
                                  <a:latin typeface="Cambria Math"/>
                                  <a:sym typeface="Symbol" panose="05050102010706020507" pitchFamily="18" charset="2"/>
                                </a:rPr>
                                <m:t>2</m:t>
                              </m:r>
                            </m:sup>
                          </m:sSup>
                        </m:den>
                      </m:f>
                      <m:r>
                        <a:rPr lang="en-US" i="1">
                          <a:latin typeface="Cambria Math"/>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e>
                            <m:sup>
                              <m:r>
                                <a:rPr lang="en-US" i="1">
                                  <a:latin typeface="Cambria Math"/>
                                  <a:sym typeface="Symbol" panose="05050102010706020507" pitchFamily="18" charset="2"/>
                                </a:rPr>
                                <m:t>2</m:t>
                              </m:r>
                            </m:sup>
                          </m:sSup>
                          <m:sSub>
                            <m:sSubPr>
                              <m:ctrlPr>
                                <a:rPr lang="en-US" i="1">
                                  <a:latin typeface="Cambria Math" panose="02040503050406030204" pitchFamily="18" charset="0"/>
                                  <a:sym typeface="Symbol" panose="05050102010706020507" pitchFamily="18" charset="2"/>
                                </a:rPr>
                              </m:ctrlPr>
                            </m:sSubPr>
                            <m:e>
                              <m:r>
                                <a:rPr lang="en-US" i="1">
                                  <a:latin typeface="Cambria Math"/>
                                  <a:sym typeface="Symbol" panose="05050102010706020507" pitchFamily="18" charset="2"/>
                                </a:rPr>
                                <m:t>𝑠</m:t>
                              </m:r>
                            </m:e>
                            <m:sub>
                              <m:r>
                                <a:rPr lang="en-US" i="1">
                                  <a:latin typeface="Cambria Math"/>
                                  <a:sym typeface="Symbol"/>
                                </a:rPr>
                                <m:t>𝑦𝑦</m:t>
                              </m:r>
                            </m:sub>
                          </m:sSub>
                        </m:num>
                        <m:den>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r>
                                <a:rPr lang="en-US" i="1">
                                  <a:latin typeface="Cambria Math"/>
                                  <a:ea typeface="Cambria Math"/>
                                  <a:sym typeface="Symbol" panose="05050102010706020507" pitchFamily="18" charset="2"/>
                                </a:rPr>
                                <m:t>𝑦</m:t>
                              </m:r>
                            </m:e>
                            <m:sup>
                              <m:r>
                                <a:rPr lang="en-US" i="1">
                                  <a:latin typeface="Cambria Math"/>
                                  <a:sym typeface="Symbol" panose="05050102010706020507" pitchFamily="18" charset="2"/>
                                </a:rPr>
                                <m:t>2</m:t>
                              </m:r>
                            </m:sup>
                          </m:sSup>
                        </m:den>
                      </m:f>
                      <m:r>
                        <a:rPr lang="en-US" i="1">
                          <a:latin typeface="Cambria Math"/>
                          <a:sym typeface="Symbol" panose="05050102010706020507" pitchFamily="18" charset="2"/>
                        </a:rPr>
                        <m:t>+2</m:t>
                      </m:r>
                      <m:f>
                        <m:fPr>
                          <m:ctrlPr>
                            <a:rPr lang="en-US" i="1">
                              <a:latin typeface="Cambria Math" panose="02040503050406030204" pitchFamily="18" charset="0"/>
                              <a:sym typeface="Symbol" panose="05050102010706020507" pitchFamily="18" charset="2"/>
                            </a:rPr>
                          </m:ctrlPr>
                        </m:fPr>
                        <m:num>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e>
                            <m:sup>
                              <m:r>
                                <a:rPr lang="en-US" i="1">
                                  <a:latin typeface="Cambria Math"/>
                                  <a:sym typeface="Symbol" panose="05050102010706020507" pitchFamily="18" charset="2"/>
                                </a:rPr>
                                <m:t>2</m:t>
                              </m:r>
                            </m:sup>
                          </m:sSup>
                          <m:sSub>
                            <m:sSubPr>
                              <m:ctrlPr>
                                <a:rPr lang="en-US" i="1">
                                  <a:latin typeface="Cambria Math" panose="02040503050406030204" pitchFamily="18" charset="0"/>
                                  <a:sym typeface="Symbol" panose="05050102010706020507" pitchFamily="18" charset="2"/>
                                </a:rPr>
                              </m:ctrlPr>
                            </m:sSubPr>
                            <m:e>
                              <m:r>
                                <a:rPr lang="en-US" i="1">
                                  <a:latin typeface="Cambria Math"/>
                                  <a:sym typeface="Symbol" panose="05050102010706020507" pitchFamily="18" charset="2"/>
                                </a:rPr>
                                <m:t>𝑠</m:t>
                              </m:r>
                            </m:e>
                            <m:sub>
                              <m:r>
                                <a:rPr lang="en-US" i="1">
                                  <a:latin typeface="Cambria Math"/>
                                  <a:sym typeface="Symbol"/>
                                </a:rPr>
                                <m:t>𝑥𝑦</m:t>
                              </m:r>
                            </m:sub>
                          </m:sSub>
                        </m:num>
                        <m:den>
                          <m:r>
                            <a:rPr lang="en-US" i="1">
                              <a:latin typeface="Cambria Math"/>
                              <a:ea typeface="Cambria Math"/>
                              <a:sym typeface="Symbol"/>
                            </a:rPr>
                            <m:t>𝜕</m:t>
                          </m:r>
                          <m:r>
                            <a:rPr lang="en-US" i="1">
                              <a:latin typeface="Cambria Math"/>
                              <a:ea typeface="Cambria Math"/>
                              <a:sym typeface="Symbol"/>
                            </a:rPr>
                            <m:t>𝑥</m:t>
                          </m:r>
                          <m:r>
                            <a:rPr lang="en-US" i="1">
                              <a:latin typeface="Cambria Math"/>
                              <a:ea typeface="Cambria Math"/>
                              <a:sym typeface="Symbol"/>
                            </a:rPr>
                            <m:t>𝜕</m:t>
                          </m:r>
                          <m:r>
                            <a:rPr lang="en-US" i="1">
                              <a:latin typeface="Cambria Math"/>
                              <a:ea typeface="Cambria Math"/>
                              <a:sym typeface="Symbol"/>
                            </a:rPr>
                            <m:t>𝑦</m:t>
                          </m:r>
                        </m:den>
                      </m:f>
                    </m:oMath>
                  </m:oMathPara>
                </a14:m>
                <a:endParaRPr lang="en-US" dirty="0">
                  <a:ea typeface="Cambria Math" panose="02040503050406030204" pitchFamily="18" charset="0"/>
                </a:endParaRPr>
              </a:p>
            </p:txBody>
          </p:sp>
        </mc:Choice>
        <mc:Fallback xmlns="">
          <p:sp>
            <p:nvSpPr>
              <p:cNvPr id="3" name="TextovéPole 2"/>
              <p:cNvSpPr txBox="1">
                <a:spLocks noRot="1" noChangeAspect="1" noMove="1" noResize="1" noEditPoints="1" noAdjustHandles="1" noChangeArrowheads="1" noChangeShapeType="1" noTextEdit="1"/>
              </p:cNvSpPr>
              <p:nvPr/>
            </p:nvSpPr>
            <p:spPr>
              <a:xfrm>
                <a:off x="666328" y="3100679"/>
                <a:ext cx="6486519" cy="727892"/>
              </a:xfrm>
              <a:prstGeom prst="rect">
                <a:avLst/>
              </a:prstGeom>
              <a:blipFill rotWithShape="0">
                <a:blip r:embed="rId2"/>
                <a:stretch>
                  <a:fillRect/>
                </a:stretch>
              </a:blipFill>
            </p:spPr>
            <p:txBody>
              <a:bodyPr/>
              <a:lstStyle/>
              <a:p>
                <a:r>
                  <a:rPr lang="en-US">
                    <a:noFill/>
                  </a:rPr>
                  <a:t> </a:t>
                </a:r>
              </a:p>
            </p:txBody>
          </p:sp>
        </mc:Fallback>
      </mc:AlternateContent>
      <p:sp>
        <p:nvSpPr>
          <p:cNvPr id="21" name="TextovéPole 20"/>
          <p:cNvSpPr txBox="1"/>
          <p:nvPr/>
        </p:nvSpPr>
        <p:spPr>
          <a:xfrm>
            <a:off x="742384" y="823866"/>
            <a:ext cx="7460056" cy="369332"/>
          </a:xfrm>
          <a:prstGeom prst="rect">
            <a:avLst/>
          </a:prstGeom>
          <a:noFill/>
        </p:spPr>
        <p:txBody>
          <a:bodyPr wrap="square" rtlCol="0">
            <a:spAutoFit/>
          </a:bodyPr>
          <a:lstStyle/>
          <a:p>
            <a:r>
              <a:rPr lang="en-US" dirty="0" smtClean="0"/>
              <a:t>For constant viscosity</a:t>
            </a:r>
            <a:endParaRPr lang="cs-CZ" dirty="0"/>
          </a:p>
        </p:txBody>
      </p:sp>
      <mc:AlternateContent xmlns:mc="http://schemas.openxmlformats.org/markup-compatibility/2006" xmlns:a14="http://schemas.microsoft.com/office/drawing/2010/main">
        <mc:Choice Requires="a14">
          <p:sp>
            <p:nvSpPr>
              <p:cNvPr id="23" name="TextovéPole 22"/>
              <p:cNvSpPr txBox="1"/>
              <p:nvPr/>
            </p:nvSpPr>
            <p:spPr>
              <a:xfrm>
                <a:off x="666328" y="1311540"/>
                <a:ext cx="9505872" cy="7030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sym typeface="Symbol" panose="05050102010706020507" pitchFamily="18" charset="2"/>
                            </a:rPr>
                          </m:ctrlPr>
                        </m:fPr>
                        <m:num>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e>
                            <m:sup>
                              <m:r>
                                <a:rPr lang="en-US" i="1">
                                  <a:latin typeface="Cambria Math"/>
                                  <a:sym typeface="Symbol" panose="05050102010706020507" pitchFamily="18" charset="2"/>
                                </a:rPr>
                                <m:t>2</m:t>
                              </m:r>
                            </m:sup>
                          </m:sSup>
                          <m:sSub>
                            <m:sSubPr>
                              <m:ctrlPr>
                                <a:rPr lang="en-US" i="1">
                                  <a:latin typeface="Cambria Math" panose="02040503050406030204" pitchFamily="18" charset="0"/>
                                  <a:sym typeface="Symbol" panose="05050102010706020507" pitchFamily="18" charset="2"/>
                                </a:rPr>
                              </m:ctrlPr>
                            </m:sSubPr>
                            <m:e>
                              <m:r>
                                <a:rPr lang="en-US" i="1">
                                  <a:latin typeface="Cambria Math"/>
                                  <a:sym typeface="Symbol"/>
                                </a:rPr>
                                <m:t></m:t>
                              </m:r>
                            </m:e>
                            <m:sub>
                              <m:r>
                                <a:rPr lang="en-US" i="1">
                                  <a:latin typeface="Cambria Math"/>
                                  <a:sym typeface="Symbol" panose="05050102010706020507" pitchFamily="18" charset="2"/>
                                </a:rPr>
                                <m:t>𝑥𝑥</m:t>
                              </m:r>
                            </m:sub>
                          </m:sSub>
                        </m:num>
                        <m:den>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r>
                                <a:rPr lang="en-US" i="1">
                                  <a:latin typeface="Cambria Math"/>
                                  <a:ea typeface="Cambria Math"/>
                                  <a:sym typeface="Symbol" panose="05050102010706020507" pitchFamily="18" charset="2"/>
                                </a:rPr>
                                <m:t>𝑥</m:t>
                              </m:r>
                            </m:e>
                            <m:sup>
                              <m:r>
                                <a:rPr lang="en-US" i="1">
                                  <a:latin typeface="Cambria Math"/>
                                  <a:sym typeface="Symbol" panose="05050102010706020507" pitchFamily="18" charset="2"/>
                                </a:rPr>
                                <m:t>2</m:t>
                              </m:r>
                            </m:sup>
                          </m:sSup>
                        </m:den>
                      </m:f>
                      <m:r>
                        <a:rPr lang="en-US" i="1">
                          <a:latin typeface="Cambria Math"/>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e>
                            <m:sup>
                              <m:r>
                                <a:rPr lang="en-US" i="1">
                                  <a:latin typeface="Cambria Math"/>
                                  <a:sym typeface="Symbol" panose="05050102010706020507" pitchFamily="18" charset="2"/>
                                </a:rPr>
                                <m:t>2</m:t>
                              </m:r>
                            </m:sup>
                          </m:sSup>
                          <m:sSub>
                            <m:sSubPr>
                              <m:ctrlPr>
                                <a:rPr lang="en-US" i="1">
                                  <a:latin typeface="Cambria Math" panose="02040503050406030204" pitchFamily="18" charset="0"/>
                                  <a:sym typeface="Symbol" panose="05050102010706020507" pitchFamily="18" charset="2"/>
                                </a:rPr>
                              </m:ctrlPr>
                            </m:sSubPr>
                            <m:e>
                              <m:r>
                                <a:rPr lang="en-US" i="1">
                                  <a:latin typeface="Cambria Math"/>
                                  <a:sym typeface="Symbol"/>
                                </a:rPr>
                                <m:t></m:t>
                              </m:r>
                            </m:e>
                            <m:sub>
                              <m:r>
                                <a:rPr lang="en-US" i="1">
                                  <a:latin typeface="Cambria Math"/>
                                  <a:sym typeface="Symbol"/>
                                </a:rPr>
                                <m:t>𝑦𝑦</m:t>
                              </m:r>
                            </m:sub>
                          </m:sSub>
                        </m:num>
                        <m:den>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r>
                                <a:rPr lang="en-US" i="1">
                                  <a:latin typeface="Cambria Math"/>
                                  <a:ea typeface="Cambria Math"/>
                                  <a:sym typeface="Symbol" panose="05050102010706020507" pitchFamily="18" charset="2"/>
                                </a:rPr>
                                <m:t>𝑦</m:t>
                              </m:r>
                            </m:e>
                            <m:sup>
                              <m:r>
                                <a:rPr lang="en-US" i="1">
                                  <a:latin typeface="Cambria Math"/>
                                  <a:sym typeface="Symbol" panose="05050102010706020507" pitchFamily="18" charset="2"/>
                                </a:rPr>
                                <m:t>2</m:t>
                              </m:r>
                            </m:sup>
                          </m:sSup>
                        </m:den>
                      </m:f>
                      <m:r>
                        <a:rPr lang="en-US" i="1">
                          <a:latin typeface="Cambria Math"/>
                          <a:sym typeface="Symbol" panose="05050102010706020507" pitchFamily="18" charset="2"/>
                        </a:rPr>
                        <m:t>+2</m:t>
                      </m:r>
                      <m:f>
                        <m:fPr>
                          <m:ctrlPr>
                            <a:rPr lang="en-US" i="1">
                              <a:latin typeface="Cambria Math" panose="02040503050406030204" pitchFamily="18" charset="0"/>
                              <a:sym typeface="Symbol" panose="05050102010706020507" pitchFamily="18" charset="2"/>
                            </a:rPr>
                          </m:ctrlPr>
                        </m:fPr>
                        <m:num>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e>
                            <m:sup>
                              <m:r>
                                <a:rPr lang="en-US" i="1">
                                  <a:latin typeface="Cambria Math"/>
                                  <a:sym typeface="Symbol" panose="05050102010706020507" pitchFamily="18" charset="2"/>
                                </a:rPr>
                                <m:t>2</m:t>
                              </m:r>
                            </m:sup>
                          </m:sSup>
                          <m:sSub>
                            <m:sSubPr>
                              <m:ctrlPr>
                                <a:rPr lang="en-US" i="1">
                                  <a:latin typeface="Cambria Math" panose="02040503050406030204" pitchFamily="18" charset="0"/>
                                  <a:sym typeface="Symbol" panose="05050102010706020507" pitchFamily="18" charset="2"/>
                                </a:rPr>
                              </m:ctrlPr>
                            </m:sSubPr>
                            <m:e>
                              <m:r>
                                <a:rPr lang="en-US" i="1">
                                  <a:latin typeface="Cambria Math"/>
                                  <a:sym typeface="Symbol"/>
                                </a:rPr>
                                <m:t></m:t>
                              </m:r>
                            </m:e>
                            <m:sub>
                              <m:r>
                                <a:rPr lang="en-US" i="1">
                                  <a:latin typeface="Cambria Math"/>
                                  <a:sym typeface="Symbol"/>
                                </a:rPr>
                                <m:t>𝑥𝑦</m:t>
                              </m:r>
                            </m:sub>
                          </m:sSub>
                        </m:num>
                        <m:den>
                          <m:r>
                            <a:rPr lang="en-US" i="1">
                              <a:latin typeface="Cambria Math"/>
                              <a:ea typeface="Cambria Math"/>
                              <a:sym typeface="Symbol"/>
                            </a:rPr>
                            <m:t>𝜕</m:t>
                          </m:r>
                          <m:r>
                            <a:rPr lang="en-US" i="1">
                              <a:latin typeface="Cambria Math"/>
                              <a:ea typeface="Cambria Math"/>
                              <a:sym typeface="Symbol"/>
                            </a:rPr>
                            <m:t>𝑥</m:t>
                          </m:r>
                          <m:r>
                            <a:rPr lang="en-US" i="1">
                              <a:latin typeface="Cambria Math"/>
                              <a:ea typeface="Cambria Math"/>
                              <a:sym typeface="Symbol"/>
                            </a:rPr>
                            <m:t>𝜕</m:t>
                          </m:r>
                          <m:r>
                            <a:rPr lang="en-US" i="1">
                              <a:latin typeface="Cambria Math"/>
                              <a:ea typeface="Cambria Math"/>
                              <a:sym typeface="Symbol"/>
                            </a:rPr>
                            <m:t>𝑦</m:t>
                          </m:r>
                        </m:den>
                      </m:f>
                      <m:r>
                        <a:rPr lang="en-US" b="0" i="1" smtClean="0">
                          <a:latin typeface="Cambria Math"/>
                          <a:ea typeface="Cambria Math"/>
                          <a:sym typeface="Symbol"/>
                        </a:rPr>
                        <m:t>=</m:t>
                      </m:r>
                      <m:f>
                        <m:fPr>
                          <m:ctrlPr>
                            <a:rPr lang="en-US" i="1">
                              <a:latin typeface="Cambria Math" panose="02040503050406030204" pitchFamily="18" charset="0"/>
                              <a:sym typeface="Symbol" panose="05050102010706020507" pitchFamily="18" charset="2"/>
                            </a:rPr>
                          </m:ctrlPr>
                        </m:fPr>
                        <m:num>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e>
                            <m:sup>
                              <m:r>
                                <a:rPr lang="en-US" i="1">
                                  <a:latin typeface="Cambria Math"/>
                                  <a:sym typeface="Symbol" panose="05050102010706020507" pitchFamily="18" charset="2"/>
                                </a:rPr>
                                <m:t>2</m:t>
                              </m:r>
                            </m:sup>
                          </m:sSup>
                          <m:sSub>
                            <m:sSubPr>
                              <m:ctrlPr>
                                <a:rPr lang="en-US" i="1">
                                  <a:latin typeface="Cambria Math" panose="02040503050406030204" pitchFamily="18" charset="0"/>
                                  <a:sym typeface="Symbol" panose="05050102010706020507" pitchFamily="18" charset="2"/>
                                </a:rPr>
                              </m:ctrlPr>
                            </m:sSubPr>
                            <m:e>
                              <m:r>
                                <a:rPr lang="en-US" b="0" i="1" smtClean="0">
                                  <a:latin typeface="Cambria Math"/>
                                  <a:sym typeface="Symbol" panose="05050102010706020507" pitchFamily="18" charset="2"/>
                                </a:rPr>
                                <m:t>𝑠</m:t>
                              </m:r>
                            </m:e>
                            <m:sub>
                              <m:r>
                                <a:rPr lang="en-US" i="1">
                                  <a:latin typeface="Cambria Math"/>
                                  <a:sym typeface="Symbol" panose="05050102010706020507" pitchFamily="18" charset="2"/>
                                </a:rPr>
                                <m:t>𝑥𝑥</m:t>
                              </m:r>
                            </m:sub>
                          </m:sSub>
                        </m:num>
                        <m:den>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r>
                                <a:rPr lang="en-US" i="1">
                                  <a:latin typeface="Cambria Math"/>
                                  <a:ea typeface="Cambria Math"/>
                                  <a:sym typeface="Symbol" panose="05050102010706020507" pitchFamily="18" charset="2"/>
                                </a:rPr>
                                <m:t>𝑥</m:t>
                              </m:r>
                            </m:e>
                            <m:sup>
                              <m:r>
                                <a:rPr lang="en-US" i="1">
                                  <a:latin typeface="Cambria Math"/>
                                  <a:sym typeface="Symbol" panose="05050102010706020507" pitchFamily="18" charset="2"/>
                                </a:rPr>
                                <m:t>2</m:t>
                              </m:r>
                            </m:sup>
                          </m:sSup>
                        </m:den>
                      </m:f>
                      <m:r>
                        <a:rPr lang="en-US" i="1">
                          <a:latin typeface="Cambria Math"/>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e>
                            <m:sup>
                              <m:r>
                                <a:rPr lang="en-US" i="1">
                                  <a:latin typeface="Cambria Math"/>
                                  <a:sym typeface="Symbol" panose="05050102010706020507" pitchFamily="18" charset="2"/>
                                </a:rPr>
                                <m:t>2</m:t>
                              </m:r>
                            </m:sup>
                          </m:sSup>
                          <m:sSub>
                            <m:sSubPr>
                              <m:ctrlPr>
                                <a:rPr lang="en-US" i="1">
                                  <a:latin typeface="Cambria Math" panose="02040503050406030204" pitchFamily="18" charset="0"/>
                                  <a:sym typeface="Symbol" panose="05050102010706020507" pitchFamily="18" charset="2"/>
                                </a:rPr>
                              </m:ctrlPr>
                            </m:sSubPr>
                            <m:e>
                              <m:r>
                                <a:rPr lang="en-US" b="0" i="1" smtClean="0">
                                  <a:latin typeface="Cambria Math"/>
                                  <a:sym typeface="Symbol" panose="05050102010706020507" pitchFamily="18" charset="2"/>
                                </a:rPr>
                                <m:t>𝑠</m:t>
                              </m:r>
                            </m:e>
                            <m:sub>
                              <m:r>
                                <a:rPr lang="en-US" i="1">
                                  <a:latin typeface="Cambria Math"/>
                                  <a:sym typeface="Symbol"/>
                                </a:rPr>
                                <m:t>𝑦𝑦</m:t>
                              </m:r>
                            </m:sub>
                          </m:sSub>
                        </m:num>
                        <m:den>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r>
                                <a:rPr lang="en-US" i="1">
                                  <a:latin typeface="Cambria Math"/>
                                  <a:ea typeface="Cambria Math"/>
                                  <a:sym typeface="Symbol" panose="05050102010706020507" pitchFamily="18" charset="2"/>
                                </a:rPr>
                                <m:t>𝑦</m:t>
                              </m:r>
                            </m:e>
                            <m:sup>
                              <m:r>
                                <a:rPr lang="en-US" i="1">
                                  <a:latin typeface="Cambria Math"/>
                                  <a:sym typeface="Symbol" panose="05050102010706020507" pitchFamily="18" charset="2"/>
                                </a:rPr>
                                <m:t>2</m:t>
                              </m:r>
                            </m:sup>
                          </m:sSup>
                        </m:den>
                      </m:f>
                      <m:r>
                        <a:rPr lang="en-US" i="1">
                          <a:latin typeface="Cambria Math"/>
                          <a:sym typeface="Symbol" panose="05050102010706020507" pitchFamily="18" charset="2"/>
                        </a:rPr>
                        <m:t>+2</m:t>
                      </m:r>
                      <m:f>
                        <m:fPr>
                          <m:ctrlPr>
                            <a:rPr lang="en-US" i="1">
                              <a:latin typeface="Cambria Math" panose="02040503050406030204" pitchFamily="18" charset="0"/>
                              <a:sym typeface="Symbol" panose="05050102010706020507" pitchFamily="18" charset="2"/>
                            </a:rPr>
                          </m:ctrlPr>
                        </m:fPr>
                        <m:num>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e>
                            <m:sup>
                              <m:r>
                                <a:rPr lang="en-US" i="1">
                                  <a:latin typeface="Cambria Math"/>
                                  <a:sym typeface="Symbol" panose="05050102010706020507" pitchFamily="18" charset="2"/>
                                </a:rPr>
                                <m:t>2</m:t>
                              </m:r>
                            </m:sup>
                          </m:sSup>
                          <m:sSub>
                            <m:sSubPr>
                              <m:ctrlPr>
                                <a:rPr lang="en-US" i="1">
                                  <a:latin typeface="Cambria Math" panose="02040503050406030204" pitchFamily="18" charset="0"/>
                                  <a:sym typeface="Symbol" panose="05050102010706020507" pitchFamily="18" charset="2"/>
                                </a:rPr>
                              </m:ctrlPr>
                            </m:sSubPr>
                            <m:e>
                              <m:r>
                                <a:rPr lang="en-US" b="0" i="1" smtClean="0">
                                  <a:latin typeface="Cambria Math"/>
                                  <a:sym typeface="Symbol" panose="05050102010706020507" pitchFamily="18" charset="2"/>
                                </a:rPr>
                                <m:t>𝑠</m:t>
                              </m:r>
                            </m:e>
                            <m:sub>
                              <m:r>
                                <a:rPr lang="en-US" i="1">
                                  <a:latin typeface="Cambria Math"/>
                                  <a:sym typeface="Symbol"/>
                                </a:rPr>
                                <m:t>𝑥𝑦</m:t>
                              </m:r>
                            </m:sub>
                          </m:sSub>
                        </m:num>
                        <m:den>
                          <m:r>
                            <a:rPr lang="en-US" i="1">
                              <a:latin typeface="Cambria Math"/>
                              <a:ea typeface="Cambria Math"/>
                              <a:sym typeface="Symbol"/>
                            </a:rPr>
                            <m:t>𝜕</m:t>
                          </m:r>
                          <m:r>
                            <a:rPr lang="en-US" i="1">
                              <a:latin typeface="Cambria Math"/>
                              <a:ea typeface="Cambria Math"/>
                              <a:sym typeface="Symbol"/>
                            </a:rPr>
                            <m:t>𝑥</m:t>
                          </m:r>
                          <m:r>
                            <a:rPr lang="en-US" i="1">
                              <a:latin typeface="Cambria Math"/>
                              <a:ea typeface="Cambria Math"/>
                              <a:sym typeface="Symbol"/>
                            </a:rPr>
                            <m:t>𝜕</m:t>
                          </m:r>
                          <m:r>
                            <a:rPr lang="en-US" i="1">
                              <a:latin typeface="Cambria Math"/>
                              <a:ea typeface="Cambria Math"/>
                              <a:sym typeface="Symbol"/>
                            </a:rPr>
                            <m:t>𝑦</m:t>
                          </m:r>
                        </m:den>
                      </m:f>
                      <m:r>
                        <a:rPr lang="en-US" b="0" i="1" smtClean="0">
                          <a:latin typeface="Cambria Math"/>
                          <a:ea typeface="Cambria Math"/>
                          <a:sym typeface="Symbol"/>
                        </a:rPr>
                        <m:t>+µ(2</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a:ea typeface="Cambria Math" panose="02040503050406030204" pitchFamily="18" charset="0"/>
                                </a:rPr>
                                <m:t>3</m:t>
                              </m:r>
                            </m:sup>
                          </m:sSup>
                          <m:r>
                            <a:rPr lang="en-US" i="1">
                              <a:latin typeface="Cambria Math" panose="02040503050406030204" pitchFamily="18" charset="0"/>
                            </a:rPr>
                            <m:t>𝑢</m:t>
                          </m:r>
                        </m:num>
                        <m:den>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a:ea typeface="Cambria Math" panose="02040503050406030204" pitchFamily="18" charset="0"/>
                                </a:rPr>
                                <m:t>3</m:t>
                              </m:r>
                            </m:sup>
                          </m:sSup>
                        </m:den>
                      </m:f>
                      <m:r>
                        <a:rPr lang="en-US" b="0" i="1" smtClean="0">
                          <a:latin typeface="Cambria Math"/>
                          <a:ea typeface="Cambria Math" panose="02040503050406030204" pitchFamily="18" charset="0"/>
                        </a:rPr>
                        <m:t>+2</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a:ea typeface="Cambria Math" panose="02040503050406030204" pitchFamily="18" charset="0"/>
                                </a:rPr>
                                <m:t>3</m:t>
                              </m:r>
                            </m:sup>
                          </m:sSup>
                          <m:r>
                            <a:rPr lang="en-US" b="0" i="1" smtClean="0">
                              <a:latin typeface="Cambria Math"/>
                              <a:ea typeface="Cambria Math" panose="02040503050406030204" pitchFamily="18" charset="0"/>
                            </a:rPr>
                            <m:t>𝑣</m:t>
                          </m:r>
                        </m:num>
                        <m:den>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a:ea typeface="Cambria Math" panose="02040503050406030204" pitchFamily="18" charset="0"/>
                                </a:rPr>
                                <m:t>𝑦</m:t>
                              </m:r>
                            </m:e>
                            <m:sup>
                              <m:r>
                                <a:rPr lang="en-US" i="1">
                                  <a:latin typeface="Cambria Math"/>
                                  <a:ea typeface="Cambria Math" panose="02040503050406030204" pitchFamily="18" charset="0"/>
                                </a:rPr>
                                <m:t>3</m:t>
                              </m:r>
                            </m:sup>
                          </m:sSup>
                        </m:den>
                      </m:f>
                      <m:r>
                        <a:rPr lang="en-US" b="0" i="1" smtClean="0">
                          <a:latin typeface="Cambria Math"/>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a:ea typeface="Cambria Math" panose="02040503050406030204" pitchFamily="18" charset="0"/>
                                </a:rPr>
                                <m:t>3</m:t>
                              </m:r>
                            </m:sup>
                          </m:sSup>
                          <m:r>
                            <a:rPr lang="en-US" i="1">
                              <a:latin typeface="Cambria Math"/>
                              <a:ea typeface="Cambria Math" panose="02040503050406030204" pitchFamily="18" charset="0"/>
                            </a:rPr>
                            <m:t>𝑢</m:t>
                          </m:r>
                        </m:num>
                        <m:den>
                          <m:r>
                            <a:rPr lang="en-US" i="1">
                              <a:latin typeface="Cambria Math"/>
                              <a:ea typeface="Cambria Math"/>
                            </a:rPr>
                            <m:t>𝜕</m:t>
                          </m:r>
                          <m:r>
                            <a:rPr lang="en-US" i="1">
                              <a:latin typeface="Cambria Math"/>
                              <a:ea typeface="Cambria Math"/>
                            </a:rPr>
                            <m:t>𝑥</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a:ea typeface="Cambria Math" panose="02040503050406030204" pitchFamily="18" charset="0"/>
                                </a:rPr>
                                <m:t>𝑦</m:t>
                              </m:r>
                            </m:e>
                            <m:sup>
                              <m:r>
                                <a:rPr lang="en-US" i="1">
                                  <a:latin typeface="Cambria Math"/>
                                  <a:ea typeface="Cambria Math" panose="02040503050406030204" pitchFamily="18" charset="0"/>
                                </a:rPr>
                                <m:t>2</m:t>
                              </m:r>
                            </m:sup>
                          </m:sSup>
                        </m:den>
                      </m:f>
                      <m:r>
                        <a:rPr lang="en-US" i="1">
                          <a:latin typeface="Cambria Math"/>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a:ea typeface="Cambria Math" panose="02040503050406030204" pitchFamily="18" charset="0"/>
                                </a:rPr>
                                <m:t>3</m:t>
                              </m:r>
                            </m:sup>
                          </m:sSup>
                          <m:r>
                            <a:rPr lang="en-US" i="1">
                              <a:latin typeface="Cambria Math"/>
                              <a:ea typeface="Cambria Math" panose="02040503050406030204" pitchFamily="18" charset="0"/>
                            </a:rPr>
                            <m:t>𝑣</m:t>
                          </m:r>
                        </m:num>
                        <m:den>
                          <m:r>
                            <a:rPr lang="en-US" i="1">
                              <a:latin typeface="Cambria Math"/>
                              <a:ea typeface="Cambria Math"/>
                            </a:rPr>
                            <m:t>𝜕</m:t>
                          </m:r>
                          <m:r>
                            <a:rPr lang="en-US" i="1">
                              <a:latin typeface="Cambria Math"/>
                              <a:ea typeface="Cambria Math"/>
                            </a:rPr>
                            <m:t>𝑦</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a:ea typeface="Cambria Math" panose="02040503050406030204" pitchFamily="18" charset="0"/>
                                </a:rPr>
                                <m:t>𝑥</m:t>
                              </m:r>
                            </m:e>
                            <m:sup>
                              <m:r>
                                <a:rPr lang="en-US" i="1">
                                  <a:latin typeface="Cambria Math"/>
                                  <a:ea typeface="Cambria Math" panose="02040503050406030204" pitchFamily="18" charset="0"/>
                                </a:rPr>
                                <m:t>2</m:t>
                              </m:r>
                            </m:sup>
                          </m:sSup>
                        </m:den>
                      </m:f>
                      <m:r>
                        <a:rPr lang="en-US" b="0" i="1" smtClean="0">
                          <a:latin typeface="Cambria Math"/>
                          <a:ea typeface="Cambria Math" panose="02040503050406030204" pitchFamily="18" charset="0"/>
                        </a:rPr>
                        <m:t>)</m:t>
                      </m:r>
                    </m:oMath>
                  </m:oMathPara>
                </a14:m>
                <a:endParaRPr lang="en-US" dirty="0">
                  <a:ea typeface="Cambria Math" panose="02040503050406030204" pitchFamily="18" charset="0"/>
                </a:endParaRPr>
              </a:p>
            </p:txBody>
          </p:sp>
        </mc:Choice>
        <mc:Fallback xmlns="">
          <p:sp>
            <p:nvSpPr>
              <p:cNvPr id="23" name="TextovéPole 22"/>
              <p:cNvSpPr txBox="1">
                <a:spLocks noRot="1" noChangeAspect="1" noMove="1" noResize="1" noEditPoints="1" noAdjustHandles="1" noChangeArrowheads="1" noChangeShapeType="1" noTextEdit="1"/>
              </p:cNvSpPr>
              <p:nvPr/>
            </p:nvSpPr>
            <p:spPr>
              <a:xfrm>
                <a:off x="666328" y="1311540"/>
                <a:ext cx="9505872" cy="70301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ovéPole 21"/>
              <p:cNvSpPr txBox="1"/>
              <p:nvPr/>
            </p:nvSpPr>
            <p:spPr>
              <a:xfrm>
                <a:off x="6295956" y="2183042"/>
                <a:ext cx="4209486" cy="6954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2</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a:ea typeface="Cambria Math" panose="02040503050406030204" pitchFamily="18" charset="0"/>
                                </a:rPr>
                                <m:t>3</m:t>
                              </m:r>
                            </m:sup>
                          </m:sSup>
                          <m:r>
                            <a:rPr lang="en-US" i="1">
                              <a:latin typeface="Cambria Math" panose="02040503050406030204" pitchFamily="18" charset="0"/>
                            </a:rPr>
                            <m:t>𝑢</m:t>
                          </m:r>
                        </m:num>
                        <m:den>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3</m:t>
                              </m:r>
                            </m:sup>
                          </m:sSup>
                        </m:den>
                      </m:f>
                      <m:r>
                        <a:rPr lang="en-US" i="1">
                          <a:latin typeface="Cambria Math"/>
                          <a:ea typeface="Cambria Math" panose="02040503050406030204" pitchFamily="18" charset="0"/>
                        </a:rPr>
                        <m:t>+2</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a:ea typeface="Cambria Math" panose="02040503050406030204" pitchFamily="18" charset="0"/>
                                </a:rPr>
                                <m:t>3</m:t>
                              </m:r>
                            </m:sup>
                          </m:sSup>
                          <m:r>
                            <a:rPr lang="en-US" i="1">
                              <a:latin typeface="Cambria Math"/>
                              <a:ea typeface="Cambria Math" panose="02040503050406030204" pitchFamily="18" charset="0"/>
                            </a:rPr>
                            <m:t>𝑣</m:t>
                          </m:r>
                        </m:num>
                        <m:den>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a:ea typeface="Cambria Math" panose="02040503050406030204" pitchFamily="18" charset="0"/>
                                </a:rPr>
                                <m:t>𝑦</m:t>
                              </m:r>
                            </m:e>
                            <m:sup>
                              <m:r>
                                <a:rPr lang="en-US" i="1">
                                  <a:latin typeface="Cambria Math"/>
                                  <a:ea typeface="Cambria Math" panose="02040503050406030204" pitchFamily="18" charset="0"/>
                                </a:rPr>
                                <m:t>3</m:t>
                              </m:r>
                            </m:sup>
                          </m:sSup>
                        </m:den>
                      </m:f>
                      <m:r>
                        <a:rPr lang="en-US" i="1">
                          <a:latin typeface="Cambria Math"/>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a:ea typeface="Cambria Math" panose="02040503050406030204" pitchFamily="18" charset="0"/>
                                </a:rPr>
                                <m:t>3</m:t>
                              </m:r>
                            </m:sup>
                          </m:sSup>
                          <m:r>
                            <a:rPr lang="en-US" i="1">
                              <a:latin typeface="Cambria Math"/>
                              <a:ea typeface="Cambria Math" panose="02040503050406030204" pitchFamily="18" charset="0"/>
                            </a:rPr>
                            <m:t>𝑢</m:t>
                          </m:r>
                        </m:num>
                        <m:den>
                          <m:r>
                            <a:rPr lang="en-US" i="1">
                              <a:latin typeface="Cambria Math"/>
                              <a:ea typeface="Cambria Math"/>
                            </a:rPr>
                            <m:t>𝜕</m:t>
                          </m:r>
                          <m:r>
                            <a:rPr lang="en-US" i="1">
                              <a:latin typeface="Cambria Math"/>
                              <a:ea typeface="Cambria Math"/>
                            </a:rPr>
                            <m:t>𝑥</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a:ea typeface="Cambria Math" panose="02040503050406030204" pitchFamily="18" charset="0"/>
                                </a:rPr>
                                <m:t>𝑦</m:t>
                              </m:r>
                            </m:e>
                            <m:sup>
                              <m:r>
                                <a:rPr lang="en-US" i="1">
                                  <a:latin typeface="Cambria Math"/>
                                  <a:ea typeface="Cambria Math" panose="02040503050406030204" pitchFamily="18" charset="0"/>
                                </a:rPr>
                                <m:t>2</m:t>
                              </m:r>
                            </m:sup>
                          </m:sSup>
                        </m:den>
                      </m:f>
                      <m:r>
                        <a:rPr lang="en-US" i="1">
                          <a:latin typeface="Cambria Math"/>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a:ea typeface="Cambria Math" panose="02040503050406030204" pitchFamily="18" charset="0"/>
                                </a:rPr>
                                <m:t>3</m:t>
                              </m:r>
                            </m:sup>
                          </m:sSup>
                          <m:r>
                            <a:rPr lang="en-US" i="1">
                              <a:latin typeface="Cambria Math"/>
                              <a:ea typeface="Cambria Math" panose="02040503050406030204" pitchFamily="18" charset="0"/>
                            </a:rPr>
                            <m:t>𝑣</m:t>
                          </m:r>
                        </m:num>
                        <m:den>
                          <m:r>
                            <a:rPr lang="en-US" i="1">
                              <a:latin typeface="Cambria Math"/>
                              <a:ea typeface="Cambria Math"/>
                            </a:rPr>
                            <m:t>𝜕</m:t>
                          </m:r>
                          <m:r>
                            <a:rPr lang="en-US" i="1">
                              <a:latin typeface="Cambria Math"/>
                              <a:ea typeface="Cambria Math"/>
                            </a:rPr>
                            <m:t>𝑦</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a:ea typeface="Cambria Math" panose="02040503050406030204" pitchFamily="18" charset="0"/>
                                </a:rPr>
                                <m:t>𝑥</m:t>
                              </m:r>
                            </m:e>
                            <m:sup>
                              <m:r>
                                <a:rPr lang="en-US" i="1">
                                  <a:latin typeface="Cambria Math"/>
                                  <a:ea typeface="Cambria Math" panose="02040503050406030204" pitchFamily="18" charset="0"/>
                                </a:rPr>
                                <m:t>2</m:t>
                              </m:r>
                            </m:sup>
                          </m:sSup>
                        </m:den>
                      </m:f>
                      <m:r>
                        <a:rPr lang="en-US" b="0" i="1" smtClean="0">
                          <a:latin typeface="Cambria Math"/>
                          <a:ea typeface="Cambria Math" panose="02040503050406030204" pitchFamily="18" charset="0"/>
                        </a:rPr>
                        <m:t>=0</m:t>
                      </m:r>
                    </m:oMath>
                  </m:oMathPara>
                </a14:m>
                <a:endParaRPr lang="cs-CZ" dirty="0"/>
              </a:p>
            </p:txBody>
          </p:sp>
        </mc:Choice>
        <mc:Fallback xmlns="">
          <p:sp>
            <p:nvSpPr>
              <p:cNvPr id="22" name="TextovéPole 21"/>
              <p:cNvSpPr txBox="1">
                <a:spLocks noRot="1" noChangeAspect="1" noMove="1" noResize="1" noEditPoints="1" noAdjustHandles="1" noChangeArrowheads="1" noChangeShapeType="1" noTextEdit="1"/>
              </p:cNvSpPr>
              <p:nvPr/>
            </p:nvSpPr>
            <p:spPr>
              <a:xfrm>
                <a:off x="6295956" y="2183042"/>
                <a:ext cx="4209486" cy="695447"/>
              </a:xfrm>
              <a:prstGeom prst="rect">
                <a:avLst/>
              </a:prstGeom>
              <a:blipFill rotWithShape="0">
                <a:blip r:embed="rId4"/>
                <a:stretch>
                  <a:fillRect/>
                </a:stretch>
              </a:blipFill>
            </p:spPr>
            <p:txBody>
              <a:bodyPr/>
              <a:lstStyle/>
              <a:p>
                <a:r>
                  <a:rPr lang="en-US">
                    <a:noFill/>
                  </a:rPr>
                  <a:t> </a:t>
                </a:r>
              </a:p>
            </p:txBody>
          </p:sp>
        </mc:Fallback>
      </mc:AlternateContent>
      <p:sp>
        <p:nvSpPr>
          <p:cNvPr id="7" name="TextovéPole 6"/>
          <p:cNvSpPr txBox="1"/>
          <p:nvPr/>
        </p:nvSpPr>
        <p:spPr>
          <a:xfrm>
            <a:off x="10391174" y="52090"/>
            <a:ext cx="1712753" cy="307777"/>
          </a:xfrm>
          <a:prstGeom prst="rect">
            <a:avLst/>
          </a:prstGeom>
          <a:solidFill>
            <a:srgbClr val="FF0000"/>
          </a:solidFill>
        </p:spPr>
        <p:txBody>
          <a:bodyPr wrap="square" rtlCol="0">
            <a:spAutoFit/>
          </a:bodyPr>
          <a:lstStyle/>
          <a:p>
            <a:r>
              <a:rPr lang="cs-CZ" sz="1400" dirty="0" smtClean="0"/>
              <a:t>Kontroloval: </a:t>
            </a:r>
            <a:r>
              <a:rPr lang="cs-CZ" sz="1400" dirty="0" err="1" smtClean="0"/>
              <a:t>xxxxxx</a:t>
            </a:r>
            <a:endParaRPr lang="cs-CZ" sz="1400" dirty="0"/>
          </a:p>
        </p:txBody>
      </p:sp>
      <p:sp>
        <p:nvSpPr>
          <p:cNvPr id="2" name="TextovéPole 1"/>
          <p:cNvSpPr txBox="1"/>
          <p:nvPr/>
        </p:nvSpPr>
        <p:spPr>
          <a:xfrm>
            <a:off x="1518249" y="2243428"/>
            <a:ext cx="4777707" cy="738664"/>
          </a:xfrm>
          <a:prstGeom prst="rect">
            <a:avLst/>
          </a:prstGeom>
          <a:noFill/>
        </p:spPr>
        <p:txBody>
          <a:bodyPr wrap="square" rtlCol="0">
            <a:spAutoFit/>
          </a:bodyPr>
          <a:lstStyle/>
          <a:p>
            <a:r>
              <a:rPr lang="en-US" sz="1400" dirty="0"/>
              <a:t>A sum of all the members in the viscosity coefficient is zero, therefore, the viscosity does not directly affect the relationship between the pressure and the elastic tension</a:t>
            </a:r>
          </a:p>
        </p:txBody>
      </p:sp>
      <p:sp>
        <p:nvSpPr>
          <p:cNvPr id="4" name="Zástupný symbol pro číslo snímku 3"/>
          <p:cNvSpPr>
            <a:spLocks noGrp="1"/>
          </p:cNvSpPr>
          <p:nvPr>
            <p:ph type="sldNum" sz="quarter" idx="12"/>
          </p:nvPr>
        </p:nvSpPr>
        <p:spPr/>
        <p:txBody>
          <a:bodyPr/>
          <a:lstStyle/>
          <a:p>
            <a:pPr>
              <a:defRPr/>
            </a:pPr>
            <a:fld id="{B5B76BE2-068B-4195-97D5-A58FFC9B4249}" type="slidenum">
              <a:rPr lang="en-US" smtClean="0"/>
              <a:pPr>
                <a:defRPr/>
              </a:pPr>
              <a:t>59</a:t>
            </a:fld>
            <a:endParaRPr lang="en-US"/>
          </a:p>
        </p:txBody>
      </p:sp>
      <p:sp>
        <p:nvSpPr>
          <p:cNvPr id="10" name="TextovéPole 9"/>
          <p:cNvSpPr txBox="1"/>
          <p:nvPr/>
        </p:nvSpPr>
        <p:spPr>
          <a:xfrm>
            <a:off x="825772" y="3964615"/>
            <a:ext cx="10431700" cy="369332"/>
          </a:xfrm>
          <a:prstGeom prst="rect">
            <a:avLst/>
          </a:prstGeom>
          <a:noFill/>
        </p:spPr>
        <p:txBody>
          <a:bodyPr wrap="square" rtlCol="0">
            <a:spAutoFit/>
          </a:bodyPr>
          <a:lstStyle/>
          <a:p>
            <a:r>
              <a:rPr lang="en-US" dirty="0"/>
              <a:t>For variable viscosity </a:t>
            </a:r>
            <a:r>
              <a:rPr lang="en-US" dirty="0" smtClean="0"/>
              <a:t>the </a:t>
            </a:r>
            <a:r>
              <a:rPr lang="en-US" dirty="0"/>
              <a:t>relationship between the pressure and the elastic tension </a:t>
            </a:r>
            <a:r>
              <a:rPr lang="en-US" dirty="0" smtClean="0"/>
              <a:t>appear</a:t>
            </a:r>
            <a:endParaRPr lang="cs-CZ" dirty="0"/>
          </a:p>
        </p:txBody>
      </p:sp>
      <mc:AlternateContent xmlns:mc="http://schemas.openxmlformats.org/markup-compatibility/2006" xmlns:a14="http://schemas.microsoft.com/office/drawing/2010/main">
        <mc:Choice Requires="a14">
          <p:sp>
            <p:nvSpPr>
              <p:cNvPr id="11" name="TextovéPole 10"/>
              <p:cNvSpPr txBox="1"/>
              <p:nvPr/>
            </p:nvSpPr>
            <p:spPr>
              <a:xfrm>
                <a:off x="663842" y="4550751"/>
                <a:ext cx="9387763" cy="1632883"/>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𝑝</m:t>
                          </m:r>
                        </m:num>
                        <m:den>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2</m:t>
                              </m:r>
                            </m:sup>
                          </m:sSup>
                        </m:den>
                      </m:f>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𝑝</m:t>
                          </m:r>
                        </m:num>
                        <m:den>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𝑦</m:t>
                              </m:r>
                            </m:e>
                            <m:sup>
                              <m:r>
                                <a:rPr lang="en-US" i="1">
                                  <a:latin typeface="Cambria Math" panose="02040503050406030204" pitchFamily="18" charset="0"/>
                                  <a:ea typeface="Cambria Math" panose="02040503050406030204" pitchFamily="18" charset="0"/>
                                </a:rPr>
                                <m:t>2</m:t>
                              </m:r>
                            </m:sup>
                          </m:sSup>
                        </m:den>
                      </m:f>
                      <m:r>
                        <a:rPr lang="en-US" i="1">
                          <a:latin typeface="Cambria Math" panose="02040503050406030204" pitchFamily="18" charset="0"/>
                          <a:ea typeface="Cambria Math" panose="02040503050406030204" pitchFamily="18" charset="0"/>
                        </a:rPr>
                        <m:t>+</m:t>
                      </m:r>
                      <m:r>
                        <a:rPr lang="en-US" i="1">
                          <a:latin typeface="Cambria Math"/>
                          <a:ea typeface="Cambria Math" panose="02040503050406030204" pitchFamily="18" charset="0"/>
                        </a:rPr>
                        <m:t>2</m:t>
                      </m:r>
                      <m:r>
                        <a:rPr lang="en-US" i="1">
                          <a:latin typeface="Cambria Math" panose="02040503050406030204" pitchFamily="18" charset="0"/>
                          <a:ea typeface="Cambria Math" panose="02040503050406030204" pitchFamily="18" charset="0"/>
                          <a:sym typeface="Symbol" panose="05050102010706020507" pitchFamily="18" charset="2"/>
                        </a:rPr>
                        <m:t></m:t>
                      </m:r>
                      <m:d>
                        <m:dPr>
                          <m:ctrlPr>
                            <a:rPr lang="en-US" i="1">
                              <a:latin typeface="Cambria Math" panose="02040503050406030204" pitchFamily="18" charset="0"/>
                              <a:ea typeface="Cambria Math" panose="02040503050406030204" pitchFamily="18" charset="0"/>
                              <a:sym typeface="Symbol" panose="05050102010706020507" pitchFamily="18" charset="2"/>
                            </a:rPr>
                          </m:ctrlPr>
                        </m:dPr>
                        <m:e>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a:latin typeface="Cambria Math" panose="02040503050406030204" pitchFamily="18" charset="0"/>
                                </a:rPr>
                                <m:t>𝑣</m:t>
                              </m:r>
                            </m:num>
                            <m:den>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sym typeface="Symbol" panose="05050102010706020507" pitchFamily="18" charset="2"/>
                                </a:rPr>
                                <m:t>𝑥</m:t>
                              </m:r>
                            </m:den>
                          </m:f>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a:latin typeface="Cambria Math" panose="02040503050406030204" pitchFamily="18" charset="0"/>
                                </a:rPr>
                                <m:t>𝑢</m:t>
                              </m:r>
                            </m:num>
                            <m:den>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sym typeface="Symbol" panose="05050102010706020507" pitchFamily="18" charset="2"/>
                                </a:rPr>
                                <m:t>𝑦</m:t>
                              </m:r>
                            </m:den>
                          </m:f>
                          <m:r>
                            <a:rPr lang="en-US" i="1">
                              <a:latin typeface="Cambria Math"/>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a:latin typeface="Cambria Math" panose="02040503050406030204" pitchFamily="18" charset="0"/>
                                </a:rPr>
                                <m:t>𝑣</m:t>
                              </m:r>
                            </m:num>
                            <m:den>
                              <m:r>
                                <a:rPr lang="en-US" i="1">
                                  <a:latin typeface="Cambria Math" panose="02040503050406030204" pitchFamily="18" charset="0"/>
                                  <a:sym typeface="Symbol" panose="05050102010706020507" pitchFamily="18" charset="2"/>
                                </a:rPr>
                                <m:t>𝜕</m:t>
                              </m:r>
                              <m:r>
                                <a:rPr lang="en-US" i="1">
                                  <a:latin typeface="Cambria Math"/>
                                  <a:sym typeface="Symbol" panose="05050102010706020507" pitchFamily="18" charset="2"/>
                                </a:rPr>
                                <m:t>𝑦</m:t>
                              </m:r>
                            </m:den>
                          </m:f>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a:latin typeface="Cambria Math" panose="02040503050406030204" pitchFamily="18" charset="0"/>
                                </a:rPr>
                                <m:t>𝑢</m:t>
                              </m:r>
                            </m:num>
                            <m:den>
                              <m:r>
                                <a:rPr lang="en-US" i="1">
                                  <a:latin typeface="Cambria Math" panose="02040503050406030204" pitchFamily="18" charset="0"/>
                                  <a:sym typeface="Symbol" panose="05050102010706020507" pitchFamily="18" charset="2"/>
                                </a:rPr>
                                <m:t>𝜕</m:t>
                              </m:r>
                              <m:r>
                                <a:rPr lang="en-US" i="1">
                                  <a:latin typeface="Cambria Math"/>
                                  <a:sym typeface="Symbol" panose="05050102010706020507" pitchFamily="18" charset="2"/>
                                </a:rPr>
                                <m:t>𝑥</m:t>
                              </m:r>
                            </m:den>
                          </m:f>
                        </m:e>
                      </m:d>
                      <m:r>
                        <a:rPr lang="en-US" i="1">
                          <a:latin typeface="Cambria Math"/>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e>
                            <m:sup>
                              <m:r>
                                <a:rPr lang="en-US" i="1">
                                  <a:latin typeface="Cambria Math"/>
                                  <a:sym typeface="Symbol" panose="05050102010706020507" pitchFamily="18" charset="2"/>
                                </a:rPr>
                                <m:t>2</m:t>
                              </m:r>
                            </m:sup>
                          </m:sSup>
                          <m:sSub>
                            <m:sSubPr>
                              <m:ctrlPr>
                                <a:rPr lang="en-US" i="1">
                                  <a:latin typeface="Cambria Math" panose="02040503050406030204" pitchFamily="18" charset="0"/>
                                  <a:sym typeface="Symbol" panose="05050102010706020507" pitchFamily="18" charset="2"/>
                                </a:rPr>
                              </m:ctrlPr>
                            </m:sSubPr>
                            <m:e>
                              <m:r>
                                <a:rPr lang="en-US" i="1">
                                  <a:latin typeface="Cambria Math"/>
                                  <a:sym typeface="Symbol" panose="05050102010706020507" pitchFamily="18" charset="2"/>
                                </a:rPr>
                                <m:t>𝑠</m:t>
                              </m:r>
                            </m:e>
                            <m:sub>
                              <m:r>
                                <a:rPr lang="en-US" i="1">
                                  <a:latin typeface="Cambria Math"/>
                                  <a:sym typeface="Symbol" panose="05050102010706020507" pitchFamily="18" charset="2"/>
                                </a:rPr>
                                <m:t>𝑥𝑥</m:t>
                              </m:r>
                            </m:sub>
                          </m:sSub>
                        </m:num>
                        <m:den>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r>
                                <a:rPr lang="en-US" i="1">
                                  <a:latin typeface="Cambria Math"/>
                                  <a:ea typeface="Cambria Math"/>
                                  <a:sym typeface="Symbol" panose="05050102010706020507" pitchFamily="18" charset="2"/>
                                </a:rPr>
                                <m:t>𝑥</m:t>
                              </m:r>
                            </m:e>
                            <m:sup>
                              <m:r>
                                <a:rPr lang="en-US" i="1">
                                  <a:latin typeface="Cambria Math"/>
                                  <a:sym typeface="Symbol" panose="05050102010706020507" pitchFamily="18" charset="2"/>
                                </a:rPr>
                                <m:t>2</m:t>
                              </m:r>
                            </m:sup>
                          </m:sSup>
                        </m:den>
                      </m:f>
                      <m:r>
                        <a:rPr lang="en-US" i="1">
                          <a:latin typeface="Cambria Math"/>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e>
                            <m:sup>
                              <m:r>
                                <a:rPr lang="en-US" i="1">
                                  <a:latin typeface="Cambria Math"/>
                                  <a:sym typeface="Symbol" panose="05050102010706020507" pitchFamily="18" charset="2"/>
                                </a:rPr>
                                <m:t>2</m:t>
                              </m:r>
                            </m:sup>
                          </m:sSup>
                          <m:sSub>
                            <m:sSubPr>
                              <m:ctrlPr>
                                <a:rPr lang="en-US" i="1">
                                  <a:latin typeface="Cambria Math" panose="02040503050406030204" pitchFamily="18" charset="0"/>
                                  <a:sym typeface="Symbol" panose="05050102010706020507" pitchFamily="18" charset="2"/>
                                </a:rPr>
                              </m:ctrlPr>
                            </m:sSubPr>
                            <m:e>
                              <m:r>
                                <a:rPr lang="en-US" i="1">
                                  <a:latin typeface="Cambria Math"/>
                                  <a:sym typeface="Symbol" panose="05050102010706020507" pitchFamily="18" charset="2"/>
                                </a:rPr>
                                <m:t>𝑠</m:t>
                              </m:r>
                            </m:e>
                            <m:sub>
                              <m:r>
                                <a:rPr lang="en-US" i="1">
                                  <a:latin typeface="Cambria Math"/>
                                  <a:sym typeface="Symbol"/>
                                </a:rPr>
                                <m:t>𝑦𝑦</m:t>
                              </m:r>
                            </m:sub>
                          </m:sSub>
                        </m:num>
                        <m:den>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r>
                                <a:rPr lang="en-US" i="1">
                                  <a:latin typeface="Cambria Math"/>
                                  <a:ea typeface="Cambria Math"/>
                                  <a:sym typeface="Symbol" panose="05050102010706020507" pitchFamily="18" charset="2"/>
                                </a:rPr>
                                <m:t>𝑦</m:t>
                              </m:r>
                            </m:e>
                            <m:sup>
                              <m:r>
                                <a:rPr lang="en-US" i="1">
                                  <a:latin typeface="Cambria Math"/>
                                  <a:sym typeface="Symbol" panose="05050102010706020507" pitchFamily="18" charset="2"/>
                                </a:rPr>
                                <m:t>2</m:t>
                              </m:r>
                            </m:sup>
                          </m:sSup>
                        </m:den>
                      </m:f>
                      <m:r>
                        <a:rPr lang="en-US" i="1">
                          <a:latin typeface="Cambria Math"/>
                          <a:sym typeface="Symbol" panose="05050102010706020507" pitchFamily="18" charset="2"/>
                        </a:rPr>
                        <m:t>+2</m:t>
                      </m:r>
                      <m:f>
                        <m:fPr>
                          <m:ctrlPr>
                            <a:rPr lang="en-US" i="1">
                              <a:latin typeface="Cambria Math" panose="02040503050406030204" pitchFamily="18" charset="0"/>
                              <a:sym typeface="Symbol" panose="05050102010706020507" pitchFamily="18" charset="2"/>
                            </a:rPr>
                          </m:ctrlPr>
                        </m:fPr>
                        <m:num>
                          <m:sSup>
                            <m:sSupPr>
                              <m:ctrlPr>
                                <a:rPr lang="en-US" i="1">
                                  <a:latin typeface="Cambria Math" panose="02040503050406030204" pitchFamily="18" charset="0"/>
                                  <a:sym typeface="Symbol" panose="05050102010706020507" pitchFamily="18" charset="2"/>
                                </a:rPr>
                              </m:ctrlPr>
                            </m:sSupPr>
                            <m:e>
                              <m:r>
                                <a:rPr lang="en-US" i="1">
                                  <a:latin typeface="Cambria Math"/>
                                  <a:ea typeface="Cambria Math"/>
                                  <a:sym typeface="Symbol" panose="05050102010706020507" pitchFamily="18" charset="2"/>
                                </a:rPr>
                                <m:t>𝜕</m:t>
                              </m:r>
                            </m:e>
                            <m:sup>
                              <m:r>
                                <a:rPr lang="en-US" i="1">
                                  <a:latin typeface="Cambria Math"/>
                                  <a:sym typeface="Symbol" panose="05050102010706020507" pitchFamily="18" charset="2"/>
                                </a:rPr>
                                <m:t>2</m:t>
                              </m:r>
                            </m:sup>
                          </m:sSup>
                          <m:sSub>
                            <m:sSubPr>
                              <m:ctrlPr>
                                <a:rPr lang="en-US" i="1">
                                  <a:latin typeface="Cambria Math" panose="02040503050406030204" pitchFamily="18" charset="0"/>
                                  <a:sym typeface="Symbol" panose="05050102010706020507" pitchFamily="18" charset="2"/>
                                </a:rPr>
                              </m:ctrlPr>
                            </m:sSubPr>
                            <m:e>
                              <m:r>
                                <a:rPr lang="en-US" i="1">
                                  <a:latin typeface="Cambria Math"/>
                                  <a:sym typeface="Symbol" panose="05050102010706020507" pitchFamily="18" charset="2"/>
                                </a:rPr>
                                <m:t>𝑠</m:t>
                              </m:r>
                            </m:e>
                            <m:sub>
                              <m:r>
                                <a:rPr lang="en-US" i="1">
                                  <a:latin typeface="Cambria Math"/>
                                  <a:sym typeface="Symbol"/>
                                </a:rPr>
                                <m:t>𝑥𝑦</m:t>
                              </m:r>
                            </m:sub>
                          </m:sSub>
                        </m:num>
                        <m:den>
                          <m:r>
                            <a:rPr lang="en-US" i="1">
                              <a:latin typeface="Cambria Math"/>
                              <a:ea typeface="Cambria Math"/>
                              <a:sym typeface="Symbol"/>
                            </a:rPr>
                            <m:t>𝜕</m:t>
                          </m:r>
                          <m:r>
                            <a:rPr lang="en-US" i="1">
                              <a:latin typeface="Cambria Math"/>
                              <a:ea typeface="Cambria Math"/>
                              <a:sym typeface="Symbol"/>
                            </a:rPr>
                            <m:t>𝑥</m:t>
                          </m:r>
                          <m:r>
                            <a:rPr lang="en-US" i="1">
                              <a:latin typeface="Cambria Math"/>
                              <a:ea typeface="Cambria Math"/>
                              <a:sym typeface="Symbol"/>
                            </a:rPr>
                            <m:t>𝜕</m:t>
                          </m:r>
                          <m:r>
                            <a:rPr lang="en-US" i="1">
                              <a:latin typeface="Cambria Math"/>
                              <a:ea typeface="Cambria Math"/>
                              <a:sym typeface="Symbol"/>
                            </a:rPr>
                            <m:t>𝑦</m:t>
                          </m:r>
                        </m:den>
                      </m:f>
                      <m:r>
                        <a:rPr lang="en-US" b="0" i="1" smtClean="0">
                          <a:latin typeface="Cambria Math" panose="02040503050406030204" pitchFamily="18" charset="0"/>
                          <a:ea typeface="Cambria Math"/>
                          <a:sym typeface="Symbol"/>
                        </a:rPr>
                        <m:t>+</m:t>
                      </m:r>
                    </m:oMath>
                  </m:oMathPara>
                </a14:m>
                <a:endParaRPr lang="en-US" b="0" i="1" dirty="0" smtClean="0">
                  <a:latin typeface="Cambria Math" panose="02040503050406030204" pitchFamily="18" charset="0"/>
                  <a:ea typeface="Cambria Math"/>
                  <a:sym typeface="Symbol"/>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sym typeface="Symbol"/>
                        </a:rPr>
                        <m:t>2(</m:t>
                      </m:r>
                      <m:f>
                        <m:fPr>
                          <m:ctrlPr>
                            <a:rPr lang="en-US" b="0" i="1" smtClean="0">
                              <a:latin typeface="Cambria Math" panose="02040503050406030204" pitchFamily="18" charset="0"/>
                              <a:ea typeface="Cambria Math"/>
                              <a:sym typeface="Symbol"/>
                            </a:rPr>
                          </m:ctrlPr>
                        </m:fPr>
                        <m:num>
                          <m:r>
                            <a:rPr lang="en-US" b="0" i="1" smtClean="0">
                              <a:latin typeface="Cambria Math" panose="02040503050406030204" pitchFamily="18" charset="0"/>
                              <a:ea typeface="Cambria Math"/>
                              <a:sym typeface="Symbol"/>
                            </a:rPr>
                            <m:t>𝜕</m:t>
                          </m:r>
                          <m:r>
                            <a:rPr lang="en-US" b="0" i="1" smtClean="0">
                              <a:latin typeface="Cambria Math" panose="02040503050406030204" pitchFamily="18" charset="0"/>
                              <a:ea typeface="Cambria Math"/>
                              <a:sym typeface="Symbol" panose="05050102010706020507" pitchFamily="18" charset="2"/>
                            </a:rPr>
                            <m:t></m:t>
                          </m:r>
                        </m:num>
                        <m:den>
                          <m:r>
                            <a:rPr lang="en-US" b="0" i="1" smtClean="0">
                              <a:latin typeface="Cambria Math" panose="02040503050406030204" pitchFamily="18" charset="0"/>
                              <a:ea typeface="Cambria Math"/>
                              <a:sym typeface="Symbol"/>
                            </a:rPr>
                            <m:t>𝜕</m:t>
                          </m:r>
                          <m:r>
                            <a:rPr lang="en-US" b="0" i="1" smtClean="0">
                              <a:latin typeface="Cambria Math" panose="02040503050406030204" pitchFamily="18" charset="0"/>
                              <a:ea typeface="Cambria Math"/>
                              <a:sym typeface="Symbol"/>
                            </a:rPr>
                            <m:t>𝑥</m:t>
                          </m:r>
                        </m:den>
                      </m:f>
                      <m:f>
                        <m:fPr>
                          <m:ctrlPr>
                            <a:rPr lang="en-US" i="1">
                              <a:latin typeface="Cambria Math" panose="02040503050406030204" pitchFamily="18" charset="0"/>
                              <a:ea typeface="Cambria Math"/>
                              <a:sym typeface="Symbol"/>
                            </a:rPr>
                          </m:ctrlPr>
                        </m:fPr>
                        <m:num>
                          <m:r>
                            <a:rPr lang="en-US" i="1">
                              <a:latin typeface="Cambria Math" panose="02040503050406030204" pitchFamily="18" charset="0"/>
                              <a:ea typeface="Cambria Math"/>
                              <a:sym typeface="Symbol"/>
                            </a:rPr>
                            <m:t>𝜕</m:t>
                          </m:r>
                          <m:r>
                            <a:rPr lang="en-US" i="1" smtClean="0">
                              <a:latin typeface="Cambria Math" panose="02040503050406030204" pitchFamily="18" charset="0"/>
                              <a:ea typeface="Cambria Math"/>
                              <a:sym typeface="Symbol" panose="05050102010706020507" pitchFamily="18" charset="2"/>
                            </a:rPr>
                            <m:t></m:t>
                          </m:r>
                        </m:num>
                        <m:den>
                          <m:r>
                            <a:rPr lang="en-US" i="1">
                              <a:latin typeface="Cambria Math" panose="02040503050406030204" pitchFamily="18" charset="0"/>
                              <a:ea typeface="Cambria Math"/>
                              <a:sym typeface="Symbol"/>
                            </a:rPr>
                            <m:t>𝜕</m:t>
                          </m:r>
                          <m:r>
                            <a:rPr lang="en-US" b="0" i="1" smtClean="0">
                              <a:latin typeface="Cambria Math" panose="02040503050406030204" pitchFamily="18" charset="0"/>
                              <a:ea typeface="Cambria Math"/>
                              <a:sym typeface="Symbol"/>
                            </a:rPr>
                            <m:t>𝑦</m:t>
                          </m:r>
                        </m:den>
                      </m:f>
                      <m:r>
                        <a:rPr lang="en-US" b="0" i="1" smtClean="0">
                          <a:latin typeface="Cambria Math" panose="02040503050406030204" pitchFamily="18" charset="0"/>
                          <a:ea typeface="Cambria Math"/>
                          <a:sym typeface="Symbol"/>
                        </a:rPr>
                        <m:t>−</m:t>
                      </m:r>
                      <m:f>
                        <m:fPr>
                          <m:ctrlPr>
                            <a:rPr lang="en-US" i="1">
                              <a:latin typeface="Cambria Math" panose="02040503050406030204" pitchFamily="18" charset="0"/>
                              <a:ea typeface="Cambria Math"/>
                              <a:sym typeface="Symbol"/>
                            </a:rPr>
                          </m:ctrlPr>
                        </m:fPr>
                        <m:num>
                          <m:r>
                            <a:rPr lang="en-US" i="1">
                              <a:latin typeface="Cambria Math" panose="02040503050406030204" pitchFamily="18" charset="0"/>
                              <a:ea typeface="Cambria Math"/>
                              <a:sym typeface="Symbol"/>
                            </a:rPr>
                            <m:t>𝜕</m:t>
                          </m:r>
                          <m:r>
                            <a:rPr lang="en-US" i="1">
                              <a:latin typeface="Cambria Math" panose="02040503050406030204" pitchFamily="18" charset="0"/>
                              <a:ea typeface="Cambria Math"/>
                              <a:sym typeface="Symbol" panose="05050102010706020507" pitchFamily="18" charset="2"/>
                            </a:rPr>
                            <m:t></m:t>
                          </m:r>
                        </m:num>
                        <m:den>
                          <m:r>
                            <a:rPr lang="en-US" i="1">
                              <a:latin typeface="Cambria Math" panose="02040503050406030204" pitchFamily="18" charset="0"/>
                              <a:ea typeface="Cambria Math"/>
                              <a:sym typeface="Symbol"/>
                            </a:rPr>
                            <m:t>𝜕</m:t>
                          </m:r>
                          <m:r>
                            <a:rPr lang="en-US" b="0" i="1" smtClean="0">
                              <a:latin typeface="Cambria Math" panose="02040503050406030204" pitchFamily="18" charset="0"/>
                              <a:ea typeface="Cambria Math"/>
                              <a:sym typeface="Symbol"/>
                            </a:rPr>
                            <m:t>𝑦</m:t>
                          </m:r>
                        </m:den>
                      </m:f>
                      <m:f>
                        <m:fPr>
                          <m:ctrlPr>
                            <a:rPr lang="en-US" i="1">
                              <a:latin typeface="Cambria Math" panose="02040503050406030204" pitchFamily="18" charset="0"/>
                              <a:ea typeface="Cambria Math"/>
                              <a:sym typeface="Symbol"/>
                            </a:rPr>
                          </m:ctrlPr>
                        </m:fPr>
                        <m:num>
                          <m:r>
                            <a:rPr lang="en-US" i="1">
                              <a:latin typeface="Cambria Math" panose="02040503050406030204" pitchFamily="18" charset="0"/>
                              <a:ea typeface="Cambria Math"/>
                              <a:sym typeface="Symbol"/>
                            </a:rPr>
                            <m:t>𝜕</m:t>
                          </m:r>
                          <m:r>
                            <a:rPr lang="en-US" i="1">
                              <a:latin typeface="Cambria Math" panose="02040503050406030204" pitchFamily="18" charset="0"/>
                              <a:ea typeface="Cambria Math"/>
                              <a:sym typeface="Symbol" panose="05050102010706020507" pitchFamily="18" charset="2"/>
                            </a:rPr>
                            <m:t></m:t>
                          </m:r>
                        </m:num>
                        <m:den>
                          <m:r>
                            <a:rPr lang="en-US" i="1">
                              <a:latin typeface="Cambria Math" panose="02040503050406030204" pitchFamily="18" charset="0"/>
                              <a:ea typeface="Cambria Math"/>
                              <a:sym typeface="Symbol"/>
                            </a:rPr>
                            <m:t>𝜕</m:t>
                          </m:r>
                          <m:r>
                            <a:rPr lang="en-US" b="0" i="1" smtClean="0">
                              <a:latin typeface="Cambria Math" panose="02040503050406030204" pitchFamily="18" charset="0"/>
                              <a:ea typeface="Cambria Math"/>
                              <a:sym typeface="Symbol"/>
                            </a:rPr>
                            <m:t>𝑥</m:t>
                          </m:r>
                        </m:den>
                      </m:f>
                      <m:r>
                        <a:rPr lang="en-US" b="0" i="1" smtClean="0">
                          <a:latin typeface="Cambria Math" panose="02040503050406030204" pitchFamily="18" charset="0"/>
                          <a:ea typeface="Cambria Math"/>
                          <a:sym typeface="Symbol"/>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r>
                            <a:rPr lang="en-US" i="1">
                              <a:latin typeface="Cambria Math"/>
                            </a:rPr>
                            <m:t>µ</m:t>
                          </m:r>
                        </m:num>
                        <m:den>
                          <m:r>
                            <a:rPr lang="en-US" i="1">
                              <a:latin typeface="Cambria Math" panose="02040503050406030204" pitchFamily="18" charset="0"/>
                              <a:ea typeface="Cambria Math" panose="02040503050406030204" pitchFamily="18" charset="0"/>
                            </a:rPr>
                            <m:t>𝜕</m:t>
                          </m:r>
                          <m:r>
                            <a:rPr lang="en-US" i="1">
                              <a:latin typeface="Cambria Math"/>
                              <a:ea typeface="Cambria Math" panose="02040503050406030204" pitchFamily="18" charset="0"/>
                            </a:rPr>
                            <m:t>𝑥</m:t>
                          </m:r>
                          <m:r>
                            <a:rPr lang="en-US" i="1">
                              <a:latin typeface="Cambria Math"/>
                              <a:ea typeface="Cambria Math"/>
                            </a:rPr>
                            <m:t>𝜕</m:t>
                          </m:r>
                          <m:r>
                            <a:rPr lang="en-US" i="1">
                              <a:latin typeface="Cambria Math"/>
                              <a:ea typeface="Cambria Math"/>
                            </a:rPr>
                            <m:t>𝑦</m:t>
                          </m:r>
                        </m:den>
                      </m:f>
                      <m:d>
                        <m:dPr>
                          <m:ctrlPr>
                            <a:rPr lang="en-US" i="1">
                              <a:latin typeface="Cambria Math" panose="02040503050406030204" pitchFamily="18" charset="0"/>
                              <a:ea typeface="Cambria Math" panose="02040503050406030204" pitchFamily="18" charset="0"/>
                              <a:sym typeface="Symbol" panose="05050102010706020507" pitchFamily="18" charset="2"/>
                            </a:rPr>
                          </m:ctrlPr>
                        </m:dPr>
                        <m:e>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a:latin typeface="Cambria Math" panose="02040503050406030204" pitchFamily="18" charset="0"/>
                                </a:rPr>
                                <m:t>𝑢</m:t>
                              </m:r>
                            </m:num>
                            <m:den>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sym typeface="Symbol" panose="05050102010706020507" pitchFamily="18" charset="2"/>
                                </a:rPr>
                                <m:t>𝑦</m:t>
                              </m:r>
                            </m:den>
                          </m:f>
                          <m:r>
                            <a:rPr lang="en-US" i="1">
                              <a:latin typeface="Cambria Math"/>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a:latin typeface="Cambria Math"/>
                                </a:rPr>
                                <m:t>𝑣</m:t>
                              </m:r>
                            </m:num>
                            <m:den>
                              <m:r>
                                <a:rPr lang="en-US" i="1">
                                  <a:latin typeface="Cambria Math" panose="02040503050406030204" pitchFamily="18" charset="0"/>
                                  <a:sym typeface="Symbol" panose="05050102010706020507" pitchFamily="18" charset="2"/>
                                </a:rPr>
                                <m:t>𝜕</m:t>
                              </m:r>
                              <m:r>
                                <a:rPr lang="en-US" i="1">
                                  <a:latin typeface="Cambria Math"/>
                                  <a:sym typeface="Symbol" panose="05050102010706020507" pitchFamily="18" charset="2"/>
                                </a:rPr>
                                <m:t>𝑥</m:t>
                              </m:r>
                            </m:den>
                          </m:f>
                        </m:e>
                      </m:d>
                      <m:r>
                        <a:rPr lang="en-US" b="0" i="1" smtClean="0">
                          <a:latin typeface="Cambria Math" panose="02040503050406030204" pitchFamily="18" charset="0"/>
                          <a:sym typeface="Symbol" panose="05050102010706020507" pitchFamily="18" charset="2"/>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r>
                            <a:rPr lang="en-US" i="1">
                              <a:latin typeface="Cambria Math"/>
                            </a:rPr>
                            <m:t>µ</m:t>
                          </m:r>
                        </m:num>
                        <m:den>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2</m:t>
                              </m:r>
                            </m:sup>
                          </m:sSup>
                        </m:den>
                      </m:f>
                      <m:f>
                        <m:fPr>
                          <m:ctrlPr>
                            <a:rPr lang="en-US" i="1">
                              <a:latin typeface="Cambria Math" panose="02040503050406030204" pitchFamily="18" charset="0"/>
                              <a:ea typeface="Cambria Math" panose="02040503050406030204" pitchFamily="18" charset="0"/>
                            </a:rPr>
                          </m:ctrlPr>
                        </m:fPr>
                        <m:num>
                          <m:r>
                            <a:rPr lang="en-US" i="1">
                              <a:latin typeface="Cambria Math"/>
                              <a:ea typeface="Cambria Math" panose="02040503050406030204" pitchFamily="18" charset="0"/>
                            </a:rPr>
                            <m:t>𝜕</m:t>
                          </m:r>
                          <m:r>
                            <a:rPr lang="en-US" i="1">
                              <a:latin typeface="Cambria Math"/>
                              <a:ea typeface="Cambria Math" panose="02040503050406030204" pitchFamily="18" charset="0"/>
                            </a:rPr>
                            <m:t>𝑢</m:t>
                          </m:r>
                        </m:num>
                        <m:den>
                          <m:r>
                            <a:rPr lang="en-US" i="1">
                              <a:latin typeface="Cambria Math"/>
                              <a:ea typeface="Cambria Math" panose="02040503050406030204" pitchFamily="18" charset="0"/>
                            </a:rPr>
                            <m:t>𝜕</m:t>
                          </m:r>
                          <m:r>
                            <a:rPr lang="en-US" i="1">
                              <a:latin typeface="Cambria Math"/>
                              <a:ea typeface="Cambria Math" panose="02040503050406030204" pitchFamily="18" charset="0"/>
                            </a:rPr>
                            <m:t>𝑥</m:t>
                          </m:r>
                        </m:den>
                      </m:f>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r>
                            <a:rPr lang="en-US" i="1">
                              <a:latin typeface="Cambria Math"/>
                            </a:rPr>
                            <m:t>µ</m:t>
                          </m:r>
                        </m:num>
                        <m:den>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𝑦</m:t>
                              </m:r>
                            </m:e>
                            <m:sup>
                              <m:r>
                                <a:rPr lang="en-US" i="1">
                                  <a:latin typeface="Cambria Math" panose="02040503050406030204" pitchFamily="18" charset="0"/>
                                  <a:ea typeface="Cambria Math" panose="02040503050406030204" pitchFamily="18" charset="0"/>
                                </a:rPr>
                                <m:t>2</m:t>
                              </m:r>
                            </m:sup>
                          </m:sSup>
                        </m:den>
                      </m:f>
                      <m:f>
                        <m:fPr>
                          <m:ctrlPr>
                            <a:rPr lang="en-US" i="1">
                              <a:latin typeface="Cambria Math" panose="02040503050406030204" pitchFamily="18" charset="0"/>
                              <a:ea typeface="Cambria Math" panose="02040503050406030204" pitchFamily="18" charset="0"/>
                            </a:rPr>
                          </m:ctrlPr>
                        </m:fPr>
                        <m:num>
                          <m:r>
                            <a:rPr lang="en-US" i="1">
                              <a:latin typeface="Cambria Math"/>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num>
                        <m:den>
                          <m:r>
                            <a:rPr lang="en-US" i="1">
                              <a:latin typeface="Cambria Math"/>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den>
                      </m:f>
                      <m:r>
                        <a:rPr lang="en-US" b="0" i="1" smtClean="0">
                          <a:latin typeface="Cambria Math" panose="02040503050406030204" pitchFamily="18" charset="0"/>
                          <a:ea typeface="Cambria Math" panose="02040503050406030204" pitchFamily="18" charset="0"/>
                        </a:rPr>
                        <m:t>)</m:t>
                      </m:r>
                    </m:oMath>
                  </m:oMathPara>
                </a14:m>
                <a:endParaRPr lang="en-US" b="0" dirty="0" smtClean="0">
                  <a:sym typeface="Symbol" panose="05050102010706020507" pitchFamily="18" charset="2"/>
                </a:endParaRPr>
              </a:p>
              <a:p>
                <a:endParaRPr lang="en-US" dirty="0">
                  <a:ea typeface="Cambria Math" panose="02040503050406030204" pitchFamily="18" charset="0"/>
                </a:endParaRPr>
              </a:p>
            </p:txBody>
          </p:sp>
        </mc:Choice>
        <mc:Fallback xmlns="">
          <p:sp>
            <p:nvSpPr>
              <p:cNvPr id="11" name="TextovéPole 10"/>
              <p:cNvSpPr txBox="1">
                <a:spLocks noRot="1" noChangeAspect="1" noMove="1" noResize="1" noEditPoints="1" noAdjustHandles="1" noChangeArrowheads="1" noChangeShapeType="1" noTextEdit="1"/>
              </p:cNvSpPr>
              <p:nvPr/>
            </p:nvSpPr>
            <p:spPr>
              <a:xfrm>
                <a:off x="663842" y="4550751"/>
                <a:ext cx="9387763" cy="1632883"/>
              </a:xfrm>
              <a:prstGeom prst="rect">
                <a:avLst/>
              </a:prstGeom>
              <a:blipFill rotWithShape="0">
                <a:blip r:embed="rId5"/>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220607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en-US" sz="2400" b="1" dirty="0" smtClean="0"/>
              <a:t>  </a:t>
            </a:r>
            <a:r>
              <a:rPr lang="cs-CZ" sz="2400" b="1" dirty="0" err="1" smtClean="0"/>
              <a:t>Diploma</a:t>
            </a:r>
            <a:r>
              <a:rPr lang="cs-CZ" sz="2400" b="1" dirty="0" smtClean="0"/>
              <a:t> </a:t>
            </a:r>
            <a:r>
              <a:rPr lang="cs-CZ" sz="2400" b="1" dirty="0" err="1" smtClean="0"/>
              <a:t>work</a:t>
            </a:r>
            <a:r>
              <a:rPr lang="cs-CZ" sz="2400" b="1" dirty="0" smtClean="0"/>
              <a:t> </a:t>
            </a:r>
            <a:r>
              <a:rPr lang="cs-CZ" sz="2400" b="1" dirty="0" err="1" smtClean="0"/>
              <a:t>J.Pavlovec</a:t>
            </a:r>
            <a:r>
              <a:rPr lang="cs-CZ" sz="2400" b="1" dirty="0" smtClean="0"/>
              <a:t>: Výtlačný reometr pro viskoelastické kapaliny. 1991 </a:t>
            </a:r>
            <a:endParaRPr lang="cs-CZ" sz="2400" b="1" dirty="0">
              <a:sym typeface="Symbol" pitchFamily="18" charset="2"/>
            </a:endParaRPr>
          </a:p>
        </p:txBody>
      </p:sp>
      <p:sp>
        <p:nvSpPr>
          <p:cNvPr id="3" name="TextovéPole 2"/>
          <p:cNvSpPr txBox="1"/>
          <p:nvPr/>
        </p:nvSpPr>
        <p:spPr>
          <a:xfrm>
            <a:off x="283222" y="868288"/>
            <a:ext cx="11231745" cy="369332"/>
          </a:xfrm>
          <a:prstGeom prst="rect">
            <a:avLst/>
          </a:prstGeom>
          <a:noFill/>
        </p:spPr>
        <p:txBody>
          <a:bodyPr wrap="square" rtlCol="0">
            <a:spAutoFit/>
          </a:bodyPr>
          <a:lstStyle/>
          <a:p>
            <a:r>
              <a:rPr lang="cs-CZ" dirty="0" err="1" smtClean="0"/>
              <a:t>Adviser</a:t>
            </a:r>
            <a:r>
              <a:rPr lang="cs-CZ" dirty="0" smtClean="0"/>
              <a:t> </a:t>
            </a:r>
            <a:r>
              <a:rPr lang="cs-CZ" dirty="0" err="1" smtClean="0"/>
              <a:t>R.Žitný</a:t>
            </a:r>
            <a:r>
              <a:rPr lang="cs-CZ" dirty="0" smtClean="0"/>
              <a:t>, oponent </a:t>
            </a:r>
            <a:r>
              <a:rPr lang="cs-CZ" dirty="0" err="1" smtClean="0"/>
              <a:t>M.Houška</a:t>
            </a:r>
            <a:endParaRPr lang="en-US"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736" y="1838524"/>
            <a:ext cx="5428571" cy="1590476"/>
          </a:xfrm>
          <a:prstGeom prst="rect">
            <a:avLst/>
          </a:prstGeom>
        </p:spPr>
      </p:pic>
      <p:sp>
        <p:nvSpPr>
          <p:cNvPr id="6" name="TextovéPole 5"/>
          <p:cNvSpPr txBox="1"/>
          <p:nvPr/>
        </p:nvSpPr>
        <p:spPr>
          <a:xfrm>
            <a:off x="390697" y="3824121"/>
            <a:ext cx="11188931" cy="369332"/>
          </a:xfrm>
          <a:prstGeom prst="rect">
            <a:avLst/>
          </a:prstGeom>
          <a:noFill/>
        </p:spPr>
        <p:txBody>
          <a:bodyPr wrap="square" rtlCol="0">
            <a:spAutoFit/>
          </a:bodyPr>
          <a:lstStyle/>
          <a:p>
            <a:r>
              <a:rPr lang="cs-CZ" dirty="0" err="1" smtClean="0"/>
              <a:t>Constitutive</a:t>
            </a:r>
            <a:r>
              <a:rPr lang="cs-CZ" dirty="0" smtClean="0"/>
              <a:t> model UCM (</a:t>
            </a:r>
            <a:r>
              <a:rPr lang="cs-CZ" dirty="0" err="1" smtClean="0"/>
              <a:t>upper</a:t>
            </a:r>
            <a:r>
              <a:rPr lang="cs-CZ" dirty="0" smtClean="0"/>
              <a:t> </a:t>
            </a:r>
            <a:r>
              <a:rPr lang="cs-CZ" dirty="0" err="1" smtClean="0"/>
              <a:t>convective</a:t>
            </a:r>
            <a:r>
              <a:rPr lang="cs-CZ" dirty="0" smtClean="0"/>
              <a:t> Maxwell) </a:t>
            </a:r>
            <a:r>
              <a:rPr lang="cs-CZ" dirty="0" err="1" smtClean="0"/>
              <a:t>modification</a:t>
            </a:r>
            <a:r>
              <a:rPr lang="cs-CZ" dirty="0" smtClean="0"/>
              <a:t> </a:t>
            </a:r>
            <a:r>
              <a:rPr lang="cs-CZ" dirty="0" err="1" smtClean="0"/>
              <a:t>White-Metzner</a:t>
            </a:r>
            <a:endParaRPr lang="en-US" dirty="0"/>
          </a:p>
        </p:txBody>
      </p:sp>
      <p:cxnSp>
        <p:nvCxnSpPr>
          <p:cNvPr id="10" name="Přímá spojnice se šipkou 9"/>
          <p:cNvCxnSpPr/>
          <p:nvPr/>
        </p:nvCxnSpPr>
        <p:spPr>
          <a:xfrm>
            <a:off x="1139262" y="2507710"/>
            <a:ext cx="1288474" cy="1662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Oválný bublinový popisek 10"/>
          <p:cNvSpPr/>
          <p:nvPr/>
        </p:nvSpPr>
        <p:spPr>
          <a:xfrm>
            <a:off x="3358837" y="1149175"/>
            <a:ext cx="3503690" cy="899069"/>
          </a:xfrm>
          <a:prstGeom prst="wedgeEllipseCallout">
            <a:avLst>
              <a:gd name="adj1" fmla="val -42086"/>
              <a:gd name="adj2" fmla="val 1346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Convergent</a:t>
            </a:r>
            <a:r>
              <a:rPr lang="cs-CZ" dirty="0" smtClean="0"/>
              <a:t> </a:t>
            </a:r>
            <a:r>
              <a:rPr lang="cs-CZ" dirty="0" err="1" smtClean="0"/>
              <a:t>section</a:t>
            </a:r>
            <a:r>
              <a:rPr lang="cs-CZ" dirty="0" smtClean="0"/>
              <a:t> </a:t>
            </a:r>
            <a:r>
              <a:rPr lang="cs-CZ" dirty="0" err="1" smtClean="0"/>
              <a:t>with</a:t>
            </a:r>
            <a:r>
              <a:rPr lang="cs-CZ" dirty="0" smtClean="0"/>
              <a:t> positive </a:t>
            </a:r>
            <a:r>
              <a:rPr lang="cs-CZ" dirty="0" err="1" smtClean="0"/>
              <a:t>elongation</a:t>
            </a:r>
            <a:endParaRPr lang="en-US" dirty="0"/>
          </a:p>
        </p:txBody>
      </p:sp>
      <p:sp>
        <p:nvSpPr>
          <p:cNvPr id="15" name="Oválný bublinový popisek 14"/>
          <p:cNvSpPr/>
          <p:nvPr/>
        </p:nvSpPr>
        <p:spPr>
          <a:xfrm>
            <a:off x="6129251" y="2858869"/>
            <a:ext cx="3413101" cy="899069"/>
          </a:xfrm>
          <a:prstGeom prst="wedgeEllipseCallout">
            <a:avLst>
              <a:gd name="adj1" fmla="val -53258"/>
              <a:gd name="adj2" fmla="val -724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Divergent</a:t>
            </a:r>
            <a:r>
              <a:rPr lang="cs-CZ" dirty="0" smtClean="0"/>
              <a:t> </a:t>
            </a:r>
            <a:r>
              <a:rPr lang="cs-CZ" dirty="0" err="1" smtClean="0"/>
              <a:t>section</a:t>
            </a:r>
            <a:r>
              <a:rPr lang="cs-CZ" dirty="0" smtClean="0"/>
              <a:t> </a:t>
            </a:r>
            <a:r>
              <a:rPr lang="cs-CZ" dirty="0" err="1" smtClean="0"/>
              <a:t>compression</a:t>
            </a:r>
            <a:r>
              <a:rPr lang="cs-CZ" dirty="0" smtClean="0"/>
              <a:t> </a:t>
            </a:r>
            <a:r>
              <a:rPr lang="cs-CZ" dirty="0" err="1" smtClean="0"/>
              <a:t>of</a:t>
            </a:r>
            <a:r>
              <a:rPr lang="cs-CZ" dirty="0" smtClean="0"/>
              <a:t> </a:t>
            </a:r>
            <a:r>
              <a:rPr lang="cs-CZ" dirty="0" err="1" smtClean="0"/>
              <a:t>fibers</a:t>
            </a:r>
            <a:endParaRPr lang="en-US" dirty="0"/>
          </a:p>
        </p:txBody>
      </p:sp>
      <p:sp>
        <p:nvSpPr>
          <p:cNvPr id="17" name="Oválný bublinový popisek 16"/>
          <p:cNvSpPr/>
          <p:nvPr/>
        </p:nvSpPr>
        <p:spPr>
          <a:xfrm>
            <a:off x="2412887" y="5565966"/>
            <a:ext cx="2159114" cy="643641"/>
          </a:xfrm>
          <a:prstGeom prst="wedgeEllipseCallout">
            <a:avLst>
              <a:gd name="adj1" fmla="val -7603"/>
              <a:gd name="adj2" fmla="val -1517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Relaxation</a:t>
            </a:r>
            <a:r>
              <a:rPr lang="cs-CZ" dirty="0" smtClean="0"/>
              <a:t> </a:t>
            </a:r>
            <a:r>
              <a:rPr lang="cs-CZ" dirty="0" err="1" smtClean="0"/>
              <a:t>time</a:t>
            </a:r>
            <a:endParaRPr lang="en-US" dirty="0"/>
          </a:p>
        </p:txBody>
      </p:sp>
      <p:sp>
        <p:nvSpPr>
          <p:cNvPr id="18" name="Oválný bublinový popisek 17"/>
          <p:cNvSpPr/>
          <p:nvPr/>
        </p:nvSpPr>
        <p:spPr>
          <a:xfrm>
            <a:off x="6247826" y="5637691"/>
            <a:ext cx="2159114" cy="643641"/>
          </a:xfrm>
          <a:prstGeom prst="wedgeEllipseCallout">
            <a:avLst>
              <a:gd name="adj1" fmla="val -17347"/>
              <a:gd name="adj2" fmla="val -1794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Viscosity</a:t>
            </a:r>
            <a:endParaRPr lang="en-US" dirty="0"/>
          </a:p>
        </p:txBody>
      </p:sp>
      <mc:AlternateContent xmlns:mc="http://schemas.openxmlformats.org/markup-compatibility/2006" xmlns:a14="http://schemas.microsoft.com/office/drawing/2010/main">
        <mc:Choice Requires="a14">
          <p:sp>
            <p:nvSpPr>
              <p:cNvPr id="14" name="Obdélník 13"/>
              <p:cNvSpPr/>
              <p:nvPr/>
            </p:nvSpPr>
            <p:spPr>
              <a:xfrm>
                <a:off x="2219519" y="4298822"/>
                <a:ext cx="6367192"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cs-CZ" b="0" i="1" smtClean="0">
                              <a:latin typeface="Cambria Math" panose="02040503050406030204" pitchFamily="18" charset="0"/>
                            </a:rPr>
                            <m:t>𝑖𝑗</m:t>
                          </m:r>
                        </m:sub>
                      </m:sSub>
                      <m:r>
                        <a:rPr lang="cs-CZ" b="0" i="1" smtClean="0">
                          <a:latin typeface="Cambria Math" panose="02040503050406030204" pitchFamily="18" charset="0"/>
                        </a:rPr>
                        <m:t>+</m:t>
                      </m:r>
                      <m:f>
                        <m:fPr>
                          <m:ctrlPr>
                            <a:rPr lang="cs-CZ" b="0" i="1" smtClean="0">
                              <a:latin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𝜇</m:t>
                          </m:r>
                          <m:d>
                            <m:dPr>
                              <m:ctrlPr>
                                <a:rPr lang="cs-CZ" b="0" i="1" smtClean="0">
                                  <a:latin typeface="Cambria Math" panose="02040503050406030204" pitchFamily="18" charset="0"/>
                                  <a:ea typeface="Cambria Math" panose="02040503050406030204" pitchFamily="18" charset="0"/>
                                </a:rPr>
                              </m:ctrlPr>
                            </m:dPr>
                            <m:e>
                              <m:r>
                                <a:rPr lang="cs-CZ" b="0" i="1" smtClean="0">
                                  <a:latin typeface="Cambria Math" panose="02040503050406030204" pitchFamily="18" charset="0"/>
                                  <a:ea typeface="Cambria Math" panose="02040503050406030204" pitchFamily="18" charset="0"/>
                                </a:rPr>
                                <m:t>𝐼𝐼</m:t>
                              </m:r>
                            </m:e>
                          </m:d>
                        </m:num>
                        <m:den>
                          <m:r>
                            <a:rPr lang="cs-CZ" b="0" i="1" smtClean="0">
                              <a:latin typeface="Cambria Math" panose="02040503050406030204" pitchFamily="18" charset="0"/>
                            </a:rPr>
                            <m:t>𝐺</m:t>
                          </m:r>
                        </m:den>
                      </m:f>
                      <m:d>
                        <m:dPr>
                          <m:ctrlPr>
                            <a:rPr lang="cs-CZ" b="0" i="1" smtClean="0">
                              <a:latin typeface="Cambria Math" panose="02040503050406030204" pitchFamily="18" charset="0"/>
                            </a:rPr>
                          </m:ctrlPr>
                        </m:dPr>
                        <m:e>
                          <m:sSub>
                            <m:sSubPr>
                              <m:ctrlPr>
                                <a:rPr lang="cs-CZ" b="0" i="1" smtClean="0">
                                  <a:latin typeface="Cambria Math" panose="02040503050406030204" pitchFamily="18" charset="0"/>
                                </a:rPr>
                              </m:ctrlPr>
                            </m:sSubPr>
                            <m:e>
                              <m:r>
                                <a:rPr lang="cs-CZ" b="0" i="1" smtClean="0">
                                  <a:latin typeface="Cambria Math" panose="02040503050406030204" pitchFamily="18" charset="0"/>
                                </a:rPr>
                                <m:t>𝑢</m:t>
                              </m:r>
                            </m:e>
                            <m:sub>
                              <m:r>
                                <a:rPr lang="cs-CZ" b="0" i="1" smtClean="0">
                                  <a:latin typeface="Cambria Math" panose="02040503050406030204" pitchFamily="18" charset="0"/>
                                </a:rPr>
                                <m:t>𝑘</m:t>
                              </m:r>
                            </m:sub>
                          </m:sSub>
                          <m:f>
                            <m:fPr>
                              <m:ctrlPr>
                                <a:rPr lang="cs-CZ" b="0" i="1" smtClean="0">
                                  <a:latin typeface="Cambria Math" panose="02040503050406030204" pitchFamily="18" charset="0"/>
                                </a:rPr>
                              </m:ctrlPr>
                            </m:fPr>
                            <m:num>
                              <m:r>
                                <a:rPr lang="cs-CZ" b="0" i="1" smtClean="0">
                                  <a:latin typeface="Cambria Math" panose="02040503050406030204" pitchFamily="18" charset="0"/>
                                </a:rPr>
                                <m:t>𝜕</m:t>
                              </m:r>
                              <m:sSub>
                                <m:sSubPr>
                                  <m:ctrlPr>
                                    <a:rPr lang="cs-CZ" b="0" i="1" smtClean="0">
                                      <a:latin typeface="Cambria Math" panose="02040503050406030204" pitchFamily="18" charset="0"/>
                                    </a:rPr>
                                  </m:ctrlPr>
                                </m:sSubPr>
                                <m:e>
                                  <m:r>
                                    <a:rPr lang="cs-CZ" b="0" i="1" smtClean="0">
                                      <a:latin typeface="Cambria Math" panose="02040503050406030204" pitchFamily="18" charset="0"/>
                                      <a:ea typeface="Cambria Math" panose="02040503050406030204" pitchFamily="18" charset="0"/>
                                    </a:rPr>
                                    <m:t>𝜏</m:t>
                                  </m:r>
                                </m:e>
                                <m:sub>
                                  <m:r>
                                    <a:rPr lang="cs-CZ" b="0" i="1" smtClean="0">
                                      <a:latin typeface="Cambria Math" panose="02040503050406030204" pitchFamily="18" charset="0"/>
                                    </a:rPr>
                                    <m:t>𝑖𝑗</m:t>
                                  </m:r>
                                </m:sub>
                              </m:sSub>
                            </m:num>
                            <m:den>
                              <m:r>
                                <a:rPr lang="cs-CZ" b="0" i="1" smtClean="0">
                                  <a:latin typeface="Cambria Math" panose="02040503050406030204" pitchFamily="18" charset="0"/>
                                </a:rPr>
                                <m:t>𝜕</m:t>
                              </m:r>
                              <m:sSub>
                                <m:sSubPr>
                                  <m:ctrlPr>
                                    <a:rPr lang="cs-CZ" b="0" i="1" smtClean="0">
                                      <a:latin typeface="Cambria Math" panose="02040503050406030204" pitchFamily="18" charset="0"/>
                                    </a:rPr>
                                  </m:ctrlPr>
                                </m:sSubPr>
                                <m:e>
                                  <m:r>
                                    <a:rPr lang="cs-CZ" b="0" i="1" smtClean="0">
                                      <a:latin typeface="Cambria Math" panose="02040503050406030204" pitchFamily="18" charset="0"/>
                                    </a:rPr>
                                    <m:t>𝑥</m:t>
                                  </m:r>
                                </m:e>
                                <m:sub>
                                  <m:r>
                                    <a:rPr lang="cs-CZ" b="0" i="1" smtClean="0">
                                      <a:latin typeface="Cambria Math" panose="02040503050406030204" pitchFamily="18" charset="0"/>
                                    </a:rPr>
                                    <m:t>𝑘</m:t>
                                  </m:r>
                                </m:sub>
                              </m:sSub>
                            </m:den>
                          </m:f>
                          <m:r>
                            <a:rPr lang="cs-CZ" b="0" i="1" smtClean="0">
                              <a:latin typeface="Cambria Math" panose="02040503050406030204" pitchFamily="18" charset="0"/>
                            </a:rPr>
                            <m:t>−</m:t>
                          </m:r>
                          <m:f>
                            <m:fPr>
                              <m:ctrlPr>
                                <a:rPr lang="cs-CZ" b="0" i="1" smtClean="0">
                                  <a:latin typeface="Cambria Math" panose="02040503050406030204" pitchFamily="18" charset="0"/>
                                </a:rPr>
                              </m:ctrlPr>
                            </m:fPr>
                            <m:num>
                              <m:r>
                                <a:rPr lang="cs-CZ" b="0" i="1" smtClean="0">
                                  <a:latin typeface="Cambria Math" panose="02040503050406030204" pitchFamily="18" charset="0"/>
                                </a:rPr>
                                <m:t>𝜕</m:t>
                              </m:r>
                              <m:sSub>
                                <m:sSubPr>
                                  <m:ctrlPr>
                                    <a:rPr lang="cs-CZ" b="0" i="1" smtClean="0">
                                      <a:latin typeface="Cambria Math" panose="02040503050406030204" pitchFamily="18" charset="0"/>
                                    </a:rPr>
                                  </m:ctrlPr>
                                </m:sSubPr>
                                <m:e>
                                  <m:r>
                                    <a:rPr lang="cs-CZ" b="0" i="1" smtClean="0">
                                      <a:latin typeface="Cambria Math" panose="02040503050406030204" pitchFamily="18" charset="0"/>
                                    </a:rPr>
                                    <m:t>𝑢</m:t>
                                  </m:r>
                                </m:e>
                                <m:sub>
                                  <m:r>
                                    <a:rPr lang="cs-CZ" b="0" i="1" smtClean="0">
                                      <a:latin typeface="Cambria Math" panose="02040503050406030204" pitchFamily="18" charset="0"/>
                                    </a:rPr>
                                    <m:t>𝑖</m:t>
                                  </m:r>
                                </m:sub>
                              </m:sSub>
                            </m:num>
                            <m:den>
                              <m:r>
                                <a:rPr lang="cs-CZ" b="0" i="1" smtClean="0">
                                  <a:latin typeface="Cambria Math" panose="02040503050406030204" pitchFamily="18" charset="0"/>
                                </a:rPr>
                                <m:t>𝜕</m:t>
                              </m:r>
                              <m:sSub>
                                <m:sSubPr>
                                  <m:ctrlPr>
                                    <a:rPr lang="cs-CZ" b="0" i="1" smtClean="0">
                                      <a:latin typeface="Cambria Math" panose="02040503050406030204" pitchFamily="18" charset="0"/>
                                    </a:rPr>
                                  </m:ctrlPr>
                                </m:sSubPr>
                                <m:e>
                                  <m:r>
                                    <a:rPr lang="cs-CZ" b="0" i="1" smtClean="0">
                                      <a:latin typeface="Cambria Math" panose="02040503050406030204" pitchFamily="18" charset="0"/>
                                    </a:rPr>
                                    <m:t>𝑥</m:t>
                                  </m:r>
                                </m:e>
                                <m:sub>
                                  <m:r>
                                    <a:rPr lang="cs-CZ" b="0" i="1" smtClean="0">
                                      <a:latin typeface="Cambria Math" panose="02040503050406030204" pitchFamily="18" charset="0"/>
                                    </a:rPr>
                                    <m:t>𝑘</m:t>
                                  </m:r>
                                </m:sub>
                              </m:sSub>
                            </m:den>
                          </m:f>
                          <m:sSub>
                            <m:sSubPr>
                              <m:ctrlPr>
                                <a:rPr lang="cs-CZ" b="0" i="1" smtClean="0">
                                  <a:latin typeface="Cambria Math" panose="02040503050406030204" pitchFamily="18" charset="0"/>
                                </a:rPr>
                              </m:ctrlPr>
                            </m:sSubPr>
                            <m:e>
                              <m:r>
                                <a:rPr lang="cs-CZ" b="0" i="1" smtClean="0">
                                  <a:latin typeface="Cambria Math" panose="02040503050406030204" pitchFamily="18" charset="0"/>
                                  <a:ea typeface="Cambria Math" panose="02040503050406030204" pitchFamily="18" charset="0"/>
                                </a:rPr>
                                <m:t>𝜏</m:t>
                              </m:r>
                            </m:e>
                            <m:sub>
                              <m:r>
                                <a:rPr lang="cs-CZ" b="0" i="1" smtClean="0">
                                  <a:latin typeface="Cambria Math" panose="02040503050406030204" pitchFamily="18" charset="0"/>
                                </a:rPr>
                                <m:t>𝑘𝑗</m:t>
                              </m:r>
                            </m:sub>
                          </m:sSub>
                          <m:r>
                            <a:rPr lang="cs-CZ" b="0" i="1" smtClean="0">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𝑢</m:t>
                                  </m:r>
                                </m:e>
                                <m:sub>
                                  <m:r>
                                    <a:rPr lang="cs-CZ" b="0" i="1" smtClean="0">
                                      <a:latin typeface="Cambria Math" panose="02040503050406030204" pitchFamily="18" charset="0"/>
                                    </a:rPr>
                                    <m:t>𝑗</m:t>
                                  </m:r>
                                </m:sub>
                              </m:sSub>
                            </m:num>
                            <m:den>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𝑥</m:t>
                                  </m:r>
                                </m:e>
                                <m:sub>
                                  <m:r>
                                    <a:rPr lang="cs-CZ" i="1">
                                      <a:latin typeface="Cambria Math" panose="02040503050406030204" pitchFamily="18" charset="0"/>
                                    </a:rPr>
                                    <m:t>𝑘</m:t>
                                  </m:r>
                                </m:sub>
                              </m:sSub>
                            </m:den>
                          </m:f>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𝜏</m:t>
                              </m:r>
                            </m:e>
                            <m:sub>
                              <m:r>
                                <a:rPr lang="cs-CZ" b="0" i="1" smtClean="0">
                                  <a:latin typeface="Cambria Math" panose="02040503050406030204" pitchFamily="18" charset="0"/>
                                  <a:ea typeface="Cambria Math" panose="02040503050406030204" pitchFamily="18" charset="0"/>
                                </a:rPr>
                                <m:t>𝑖</m:t>
                              </m:r>
                              <m:r>
                                <a:rPr lang="cs-CZ" i="1">
                                  <a:latin typeface="Cambria Math" panose="02040503050406030204" pitchFamily="18" charset="0"/>
                                </a:rPr>
                                <m:t>𝑘</m:t>
                              </m:r>
                            </m:sub>
                          </m:sSub>
                        </m:e>
                      </m:d>
                      <m:r>
                        <a:rPr lang="cs-CZ" b="0" i="0" smtClean="0">
                          <a:latin typeface="Cambria Math" panose="02040503050406030204" pitchFamily="18" charset="0"/>
                        </a:rPr>
                        <m:t>=</m:t>
                      </m:r>
                      <m:r>
                        <a:rPr lang="cs-CZ" i="1">
                          <a:latin typeface="Cambria Math" panose="02040503050406030204" pitchFamily="18" charset="0"/>
                          <a:ea typeface="Cambria Math" panose="02040503050406030204" pitchFamily="18" charset="0"/>
                        </a:rPr>
                        <m:t>𝜇</m:t>
                      </m:r>
                      <m:d>
                        <m:dPr>
                          <m:ctrlPr>
                            <a:rPr lang="cs-CZ" i="1">
                              <a:latin typeface="Cambria Math" panose="02040503050406030204" pitchFamily="18" charset="0"/>
                              <a:ea typeface="Cambria Math" panose="02040503050406030204" pitchFamily="18" charset="0"/>
                            </a:rPr>
                          </m:ctrlPr>
                        </m:dPr>
                        <m:e>
                          <m:r>
                            <a:rPr lang="cs-CZ" i="1">
                              <a:latin typeface="Cambria Math" panose="02040503050406030204" pitchFamily="18" charset="0"/>
                              <a:ea typeface="Cambria Math" panose="02040503050406030204" pitchFamily="18" charset="0"/>
                            </a:rPr>
                            <m:t>𝐼𝐼</m:t>
                          </m:r>
                        </m:e>
                      </m:d>
                      <m:d>
                        <m:dPr>
                          <m:ctrlPr>
                            <a:rPr lang="cs-CZ" i="1" smtClean="0">
                              <a:latin typeface="Cambria Math" panose="02040503050406030204" pitchFamily="18" charset="0"/>
                              <a:ea typeface="Cambria Math" panose="02040503050406030204" pitchFamily="18" charset="0"/>
                            </a:rPr>
                          </m:ctrlPr>
                        </m:dPr>
                        <m:e>
                          <m:f>
                            <m:fPr>
                              <m:ctrlPr>
                                <a:rPr lang="cs-CZ" i="1">
                                  <a:latin typeface="Cambria Math" panose="02040503050406030204" pitchFamily="18" charset="0"/>
                                </a:rPr>
                              </m:ctrlPr>
                            </m:fPr>
                            <m:num>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𝑢</m:t>
                                  </m:r>
                                </m:e>
                                <m:sub>
                                  <m:r>
                                    <a:rPr lang="cs-CZ" i="1">
                                      <a:latin typeface="Cambria Math" panose="02040503050406030204" pitchFamily="18" charset="0"/>
                                    </a:rPr>
                                    <m:t>𝑖</m:t>
                                  </m:r>
                                </m:sub>
                              </m:sSub>
                            </m:num>
                            <m:den>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𝑥</m:t>
                                  </m:r>
                                </m:e>
                                <m:sub>
                                  <m:r>
                                    <a:rPr lang="cs-CZ" b="0" i="1" smtClean="0">
                                      <a:latin typeface="Cambria Math" panose="02040503050406030204" pitchFamily="18" charset="0"/>
                                    </a:rPr>
                                    <m:t>𝑗</m:t>
                                  </m:r>
                                </m:sub>
                              </m:sSub>
                            </m:den>
                          </m:f>
                          <m:r>
                            <a:rPr lang="cs-CZ" b="0" i="1" smtClean="0">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𝑢</m:t>
                                  </m:r>
                                </m:e>
                                <m:sub>
                                  <m:r>
                                    <a:rPr lang="cs-CZ" i="1">
                                      <a:latin typeface="Cambria Math" panose="02040503050406030204" pitchFamily="18" charset="0"/>
                                    </a:rPr>
                                    <m:t>𝑗</m:t>
                                  </m:r>
                                </m:sub>
                              </m:sSub>
                            </m:num>
                            <m:den>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𝑥</m:t>
                                  </m:r>
                                </m:e>
                                <m:sub>
                                  <m:r>
                                    <a:rPr lang="cs-CZ" b="0" i="1" smtClean="0">
                                      <a:latin typeface="Cambria Math" panose="02040503050406030204" pitchFamily="18" charset="0"/>
                                    </a:rPr>
                                    <m:t>𝑖</m:t>
                                  </m:r>
                                </m:sub>
                              </m:sSub>
                            </m:den>
                          </m:f>
                        </m:e>
                      </m:d>
                    </m:oMath>
                  </m:oMathPara>
                </a14:m>
                <a:endParaRPr lang="en-US" dirty="0"/>
              </a:p>
            </p:txBody>
          </p:sp>
        </mc:Choice>
        <mc:Fallback xmlns="">
          <p:sp>
            <p:nvSpPr>
              <p:cNvPr id="14" name="Obdélník 13"/>
              <p:cNvSpPr>
                <a:spLocks noRot="1" noChangeAspect="1" noMove="1" noResize="1" noEditPoints="1" noAdjustHandles="1" noChangeArrowheads="1" noChangeShapeType="1" noTextEdit="1"/>
              </p:cNvSpPr>
              <p:nvPr/>
            </p:nvSpPr>
            <p:spPr>
              <a:xfrm>
                <a:off x="2219519" y="4298822"/>
                <a:ext cx="6367192" cy="714683"/>
              </a:xfrm>
              <a:prstGeom prst="rect">
                <a:avLst/>
              </a:prstGeom>
              <a:blipFill rotWithShape="0">
                <a:blip r:embed="rId3"/>
                <a:stretch>
                  <a:fillRect/>
                </a:stretch>
              </a:blipFill>
            </p:spPr>
            <p:txBody>
              <a:bodyPr/>
              <a:lstStyle/>
              <a:p>
                <a:r>
                  <a:rPr lang="en-US">
                    <a:noFill/>
                  </a:rPr>
                  <a:t> </a:t>
                </a:r>
              </a:p>
            </p:txBody>
          </p:sp>
        </mc:Fallback>
      </mc:AlternateContent>
      <p:sp>
        <p:nvSpPr>
          <p:cNvPr id="12" name="TextovéPole 11"/>
          <p:cNvSpPr txBox="1"/>
          <p:nvPr/>
        </p:nvSpPr>
        <p:spPr>
          <a:xfrm>
            <a:off x="6271404" y="603511"/>
            <a:ext cx="5354127" cy="400110"/>
          </a:xfrm>
          <a:prstGeom prst="rect">
            <a:avLst/>
          </a:prstGeom>
          <a:solidFill>
            <a:schemeClr val="bg1">
              <a:lumMod val="95000"/>
            </a:schemeClr>
          </a:solidFill>
        </p:spPr>
        <p:txBody>
          <a:bodyPr wrap="square" rtlCol="0">
            <a:spAutoFit/>
          </a:bodyPr>
          <a:lstStyle/>
          <a:p>
            <a:r>
              <a:rPr lang="en-US" sz="2000" b="1" dirty="0" smtClean="0">
                <a:solidFill>
                  <a:srgbClr val="FF0000"/>
                </a:solidFill>
              </a:rPr>
              <a:t>Only</a:t>
            </a:r>
            <a:r>
              <a:rPr lang="cs-CZ" sz="2000" b="1" dirty="0" smtClean="0">
                <a:solidFill>
                  <a:srgbClr val="FF0000"/>
                </a:solidFill>
              </a:rPr>
              <a:t> INFO </a:t>
            </a:r>
            <a:r>
              <a:rPr lang="en-US" sz="2000" b="1" dirty="0" smtClean="0">
                <a:solidFill>
                  <a:srgbClr val="FF0000"/>
                </a:solidFill>
              </a:rPr>
              <a:t>old presentation</a:t>
            </a:r>
            <a:r>
              <a:rPr lang="cs-CZ" sz="2000" b="1" dirty="0" smtClean="0">
                <a:solidFill>
                  <a:srgbClr val="FF0000"/>
                </a:solidFill>
              </a:rPr>
              <a:t> RZ8 (</a:t>
            </a:r>
            <a:r>
              <a:rPr lang="en-US" sz="2000" b="1" dirty="0" smtClean="0">
                <a:solidFill>
                  <a:srgbClr val="FF0000"/>
                </a:solidFill>
              </a:rPr>
              <a:t>skip</a:t>
            </a:r>
            <a:r>
              <a:rPr lang="cs-CZ" sz="2000" b="1" dirty="0" smtClean="0">
                <a:solidFill>
                  <a:srgbClr val="FF0000"/>
                </a:solidFill>
              </a:rPr>
              <a:t>)</a:t>
            </a:r>
            <a:endParaRPr lang="en-US" sz="2000" b="1" dirty="0">
              <a:solidFill>
                <a:srgbClr val="FF0000"/>
              </a:solidFill>
            </a:endParaRPr>
          </a:p>
        </p:txBody>
      </p:sp>
      <p:sp>
        <p:nvSpPr>
          <p:cNvPr id="4" name="Zástupný symbol pro číslo snímku 3"/>
          <p:cNvSpPr>
            <a:spLocks noGrp="1"/>
          </p:cNvSpPr>
          <p:nvPr>
            <p:ph type="sldNum" sz="quarter" idx="12"/>
          </p:nvPr>
        </p:nvSpPr>
        <p:spPr/>
        <p:txBody>
          <a:bodyPr/>
          <a:lstStyle/>
          <a:p>
            <a:pPr>
              <a:defRPr/>
            </a:pPr>
            <a:fld id="{B5B76BE2-068B-4195-97D5-A58FFC9B4249}"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wrap="square">
            <a:spAutoFit/>
          </a:bodyPr>
          <a:lstStyle/>
          <a:p>
            <a:pPr>
              <a:spcBef>
                <a:spcPct val="50000"/>
              </a:spcBef>
            </a:pPr>
            <a:r>
              <a:rPr lang="cs-CZ" sz="2400" b="1" dirty="0" smtClean="0">
                <a:sym typeface="Symbol" pitchFamily="18" charset="2"/>
              </a:rPr>
              <a:t>        </a:t>
            </a:r>
            <a:r>
              <a:rPr lang="cs-CZ" sz="2400" b="1" dirty="0" err="1">
                <a:sym typeface="Symbol" pitchFamily="18" charset="2"/>
              </a:rPr>
              <a:t>Poisson</a:t>
            </a:r>
            <a:r>
              <a:rPr lang="cs-CZ" sz="2400" b="1" dirty="0">
                <a:sym typeface="Symbol" pitchFamily="18" charset="2"/>
              </a:rPr>
              <a:t> </a:t>
            </a:r>
            <a:r>
              <a:rPr lang="en-US" sz="2400" b="1" dirty="0">
                <a:sym typeface="Symbol" pitchFamily="18" charset="2"/>
              </a:rPr>
              <a:t>equation for </a:t>
            </a:r>
            <a:r>
              <a:rPr lang="en-US" sz="2400" b="1" dirty="0" smtClean="0">
                <a:sym typeface="Symbol" pitchFamily="18" charset="2"/>
              </a:rPr>
              <a:t>pressure.  Boundary conditions</a:t>
            </a:r>
            <a:endParaRPr lang="cs-CZ" sz="2400" b="1" dirty="0">
              <a:sym typeface="Symbol" pitchFamily="18" charset="2"/>
            </a:endParaRPr>
          </a:p>
        </p:txBody>
      </p:sp>
      <p:sp>
        <p:nvSpPr>
          <p:cNvPr id="7" name="TextovéPole 6"/>
          <p:cNvSpPr txBox="1"/>
          <p:nvPr/>
        </p:nvSpPr>
        <p:spPr>
          <a:xfrm>
            <a:off x="10391174" y="52090"/>
            <a:ext cx="1712753" cy="307777"/>
          </a:xfrm>
          <a:prstGeom prst="rect">
            <a:avLst/>
          </a:prstGeom>
          <a:solidFill>
            <a:srgbClr val="FF0000"/>
          </a:solidFill>
        </p:spPr>
        <p:txBody>
          <a:bodyPr wrap="square" rtlCol="0">
            <a:spAutoFit/>
          </a:bodyPr>
          <a:lstStyle/>
          <a:p>
            <a:r>
              <a:rPr lang="cs-CZ" sz="1400" dirty="0" smtClean="0"/>
              <a:t>Kontroloval: </a:t>
            </a:r>
            <a:r>
              <a:rPr lang="cs-CZ" sz="1400" dirty="0" err="1" smtClean="0"/>
              <a:t>xxxxxx</a:t>
            </a:r>
            <a:endParaRPr lang="cs-CZ" sz="1400" dirty="0"/>
          </a:p>
        </p:txBody>
      </p:sp>
      <p:sp>
        <p:nvSpPr>
          <p:cNvPr id="5" name="TextovéPole 4"/>
          <p:cNvSpPr txBox="1"/>
          <p:nvPr/>
        </p:nvSpPr>
        <p:spPr>
          <a:xfrm>
            <a:off x="414068" y="836762"/>
            <a:ext cx="11444557" cy="1754326"/>
          </a:xfrm>
          <a:prstGeom prst="rect">
            <a:avLst/>
          </a:prstGeom>
          <a:noFill/>
        </p:spPr>
        <p:txBody>
          <a:bodyPr wrap="square" rtlCol="0">
            <a:spAutoFit/>
          </a:bodyPr>
          <a:lstStyle/>
          <a:p>
            <a:r>
              <a:rPr lang="en-US" dirty="0"/>
              <a:t>The equation for pressure distribution is elliptic equation of second order, and in each point of the border is necessary to prescribe exactly one boundary condition: Either directly pressure (at least in one point, because the pressure field in an incompressible liquid is defined up to an arbitrary constant) or the normal derivative of the pressure (</a:t>
            </a:r>
            <a:r>
              <a:rPr lang="en-US" dirty="0" err="1" smtClean="0"/>
              <a:t>Neuman</a:t>
            </a:r>
            <a:r>
              <a:rPr lang="en-US" dirty="0" smtClean="0"/>
              <a:t> </a:t>
            </a:r>
            <a:r>
              <a:rPr lang="en-US" dirty="0"/>
              <a:t>boundary condition of the second kind). At the inlet, where we assume the absence of elastic effects can be fixed e.g. zero pressure over the cross section (p = 0). The solid wall (u = v = 0) is required to enter a pressure gradient, starting from the Cauchy equilibrium equations</a:t>
            </a:r>
            <a:endParaRPr lang="en-US" dirty="0">
              <a:effectLst/>
            </a:endParaRPr>
          </a:p>
        </p:txBody>
      </p:sp>
      <mc:AlternateContent xmlns:mc="http://schemas.openxmlformats.org/markup-compatibility/2006" xmlns:a14="http://schemas.microsoft.com/office/drawing/2010/main">
        <mc:Choice Requires="a14">
          <p:sp>
            <p:nvSpPr>
              <p:cNvPr id="13" name="TextovéPole 12"/>
              <p:cNvSpPr txBox="1"/>
              <p:nvPr/>
            </p:nvSpPr>
            <p:spPr>
              <a:xfrm>
                <a:off x="962009" y="2726329"/>
                <a:ext cx="8690521" cy="6954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a:rPr>
                            <m:t>𝜕</m:t>
                          </m:r>
                          <m:r>
                            <a:rPr lang="cs-CZ" i="1">
                              <a:latin typeface="Cambria Math"/>
                            </a:rPr>
                            <m:t>𝑝</m:t>
                          </m:r>
                        </m:num>
                        <m:den>
                          <m:r>
                            <a:rPr lang="en-US" i="1">
                              <a:latin typeface="Cambria Math"/>
                            </a:rPr>
                            <m:t>𝜕</m:t>
                          </m:r>
                          <m:r>
                            <a:rPr lang="en-US" i="1">
                              <a:latin typeface="Cambria Math"/>
                            </a:rPr>
                            <m:t>𝑥</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ea typeface="Cambria Math"/>
                                </a:rPr>
                                <m:t>𝜏</m:t>
                              </m:r>
                            </m:e>
                            <m:sub>
                              <m:r>
                                <a:rPr lang="en-US" b="0" i="1" smtClean="0">
                                  <a:latin typeface="Cambria Math"/>
                                </a:rPr>
                                <m:t>𝑥𝑥</m:t>
                              </m:r>
                            </m:sub>
                          </m:sSub>
                        </m:num>
                        <m:den>
                          <m:r>
                            <a:rPr lang="en-US" b="0" i="1" smtClean="0">
                              <a:latin typeface="Cambria Math"/>
                            </a:rPr>
                            <m:t>𝜕</m:t>
                          </m:r>
                          <m:r>
                            <a:rPr lang="en-US" b="0" i="1" smtClean="0">
                              <a:latin typeface="Cambria Math"/>
                            </a:rPr>
                            <m:t>𝑥</m:t>
                          </m:r>
                        </m:den>
                      </m:f>
                      <m:r>
                        <a:rPr lang="en-US" b="0" i="1" smtClean="0">
                          <a:latin typeface="Cambria Math"/>
                        </a:rPr>
                        <m:t>+</m:t>
                      </m:r>
                      <m:f>
                        <m:fPr>
                          <m:ctrlPr>
                            <a:rPr lang="en-US" i="1">
                              <a:latin typeface="Cambria Math" panose="02040503050406030204" pitchFamily="18" charset="0"/>
                            </a:rPr>
                          </m:ctrlPr>
                        </m:fPr>
                        <m:num>
                          <m:r>
                            <a:rPr lang="en-US" i="1">
                              <a:latin typeface="Cambria Math"/>
                            </a:rPr>
                            <m:t>𝜕</m:t>
                          </m:r>
                          <m:sSub>
                            <m:sSubPr>
                              <m:ctrlPr>
                                <a:rPr lang="en-US" i="1">
                                  <a:latin typeface="Cambria Math" panose="02040503050406030204" pitchFamily="18" charset="0"/>
                                </a:rPr>
                              </m:ctrlPr>
                            </m:sSubPr>
                            <m:e>
                              <m:r>
                                <a:rPr lang="en-US" i="1">
                                  <a:latin typeface="Cambria Math"/>
                                  <a:ea typeface="Cambria Math"/>
                                </a:rPr>
                                <m:t>𝜏</m:t>
                              </m:r>
                            </m:e>
                            <m:sub>
                              <m:r>
                                <a:rPr lang="en-US" i="1">
                                  <a:latin typeface="Cambria Math"/>
                                </a:rPr>
                                <m:t>𝑥</m:t>
                              </m:r>
                              <m:r>
                                <a:rPr lang="en-US" b="0" i="1" smtClean="0">
                                  <a:latin typeface="Cambria Math"/>
                                </a:rPr>
                                <m:t>𝑦</m:t>
                              </m:r>
                            </m:sub>
                          </m:sSub>
                        </m:num>
                        <m:den>
                          <m:r>
                            <a:rPr lang="en-US" i="1">
                              <a:latin typeface="Cambria Math"/>
                            </a:rPr>
                            <m:t>𝜕</m:t>
                          </m:r>
                          <m:r>
                            <a:rPr lang="en-US" b="0" i="1" smtClean="0">
                              <a:latin typeface="Cambria Math"/>
                            </a:rPr>
                            <m:t>𝑦</m:t>
                          </m:r>
                        </m:den>
                      </m:f>
                      <m:r>
                        <a:rPr lang="cs-CZ"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a:rPr>
                            <m:t>𝜕</m:t>
                          </m:r>
                          <m:sSub>
                            <m:sSubPr>
                              <m:ctrlPr>
                                <a:rPr lang="en-US" i="1">
                                  <a:latin typeface="Cambria Math" panose="02040503050406030204" pitchFamily="18" charset="0"/>
                                </a:rPr>
                              </m:ctrlPr>
                            </m:sSubPr>
                            <m:e>
                              <m:r>
                                <a:rPr lang="cs-CZ" b="0" i="1" smtClean="0">
                                  <a:latin typeface="Cambria Math" panose="02040503050406030204" pitchFamily="18" charset="0"/>
                                </a:rPr>
                                <m:t>𝑠</m:t>
                              </m:r>
                            </m:e>
                            <m:sub>
                              <m:r>
                                <a:rPr lang="en-US" i="1">
                                  <a:latin typeface="Cambria Math"/>
                                </a:rPr>
                                <m:t>𝑥𝑥</m:t>
                              </m:r>
                            </m:sub>
                          </m:sSub>
                        </m:num>
                        <m:den>
                          <m:r>
                            <a:rPr lang="en-US" i="1">
                              <a:latin typeface="Cambria Math"/>
                            </a:rPr>
                            <m:t>𝜕</m:t>
                          </m:r>
                          <m:r>
                            <a:rPr lang="en-US" i="1">
                              <a:latin typeface="Cambria Math"/>
                            </a:rPr>
                            <m:t>𝑥</m:t>
                          </m:r>
                        </m:den>
                      </m:f>
                      <m:r>
                        <a:rPr lang="en-US" i="1">
                          <a:latin typeface="Cambria Math"/>
                        </a:rPr>
                        <m:t>+</m:t>
                      </m:r>
                      <m:f>
                        <m:fPr>
                          <m:ctrlPr>
                            <a:rPr lang="en-US" i="1">
                              <a:latin typeface="Cambria Math" panose="02040503050406030204" pitchFamily="18" charset="0"/>
                            </a:rPr>
                          </m:ctrlPr>
                        </m:fPr>
                        <m:num>
                          <m:r>
                            <a:rPr lang="en-US" i="1">
                              <a:latin typeface="Cambria Math"/>
                            </a:rPr>
                            <m:t>𝜕</m:t>
                          </m:r>
                          <m:sSub>
                            <m:sSubPr>
                              <m:ctrlPr>
                                <a:rPr lang="en-US" i="1">
                                  <a:latin typeface="Cambria Math" panose="02040503050406030204" pitchFamily="18" charset="0"/>
                                </a:rPr>
                              </m:ctrlPr>
                            </m:sSubPr>
                            <m:e>
                              <m:r>
                                <a:rPr lang="cs-CZ" b="0" i="1" smtClean="0">
                                  <a:latin typeface="Cambria Math" panose="02040503050406030204" pitchFamily="18" charset="0"/>
                                </a:rPr>
                                <m:t>𝑠</m:t>
                              </m:r>
                            </m:e>
                            <m:sub>
                              <m:r>
                                <a:rPr lang="en-US" i="1">
                                  <a:latin typeface="Cambria Math"/>
                                </a:rPr>
                                <m:t>𝑥𝑦</m:t>
                              </m:r>
                            </m:sub>
                          </m:sSub>
                        </m:num>
                        <m:den>
                          <m:r>
                            <a:rPr lang="en-US" i="1">
                              <a:latin typeface="Cambria Math"/>
                            </a:rPr>
                            <m:t>𝜕</m:t>
                          </m:r>
                          <m:r>
                            <a:rPr lang="en-US" i="1">
                              <a:latin typeface="Cambria Math"/>
                            </a:rPr>
                            <m:t>𝑦</m:t>
                          </m:r>
                        </m:den>
                      </m:f>
                      <m:r>
                        <a:rPr lang="en-US" b="0" i="1" smtClean="0">
                          <a:latin typeface="Cambria Math" panose="02040503050406030204" pitchFamily="18" charset="0"/>
                        </a:rPr>
                        <m:t>+</m:t>
                      </m:r>
                      <m:r>
                        <a:rPr lang="en-US" b="0" i="1" smtClean="0">
                          <a:latin typeface="Cambria Math" panose="02040503050406030204" pitchFamily="18" charset="0"/>
                          <a:sym typeface="Symbol" panose="05050102010706020507" pitchFamily="18" charset="2"/>
                        </a:rPr>
                        <m:t>(2</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r>
                            <a:rPr lang="en-US" b="0" i="1" smtClean="0">
                              <a:latin typeface="Cambria Math" panose="02040503050406030204" pitchFamily="18" charset="0"/>
                            </a:rPr>
                            <m:t>𝑢</m:t>
                          </m:r>
                        </m:num>
                        <m:den>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𝑢</m:t>
                          </m:r>
                        </m:num>
                        <m:den>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𝑦</m:t>
                              </m:r>
                            </m:e>
                            <m:sup>
                              <m:r>
                                <a:rPr lang="en-US" i="1">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r>
                            <a:rPr lang="en-US" b="0" i="1" smtClean="0">
                              <a:latin typeface="Cambria Math" panose="02040503050406030204" pitchFamily="18" charset="0"/>
                            </a:rPr>
                            <m:t>𝑣</m:t>
                          </m:r>
                        </m:num>
                        <m:den>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den>
                      </m:f>
                      <m:r>
                        <a:rPr lang="en-US" b="0" i="1" smtClean="0">
                          <a:latin typeface="Cambria Math" panose="02040503050406030204" pitchFamily="18" charset="0"/>
                          <a:ea typeface="Cambria Math" panose="02040503050406030204" pitchFamily="18" charset="0"/>
                        </a:rPr>
                        <m:t>)+2</m:t>
                      </m:r>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smtClean="0">
                              <a:latin typeface="Cambria Math" panose="02040503050406030204" pitchFamily="18" charset="0"/>
                              <a:sym typeface="Symbol" panose="05050102010706020507" pitchFamily="18" charset="2"/>
                            </a:rPr>
                            <m:t></m:t>
                          </m:r>
                        </m:num>
                        <m:den>
                          <m:r>
                            <a:rPr lang="en-US" i="1">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𝑥</m:t>
                          </m:r>
                        </m:den>
                      </m:f>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a:latin typeface="Cambria Math" panose="02040503050406030204" pitchFamily="18" charset="0"/>
                            </a:rPr>
                            <m:t>𝑢</m:t>
                          </m:r>
                        </m:num>
                        <m:den>
                          <m:r>
                            <a:rPr lang="en-US" i="1">
                              <a:latin typeface="Cambria Math" panose="02040503050406030204" pitchFamily="18" charset="0"/>
                              <a:sym typeface="Symbol" panose="05050102010706020507" pitchFamily="18" charset="2"/>
                            </a:rPr>
                            <m:t>𝜕</m:t>
                          </m:r>
                          <m:r>
                            <a:rPr lang="en-US" i="1">
                              <a:latin typeface="Cambria Math"/>
                              <a:sym typeface="Symbol" panose="05050102010706020507" pitchFamily="18" charset="2"/>
                            </a:rPr>
                            <m:t>𝑥</m:t>
                          </m:r>
                        </m:den>
                      </m:f>
                      <m:r>
                        <a:rPr lang="en-US" b="0" i="1" smtClean="0">
                          <a:latin typeface="Cambria Math" panose="02040503050406030204" pitchFamily="18" charset="0"/>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a:latin typeface="Cambria Math" panose="02040503050406030204" pitchFamily="18" charset="0"/>
                              <a:sym typeface="Symbol" panose="05050102010706020507" pitchFamily="18" charset="2"/>
                            </a:rPr>
                            <m:t></m:t>
                          </m:r>
                        </m:num>
                        <m:den>
                          <m:r>
                            <a:rPr lang="en-US" i="1">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𝑦</m:t>
                          </m:r>
                        </m:den>
                      </m:f>
                      <m:r>
                        <a:rPr lang="en-US" b="0" i="1" smtClean="0">
                          <a:latin typeface="Cambria Math" panose="02040503050406030204" pitchFamily="18" charset="0"/>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a:latin typeface="Cambria Math" panose="02040503050406030204" pitchFamily="18" charset="0"/>
                            </a:rPr>
                            <m:t>𝑢</m:t>
                          </m:r>
                        </m:num>
                        <m:den>
                          <m:r>
                            <a:rPr lang="en-US" i="1">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𝑦</m:t>
                          </m:r>
                        </m:den>
                      </m:f>
                      <m:r>
                        <a:rPr lang="en-US" b="0" i="1" smtClean="0">
                          <a:latin typeface="Cambria Math" panose="02040503050406030204" pitchFamily="18" charset="0"/>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b="0" i="1" dirty="0" smtClean="0">
                              <a:latin typeface="Cambria Math" panose="02040503050406030204" pitchFamily="18" charset="0"/>
                            </a:rPr>
                            <m:t>𝑣</m:t>
                          </m:r>
                        </m:num>
                        <m:den>
                          <m:r>
                            <a:rPr lang="en-US" i="1">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𝑥</m:t>
                          </m:r>
                        </m:den>
                      </m:f>
                      <m:r>
                        <a:rPr lang="en-US" b="0" i="1" smtClean="0">
                          <a:latin typeface="Cambria Math" panose="02040503050406030204" pitchFamily="18" charset="0"/>
                          <a:sym typeface="Symbol" panose="05050102010706020507" pitchFamily="18" charset="2"/>
                        </a:rPr>
                        <m:t>)</m:t>
                      </m:r>
                    </m:oMath>
                  </m:oMathPara>
                </a14:m>
                <a:endParaRPr lang="en-US" dirty="0"/>
              </a:p>
            </p:txBody>
          </p:sp>
        </mc:Choice>
        <mc:Fallback xmlns="">
          <p:sp>
            <p:nvSpPr>
              <p:cNvPr id="13" name="TextovéPole 12"/>
              <p:cNvSpPr txBox="1">
                <a:spLocks noRot="1" noChangeAspect="1" noMove="1" noResize="1" noEditPoints="1" noAdjustHandles="1" noChangeArrowheads="1" noChangeShapeType="1" noTextEdit="1"/>
              </p:cNvSpPr>
              <p:nvPr/>
            </p:nvSpPr>
            <p:spPr>
              <a:xfrm>
                <a:off x="962009" y="2726329"/>
                <a:ext cx="8690521" cy="695447"/>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ovéPole 13"/>
              <p:cNvSpPr txBox="1"/>
              <p:nvPr/>
            </p:nvSpPr>
            <p:spPr>
              <a:xfrm>
                <a:off x="962008" y="3557017"/>
                <a:ext cx="6834948" cy="6739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a:rPr>
                            <m:t>𝜕</m:t>
                          </m:r>
                          <m:r>
                            <a:rPr lang="cs-CZ" i="1">
                              <a:latin typeface="Cambria Math"/>
                            </a:rPr>
                            <m:t>𝑝</m:t>
                          </m:r>
                        </m:num>
                        <m:den>
                          <m:r>
                            <a:rPr lang="en-US" i="1">
                              <a:latin typeface="Cambria Math"/>
                            </a:rPr>
                            <m:t>𝜕</m:t>
                          </m:r>
                          <m:r>
                            <a:rPr lang="en-US" i="1">
                              <a:latin typeface="Cambria Math"/>
                            </a:rPr>
                            <m:t>𝑥</m:t>
                          </m:r>
                        </m:den>
                      </m:f>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a:rPr>
                            <m:t>𝜕</m:t>
                          </m:r>
                          <m:sSub>
                            <m:sSubPr>
                              <m:ctrlPr>
                                <a:rPr lang="en-US" i="1">
                                  <a:latin typeface="Cambria Math" panose="02040503050406030204" pitchFamily="18" charset="0"/>
                                </a:rPr>
                              </m:ctrlPr>
                            </m:sSubPr>
                            <m:e>
                              <m:r>
                                <a:rPr lang="cs-CZ" b="0" i="1" smtClean="0">
                                  <a:latin typeface="Cambria Math" panose="02040503050406030204" pitchFamily="18" charset="0"/>
                                </a:rPr>
                                <m:t>𝑠</m:t>
                              </m:r>
                            </m:e>
                            <m:sub>
                              <m:r>
                                <a:rPr lang="en-US" i="1">
                                  <a:latin typeface="Cambria Math"/>
                                </a:rPr>
                                <m:t>𝑥𝑥</m:t>
                              </m:r>
                            </m:sub>
                          </m:sSub>
                        </m:num>
                        <m:den>
                          <m:r>
                            <a:rPr lang="en-US" i="1">
                              <a:latin typeface="Cambria Math"/>
                            </a:rPr>
                            <m:t>𝜕</m:t>
                          </m:r>
                          <m:r>
                            <a:rPr lang="en-US" i="1">
                              <a:latin typeface="Cambria Math"/>
                            </a:rPr>
                            <m:t>𝑥</m:t>
                          </m:r>
                        </m:den>
                      </m:f>
                      <m:r>
                        <a:rPr lang="en-US" i="1">
                          <a:latin typeface="Cambria Math"/>
                        </a:rPr>
                        <m:t>+</m:t>
                      </m:r>
                      <m:f>
                        <m:fPr>
                          <m:ctrlPr>
                            <a:rPr lang="en-US" i="1">
                              <a:latin typeface="Cambria Math" panose="02040503050406030204" pitchFamily="18" charset="0"/>
                            </a:rPr>
                          </m:ctrlPr>
                        </m:fPr>
                        <m:num>
                          <m:r>
                            <a:rPr lang="en-US" i="1">
                              <a:latin typeface="Cambria Math"/>
                            </a:rPr>
                            <m:t>𝜕</m:t>
                          </m:r>
                          <m:sSub>
                            <m:sSubPr>
                              <m:ctrlPr>
                                <a:rPr lang="en-US" i="1">
                                  <a:latin typeface="Cambria Math" panose="02040503050406030204" pitchFamily="18" charset="0"/>
                                </a:rPr>
                              </m:ctrlPr>
                            </m:sSubPr>
                            <m:e>
                              <m:r>
                                <a:rPr lang="cs-CZ" b="0" i="1" smtClean="0">
                                  <a:latin typeface="Cambria Math" panose="02040503050406030204" pitchFamily="18" charset="0"/>
                                </a:rPr>
                                <m:t>𝑠</m:t>
                              </m:r>
                            </m:e>
                            <m:sub>
                              <m:r>
                                <a:rPr lang="en-US" i="1">
                                  <a:latin typeface="Cambria Math"/>
                                </a:rPr>
                                <m:t>𝑥𝑦</m:t>
                              </m:r>
                            </m:sub>
                          </m:sSub>
                        </m:num>
                        <m:den>
                          <m:r>
                            <a:rPr lang="en-US" i="1">
                              <a:latin typeface="Cambria Math"/>
                            </a:rPr>
                            <m:t>𝜕</m:t>
                          </m:r>
                          <m:r>
                            <a:rPr lang="en-US" i="1">
                              <a:latin typeface="Cambria Math"/>
                            </a:rPr>
                            <m:t>𝑦</m:t>
                          </m:r>
                        </m:den>
                      </m:f>
                      <m:r>
                        <a:rPr lang="en-US" b="0" i="1" smtClean="0">
                          <a:latin typeface="Cambria Math" panose="02040503050406030204" pitchFamily="18" charset="0"/>
                        </a:rPr>
                        <m:t>−</m:t>
                      </m:r>
                      <m:r>
                        <a:rPr lang="en-US" i="1">
                          <a:latin typeface="Cambria Math" panose="02040503050406030204" pitchFamily="18" charset="0"/>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smtClean="0">
                              <a:latin typeface="Cambria Math" panose="02040503050406030204" pitchFamily="18" charset="0"/>
                              <a:sym typeface="Symbol" panose="05050102010706020507" pitchFamily="18" charset="2"/>
                            </a:rPr>
                            <m:t></m:t>
                          </m:r>
                        </m:num>
                        <m:den>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sym typeface="Symbol" panose="05050102010706020507" pitchFamily="18" charset="2"/>
                            </a:rPr>
                            <m:t>𝑦</m:t>
                          </m:r>
                        </m:den>
                      </m:f>
                      <m:r>
                        <a:rPr lang="en-US" b="0" i="1" smtClean="0">
                          <a:latin typeface="Cambria Math" panose="02040503050406030204" pitchFamily="18" charset="0"/>
                          <a:ea typeface="Cambria Math" panose="02040503050406030204" pitchFamily="18" charset="0"/>
                        </a:rPr>
                        <m:t>+2</m:t>
                      </m:r>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smtClean="0">
                              <a:latin typeface="Cambria Math" panose="02040503050406030204" pitchFamily="18" charset="0"/>
                              <a:sym typeface="Symbol" panose="05050102010706020507" pitchFamily="18" charset="2"/>
                            </a:rPr>
                            <m:t></m:t>
                          </m:r>
                        </m:num>
                        <m:den>
                          <m:r>
                            <a:rPr lang="en-US" i="1">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𝑥</m:t>
                          </m:r>
                        </m:den>
                      </m:f>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a:latin typeface="Cambria Math" panose="02040503050406030204" pitchFamily="18" charset="0"/>
                            </a:rPr>
                            <m:t>𝑢</m:t>
                          </m:r>
                        </m:num>
                        <m:den>
                          <m:r>
                            <a:rPr lang="en-US" i="1">
                              <a:latin typeface="Cambria Math" panose="02040503050406030204" pitchFamily="18" charset="0"/>
                              <a:sym typeface="Symbol" panose="05050102010706020507" pitchFamily="18" charset="2"/>
                            </a:rPr>
                            <m:t>𝜕</m:t>
                          </m:r>
                          <m:r>
                            <a:rPr lang="en-US" i="1">
                              <a:latin typeface="Cambria Math"/>
                              <a:sym typeface="Symbol" panose="05050102010706020507" pitchFamily="18" charset="2"/>
                            </a:rPr>
                            <m:t>𝑥</m:t>
                          </m:r>
                        </m:den>
                      </m:f>
                      <m:r>
                        <a:rPr lang="en-US" b="0" i="1" smtClean="0">
                          <a:latin typeface="Cambria Math" panose="02040503050406030204" pitchFamily="18" charset="0"/>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a:latin typeface="Cambria Math" panose="02040503050406030204" pitchFamily="18" charset="0"/>
                              <a:sym typeface="Symbol" panose="05050102010706020507" pitchFamily="18" charset="2"/>
                            </a:rPr>
                            <m:t></m:t>
                          </m:r>
                        </m:num>
                        <m:den>
                          <m:r>
                            <a:rPr lang="en-US" i="1">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𝑦</m:t>
                          </m:r>
                        </m:den>
                      </m:f>
                      <m:r>
                        <a:rPr lang="en-US" b="0" i="1" smtClean="0">
                          <a:latin typeface="Cambria Math" panose="02040503050406030204" pitchFamily="18" charset="0"/>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a:latin typeface="Cambria Math" panose="02040503050406030204" pitchFamily="18" charset="0"/>
                            </a:rPr>
                            <m:t>𝑢</m:t>
                          </m:r>
                        </m:num>
                        <m:den>
                          <m:r>
                            <a:rPr lang="en-US" i="1">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𝑦</m:t>
                          </m:r>
                        </m:den>
                      </m:f>
                      <m:r>
                        <a:rPr lang="en-US" b="0" i="1" smtClean="0">
                          <a:latin typeface="Cambria Math" panose="02040503050406030204" pitchFamily="18" charset="0"/>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b="0" i="1" dirty="0" smtClean="0">
                              <a:latin typeface="Cambria Math" panose="02040503050406030204" pitchFamily="18" charset="0"/>
                            </a:rPr>
                            <m:t>𝑣</m:t>
                          </m:r>
                        </m:num>
                        <m:den>
                          <m:r>
                            <a:rPr lang="en-US" i="1">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𝑥</m:t>
                          </m:r>
                        </m:den>
                      </m:f>
                      <m:r>
                        <a:rPr lang="en-US" b="0" i="1" smtClean="0">
                          <a:latin typeface="Cambria Math" panose="02040503050406030204" pitchFamily="18" charset="0"/>
                          <a:sym typeface="Symbol" panose="05050102010706020507" pitchFamily="18" charset="2"/>
                        </a:rPr>
                        <m:t>)</m:t>
                      </m:r>
                    </m:oMath>
                  </m:oMathPara>
                </a14:m>
                <a:endParaRPr lang="en-US" dirty="0"/>
              </a:p>
            </p:txBody>
          </p:sp>
        </mc:Choice>
        <mc:Fallback xmlns="">
          <p:sp>
            <p:nvSpPr>
              <p:cNvPr id="14" name="TextovéPole 13"/>
              <p:cNvSpPr txBox="1">
                <a:spLocks noRot="1" noChangeAspect="1" noMove="1" noResize="1" noEditPoints="1" noAdjustHandles="1" noChangeArrowheads="1" noChangeShapeType="1" noTextEdit="1"/>
              </p:cNvSpPr>
              <p:nvPr/>
            </p:nvSpPr>
            <p:spPr>
              <a:xfrm>
                <a:off x="962008" y="3557017"/>
                <a:ext cx="6834948" cy="67390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ovéPole 14"/>
              <p:cNvSpPr txBox="1"/>
              <p:nvPr/>
            </p:nvSpPr>
            <p:spPr>
              <a:xfrm>
                <a:off x="871215" y="4573347"/>
                <a:ext cx="9047798" cy="7203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a:rPr>
                            <m:t>𝜕</m:t>
                          </m:r>
                          <m:r>
                            <a:rPr lang="cs-CZ" i="1">
                              <a:latin typeface="Cambria Math"/>
                            </a:rPr>
                            <m:t>𝑝</m:t>
                          </m:r>
                        </m:num>
                        <m:den>
                          <m:r>
                            <a:rPr lang="en-US" i="1">
                              <a:latin typeface="Cambria Math"/>
                            </a:rPr>
                            <m:t>𝜕</m:t>
                          </m:r>
                          <m:r>
                            <a:rPr lang="en-US" b="0" i="1" smtClean="0">
                              <a:latin typeface="Cambria Math" panose="02040503050406030204" pitchFamily="18" charset="0"/>
                            </a:rPr>
                            <m:t>𝑦</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ea typeface="Cambria Math"/>
                                </a:rPr>
                                <m:t>𝜏</m:t>
                              </m:r>
                            </m:e>
                            <m:sub>
                              <m:r>
                                <a:rPr lang="en-US" b="0" i="1" smtClean="0">
                                  <a:latin typeface="Cambria Math" panose="02040503050406030204" pitchFamily="18" charset="0"/>
                                  <a:ea typeface="Cambria Math"/>
                                </a:rPr>
                                <m:t>𝑦𝑦</m:t>
                              </m:r>
                            </m:sub>
                          </m:sSub>
                        </m:num>
                        <m:den>
                          <m:r>
                            <a:rPr lang="en-US" b="0" i="1" smtClean="0">
                              <a:latin typeface="Cambria Math"/>
                            </a:rPr>
                            <m:t>𝜕</m:t>
                          </m:r>
                          <m:r>
                            <a:rPr lang="en-US" b="0" i="1" smtClean="0">
                              <a:latin typeface="Cambria Math" panose="02040503050406030204" pitchFamily="18" charset="0"/>
                            </a:rPr>
                            <m:t>𝑦</m:t>
                          </m:r>
                        </m:den>
                      </m:f>
                      <m:r>
                        <a:rPr lang="en-US" b="0" i="1" smtClean="0">
                          <a:latin typeface="Cambria Math"/>
                        </a:rPr>
                        <m:t>+</m:t>
                      </m:r>
                      <m:f>
                        <m:fPr>
                          <m:ctrlPr>
                            <a:rPr lang="en-US" i="1">
                              <a:latin typeface="Cambria Math" panose="02040503050406030204" pitchFamily="18" charset="0"/>
                            </a:rPr>
                          </m:ctrlPr>
                        </m:fPr>
                        <m:num>
                          <m:r>
                            <a:rPr lang="en-US" i="1">
                              <a:latin typeface="Cambria Math"/>
                            </a:rPr>
                            <m:t>𝜕</m:t>
                          </m:r>
                          <m:sSub>
                            <m:sSubPr>
                              <m:ctrlPr>
                                <a:rPr lang="en-US" i="1">
                                  <a:latin typeface="Cambria Math" panose="02040503050406030204" pitchFamily="18" charset="0"/>
                                </a:rPr>
                              </m:ctrlPr>
                            </m:sSubPr>
                            <m:e>
                              <m:r>
                                <a:rPr lang="en-US" i="1">
                                  <a:latin typeface="Cambria Math"/>
                                  <a:ea typeface="Cambria Math"/>
                                </a:rPr>
                                <m:t>𝜏</m:t>
                              </m:r>
                            </m:e>
                            <m:sub>
                              <m:r>
                                <a:rPr lang="en-US" i="1">
                                  <a:latin typeface="Cambria Math"/>
                                </a:rPr>
                                <m:t>𝑥</m:t>
                              </m:r>
                              <m:r>
                                <a:rPr lang="en-US" b="0" i="1" smtClean="0">
                                  <a:latin typeface="Cambria Math"/>
                                </a:rPr>
                                <m:t>𝑦</m:t>
                              </m:r>
                            </m:sub>
                          </m:sSub>
                        </m:num>
                        <m:den>
                          <m:r>
                            <a:rPr lang="en-US" i="1">
                              <a:latin typeface="Cambria Math"/>
                            </a:rPr>
                            <m:t>𝜕</m:t>
                          </m:r>
                          <m:r>
                            <a:rPr lang="en-US" b="0" i="1" smtClean="0">
                              <a:latin typeface="Cambria Math" panose="02040503050406030204" pitchFamily="18" charset="0"/>
                            </a:rPr>
                            <m:t>𝑥</m:t>
                          </m:r>
                        </m:den>
                      </m:f>
                      <m:r>
                        <a:rPr lang="cs-CZ"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a:rPr>
                            <m:t>𝜕</m:t>
                          </m:r>
                          <m:sSub>
                            <m:sSubPr>
                              <m:ctrlPr>
                                <a:rPr lang="en-US" i="1">
                                  <a:latin typeface="Cambria Math" panose="02040503050406030204" pitchFamily="18" charset="0"/>
                                </a:rPr>
                              </m:ctrlPr>
                            </m:sSubPr>
                            <m:e>
                              <m:r>
                                <a:rPr lang="cs-CZ" b="0" i="1" smtClean="0">
                                  <a:latin typeface="Cambria Math" panose="02040503050406030204" pitchFamily="18" charset="0"/>
                                </a:rPr>
                                <m:t>𝑠</m:t>
                              </m:r>
                            </m:e>
                            <m:sub>
                              <m:r>
                                <a:rPr lang="en-US" b="0" i="1" smtClean="0">
                                  <a:latin typeface="Cambria Math" panose="02040503050406030204" pitchFamily="18" charset="0"/>
                                  <a:ea typeface="Cambria Math"/>
                                </a:rPr>
                                <m:t>𝑦𝑦</m:t>
                              </m:r>
                            </m:sub>
                          </m:sSub>
                        </m:num>
                        <m:den>
                          <m:r>
                            <a:rPr lang="en-US" i="1">
                              <a:latin typeface="Cambria Math"/>
                            </a:rPr>
                            <m:t>𝜕</m:t>
                          </m:r>
                          <m:r>
                            <a:rPr lang="en-US" b="0" i="1" smtClean="0">
                              <a:latin typeface="Cambria Math" panose="02040503050406030204" pitchFamily="18" charset="0"/>
                            </a:rPr>
                            <m:t>𝑦</m:t>
                          </m:r>
                        </m:den>
                      </m:f>
                      <m:r>
                        <a:rPr lang="en-US" i="1">
                          <a:latin typeface="Cambria Math"/>
                        </a:rPr>
                        <m:t>+</m:t>
                      </m:r>
                      <m:f>
                        <m:fPr>
                          <m:ctrlPr>
                            <a:rPr lang="en-US" i="1">
                              <a:latin typeface="Cambria Math" panose="02040503050406030204" pitchFamily="18" charset="0"/>
                            </a:rPr>
                          </m:ctrlPr>
                        </m:fPr>
                        <m:num>
                          <m:r>
                            <a:rPr lang="en-US" i="1">
                              <a:latin typeface="Cambria Math"/>
                            </a:rPr>
                            <m:t>𝜕</m:t>
                          </m:r>
                          <m:sSub>
                            <m:sSubPr>
                              <m:ctrlPr>
                                <a:rPr lang="en-US" i="1">
                                  <a:latin typeface="Cambria Math" panose="02040503050406030204" pitchFamily="18" charset="0"/>
                                </a:rPr>
                              </m:ctrlPr>
                            </m:sSubPr>
                            <m:e>
                              <m:r>
                                <a:rPr lang="cs-CZ" b="0" i="1" smtClean="0">
                                  <a:latin typeface="Cambria Math" panose="02040503050406030204" pitchFamily="18" charset="0"/>
                                </a:rPr>
                                <m:t>𝑠</m:t>
                              </m:r>
                            </m:e>
                            <m:sub>
                              <m:r>
                                <a:rPr lang="en-US" i="1">
                                  <a:latin typeface="Cambria Math"/>
                                </a:rPr>
                                <m:t>𝑥𝑦</m:t>
                              </m:r>
                            </m:sub>
                          </m:sSub>
                        </m:num>
                        <m:den>
                          <m:r>
                            <a:rPr lang="en-US" i="1">
                              <a:latin typeface="Cambria Math"/>
                            </a:rPr>
                            <m:t>𝜕</m:t>
                          </m:r>
                          <m:r>
                            <a:rPr lang="en-US" b="0" i="1" smtClean="0">
                              <a:latin typeface="Cambria Math" panose="02040503050406030204" pitchFamily="18" charset="0"/>
                            </a:rPr>
                            <m:t>𝑥</m:t>
                          </m:r>
                        </m:den>
                      </m:f>
                      <m:r>
                        <a:rPr lang="en-US" b="0" i="1" smtClean="0">
                          <a:latin typeface="Cambria Math" panose="02040503050406030204" pitchFamily="18" charset="0"/>
                        </a:rPr>
                        <m:t>+</m:t>
                      </m:r>
                      <m:r>
                        <a:rPr lang="en-US" b="0" i="1" smtClean="0">
                          <a:latin typeface="Cambria Math" panose="02040503050406030204" pitchFamily="18" charset="0"/>
                          <a:sym typeface="Symbol" panose="05050102010706020507" pitchFamily="18" charset="2"/>
                        </a:rPr>
                        <m:t></m:t>
                      </m:r>
                      <m:d>
                        <m:dPr>
                          <m:ctrlPr>
                            <a:rPr lang="en-US" b="0" i="1" smtClean="0">
                              <a:latin typeface="Cambria Math" panose="02040503050406030204" pitchFamily="18" charset="0"/>
                              <a:sym typeface="Symbol" panose="05050102010706020507" pitchFamily="18" charset="2"/>
                            </a:rPr>
                          </m:ctrlPr>
                        </m:dPr>
                        <m:e>
                          <m:r>
                            <a:rPr lang="en-US" b="0" i="1" smtClean="0">
                              <a:latin typeface="Cambria Math" panose="02040503050406030204" pitchFamily="18" charset="0"/>
                              <a:sym typeface="Symbol" panose="05050102010706020507" pitchFamily="18" charset="2"/>
                            </a:rPr>
                            <m:t>2</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r>
                                <a:rPr lang="en-US" b="0" i="1" smtClean="0">
                                  <a:latin typeface="Cambria Math" panose="02040503050406030204" pitchFamily="18" charset="0"/>
                                </a:rPr>
                                <m:t>𝑣</m:t>
                              </m:r>
                            </m:num>
                            <m:den>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baseline="30000"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r>
                                <a:rPr lang="en-US" b="0" i="1" smtClean="0">
                                  <a:latin typeface="Cambria Math" panose="02040503050406030204" pitchFamily="18" charset="0"/>
                                </a:rPr>
                                <m:t>𝑣</m:t>
                              </m:r>
                            </m:num>
                            <m:den>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r>
                                <a:rPr lang="en-US" b="0" i="1" smtClean="0">
                                  <a:latin typeface="Cambria Math" panose="02040503050406030204" pitchFamily="18" charset="0"/>
                                </a:rPr>
                                <m:t>𝑢</m:t>
                              </m:r>
                            </m:num>
                            <m:den>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den>
                          </m:f>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2</m:t>
                      </m:r>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a:latin typeface="Cambria Math" panose="02040503050406030204" pitchFamily="18" charset="0"/>
                              <a:sym typeface="Symbol" panose="05050102010706020507" pitchFamily="18" charset="2"/>
                            </a:rPr>
                            <m:t></m:t>
                          </m:r>
                        </m:num>
                        <m:den>
                          <m:r>
                            <a:rPr lang="en-US" i="1">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𝑦</m:t>
                          </m:r>
                        </m:den>
                      </m:f>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b="0" i="1" dirty="0" smtClean="0">
                              <a:latin typeface="Cambria Math" panose="02040503050406030204" pitchFamily="18" charset="0"/>
                            </a:rPr>
                            <m:t>𝑣</m:t>
                          </m:r>
                        </m:num>
                        <m:den>
                          <m:r>
                            <a:rPr lang="en-US" i="1">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𝑦</m:t>
                          </m:r>
                        </m:den>
                      </m:f>
                      <m:r>
                        <a:rPr lang="en-US" b="0" i="1" smtClean="0">
                          <a:latin typeface="Cambria Math" panose="02040503050406030204" pitchFamily="18" charset="0"/>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a:latin typeface="Cambria Math" panose="02040503050406030204" pitchFamily="18" charset="0"/>
                              <a:sym typeface="Symbol" panose="05050102010706020507" pitchFamily="18" charset="2"/>
                            </a:rPr>
                            <m:t></m:t>
                          </m:r>
                        </m:num>
                        <m:den>
                          <m:r>
                            <a:rPr lang="en-US" i="1">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𝑥</m:t>
                          </m:r>
                        </m:den>
                      </m:f>
                      <m:r>
                        <a:rPr lang="en-US" b="0" i="1" smtClean="0">
                          <a:latin typeface="Cambria Math" panose="02040503050406030204" pitchFamily="18" charset="0"/>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a:latin typeface="Cambria Math" panose="02040503050406030204" pitchFamily="18" charset="0"/>
                            </a:rPr>
                            <m:t>𝑢</m:t>
                          </m:r>
                        </m:num>
                        <m:den>
                          <m:r>
                            <a:rPr lang="en-US" i="1">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𝑦</m:t>
                          </m:r>
                        </m:den>
                      </m:f>
                      <m:r>
                        <a:rPr lang="en-US" b="0" i="1" smtClean="0">
                          <a:latin typeface="Cambria Math" panose="02040503050406030204" pitchFamily="18" charset="0"/>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b="0" i="1" dirty="0" smtClean="0">
                              <a:latin typeface="Cambria Math" panose="02040503050406030204" pitchFamily="18" charset="0"/>
                            </a:rPr>
                            <m:t>𝑣</m:t>
                          </m:r>
                        </m:num>
                        <m:den>
                          <m:r>
                            <a:rPr lang="en-US" i="1">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𝑥</m:t>
                          </m:r>
                        </m:den>
                      </m:f>
                      <m:r>
                        <a:rPr lang="en-US" b="0" i="1" smtClean="0">
                          <a:latin typeface="Cambria Math" panose="02040503050406030204" pitchFamily="18" charset="0"/>
                          <a:sym typeface="Symbol" panose="05050102010706020507" pitchFamily="18" charset="2"/>
                        </a:rPr>
                        <m:t>)</m:t>
                      </m:r>
                    </m:oMath>
                  </m:oMathPara>
                </a14:m>
                <a:endParaRPr lang="en-US" dirty="0"/>
              </a:p>
            </p:txBody>
          </p:sp>
        </mc:Choice>
        <mc:Fallback xmlns="">
          <p:sp>
            <p:nvSpPr>
              <p:cNvPr id="15" name="TextovéPole 14"/>
              <p:cNvSpPr txBox="1">
                <a:spLocks noRot="1" noChangeAspect="1" noMove="1" noResize="1" noEditPoints="1" noAdjustHandles="1" noChangeArrowheads="1" noChangeShapeType="1" noTextEdit="1"/>
              </p:cNvSpPr>
              <p:nvPr/>
            </p:nvSpPr>
            <p:spPr>
              <a:xfrm>
                <a:off x="871215" y="4573347"/>
                <a:ext cx="9047798" cy="72032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ovéPole 15"/>
              <p:cNvSpPr txBox="1"/>
              <p:nvPr/>
            </p:nvSpPr>
            <p:spPr>
              <a:xfrm>
                <a:off x="894425" y="5539276"/>
                <a:ext cx="6970113" cy="6739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a:rPr>
                            <m:t>𝜕</m:t>
                          </m:r>
                          <m:r>
                            <a:rPr lang="cs-CZ" i="1">
                              <a:latin typeface="Cambria Math"/>
                            </a:rPr>
                            <m:t>𝑝</m:t>
                          </m:r>
                        </m:num>
                        <m:den>
                          <m:r>
                            <a:rPr lang="en-US" i="1">
                              <a:latin typeface="Cambria Math"/>
                            </a:rPr>
                            <m:t>𝜕</m:t>
                          </m:r>
                          <m:r>
                            <a:rPr lang="en-US" b="0" i="1" smtClean="0">
                              <a:latin typeface="Cambria Math" panose="02040503050406030204" pitchFamily="18" charset="0"/>
                            </a:rPr>
                            <m:t>𝑦</m:t>
                          </m:r>
                        </m:den>
                      </m:f>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a:rPr>
                            <m:t>𝜕</m:t>
                          </m:r>
                          <m:sSub>
                            <m:sSubPr>
                              <m:ctrlPr>
                                <a:rPr lang="en-US" i="1">
                                  <a:latin typeface="Cambria Math" panose="02040503050406030204" pitchFamily="18" charset="0"/>
                                </a:rPr>
                              </m:ctrlPr>
                            </m:sSubPr>
                            <m:e>
                              <m:r>
                                <a:rPr lang="cs-CZ" b="0" i="1" smtClean="0">
                                  <a:latin typeface="Cambria Math" panose="02040503050406030204" pitchFamily="18" charset="0"/>
                                </a:rPr>
                                <m:t>𝑠</m:t>
                              </m:r>
                            </m:e>
                            <m:sub>
                              <m:r>
                                <a:rPr lang="en-US" b="0" i="1" smtClean="0">
                                  <a:latin typeface="Cambria Math" panose="02040503050406030204" pitchFamily="18" charset="0"/>
                                  <a:ea typeface="Cambria Math"/>
                                </a:rPr>
                                <m:t>𝑦𝑦</m:t>
                              </m:r>
                            </m:sub>
                          </m:sSub>
                        </m:num>
                        <m:den>
                          <m:r>
                            <a:rPr lang="en-US" i="1">
                              <a:latin typeface="Cambria Math"/>
                            </a:rPr>
                            <m:t>𝜕</m:t>
                          </m:r>
                          <m:r>
                            <a:rPr lang="en-US" b="0" i="1" smtClean="0">
                              <a:latin typeface="Cambria Math" panose="02040503050406030204" pitchFamily="18" charset="0"/>
                            </a:rPr>
                            <m:t>𝑦</m:t>
                          </m:r>
                        </m:den>
                      </m:f>
                      <m:r>
                        <a:rPr lang="en-US" i="1">
                          <a:latin typeface="Cambria Math"/>
                        </a:rPr>
                        <m:t>+</m:t>
                      </m:r>
                      <m:f>
                        <m:fPr>
                          <m:ctrlPr>
                            <a:rPr lang="en-US" i="1">
                              <a:latin typeface="Cambria Math" panose="02040503050406030204" pitchFamily="18" charset="0"/>
                            </a:rPr>
                          </m:ctrlPr>
                        </m:fPr>
                        <m:num>
                          <m:r>
                            <a:rPr lang="en-US" i="1">
                              <a:latin typeface="Cambria Math"/>
                            </a:rPr>
                            <m:t>𝜕</m:t>
                          </m:r>
                          <m:sSub>
                            <m:sSubPr>
                              <m:ctrlPr>
                                <a:rPr lang="en-US" i="1">
                                  <a:latin typeface="Cambria Math" panose="02040503050406030204" pitchFamily="18" charset="0"/>
                                </a:rPr>
                              </m:ctrlPr>
                            </m:sSubPr>
                            <m:e>
                              <m:r>
                                <a:rPr lang="cs-CZ" b="0" i="1" smtClean="0">
                                  <a:latin typeface="Cambria Math" panose="02040503050406030204" pitchFamily="18" charset="0"/>
                                </a:rPr>
                                <m:t>𝑠</m:t>
                              </m:r>
                            </m:e>
                            <m:sub>
                              <m:r>
                                <a:rPr lang="en-US" i="1">
                                  <a:latin typeface="Cambria Math"/>
                                </a:rPr>
                                <m:t>𝑥𝑦</m:t>
                              </m:r>
                            </m:sub>
                          </m:sSub>
                        </m:num>
                        <m:den>
                          <m:r>
                            <a:rPr lang="en-US" i="1">
                              <a:latin typeface="Cambria Math"/>
                            </a:rPr>
                            <m:t>𝜕</m:t>
                          </m:r>
                          <m:r>
                            <a:rPr lang="en-US" b="0" i="1" smtClean="0">
                              <a:latin typeface="Cambria Math" panose="02040503050406030204" pitchFamily="18" charset="0"/>
                            </a:rPr>
                            <m:t>𝑥</m:t>
                          </m:r>
                        </m:den>
                      </m:f>
                      <m:r>
                        <a:rPr lang="en-US" b="0" i="1" smtClean="0">
                          <a:latin typeface="Cambria Math" panose="02040503050406030204" pitchFamily="18" charset="0"/>
                        </a:rPr>
                        <m:t>−</m:t>
                      </m:r>
                      <m:r>
                        <a:rPr lang="en-US" b="0" i="1" smtClean="0">
                          <a:latin typeface="Cambria Math" panose="02040503050406030204" pitchFamily="18" charset="0"/>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a:latin typeface="Cambria Math" panose="02040503050406030204" pitchFamily="18" charset="0"/>
                              <a:sym typeface="Symbol" panose="05050102010706020507" pitchFamily="18" charset="2"/>
                            </a:rPr>
                            <m:t></m:t>
                          </m:r>
                        </m:num>
                        <m:den>
                          <m:r>
                            <a:rPr lang="en-US" i="1">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𝑥</m:t>
                          </m:r>
                        </m:den>
                      </m:f>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2</m:t>
                      </m:r>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a:latin typeface="Cambria Math" panose="02040503050406030204" pitchFamily="18" charset="0"/>
                              <a:sym typeface="Symbol" panose="05050102010706020507" pitchFamily="18" charset="2"/>
                            </a:rPr>
                            <m:t></m:t>
                          </m:r>
                        </m:num>
                        <m:den>
                          <m:r>
                            <a:rPr lang="en-US" i="1">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𝑦</m:t>
                          </m:r>
                        </m:den>
                      </m:f>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b="0" i="1" dirty="0" smtClean="0">
                              <a:latin typeface="Cambria Math" panose="02040503050406030204" pitchFamily="18" charset="0"/>
                            </a:rPr>
                            <m:t>𝑣</m:t>
                          </m:r>
                        </m:num>
                        <m:den>
                          <m:r>
                            <a:rPr lang="en-US" i="1">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𝑦</m:t>
                          </m:r>
                        </m:den>
                      </m:f>
                      <m:r>
                        <a:rPr lang="en-US" b="0" i="1" smtClean="0">
                          <a:latin typeface="Cambria Math" panose="02040503050406030204" pitchFamily="18" charset="0"/>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a:latin typeface="Cambria Math" panose="02040503050406030204" pitchFamily="18" charset="0"/>
                              <a:sym typeface="Symbol" panose="05050102010706020507" pitchFamily="18" charset="2"/>
                            </a:rPr>
                            <m:t></m:t>
                          </m:r>
                        </m:num>
                        <m:den>
                          <m:r>
                            <a:rPr lang="en-US" i="1">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𝑥</m:t>
                          </m:r>
                        </m:den>
                      </m:f>
                      <m:r>
                        <a:rPr lang="en-US" b="0" i="1" smtClean="0">
                          <a:latin typeface="Cambria Math" panose="02040503050406030204" pitchFamily="18" charset="0"/>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i="1" dirty="0">
                              <a:latin typeface="Cambria Math" panose="02040503050406030204" pitchFamily="18" charset="0"/>
                            </a:rPr>
                            <m:t>𝑢</m:t>
                          </m:r>
                        </m:num>
                        <m:den>
                          <m:r>
                            <a:rPr lang="en-US" i="1">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𝑦</m:t>
                          </m:r>
                        </m:den>
                      </m:f>
                      <m:r>
                        <a:rPr lang="en-US" b="0" i="1" smtClean="0">
                          <a:latin typeface="Cambria Math" panose="02040503050406030204" pitchFamily="18" charset="0"/>
                          <a:sym typeface="Symbol" panose="05050102010706020507" pitchFamily="18" charset="2"/>
                        </a:rPr>
                        <m:t>+</m:t>
                      </m:r>
                      <m:f>
                        <m:fPr>
                          <m:ctrlPr>
                            <a:rPr lang="en-US" i="1">
                              <a:latin typeface="Cambria Math" panose="02040503050406030204" pitchFamily="18" charset="0"/>
                              <a:sym typeface="Symbol" panose="05050102010706020507" pitchFamily="18" charset="2"/>
                            </a:rPr>
                          </m:ctrlPr>
                        </m:fPr>
                        <m:num>
                          <m:r>
                            <a:rPr lang="en-US" i="1" dirty="0">
                              <a:latin typeface="Cambria Math" panose="02040503050406030204" pitchFamily="18" charset="0"/>
                            </a:rPr>
                            <m:t>𝜕</m:t>
                          </m:r>
                          <m:r>
                            <a:rPr lang="en-US" b="0" i="1" dirty="0" smtClean="0">
                              <a:latin typeface="Cambria Math" panose="02040503050406030204" pitchFamily="18" charset="0"/>
                            </a:rPr>
                            <m:t>𝑣</m:t>
                          </m:r>
                        </m:num>
                        <m:den>
                          <m:r>
                            <a:rPr lang="en-US" i="1">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𝑥</m:t>
                          </m:r>
                        </m:den>
                      </m:f>
                      <m:r>
                        <a:rPr lang="en-US" b="0" i="1" smtClean="0">
                          <a:latin typeface="Cambria Math" panose="02040503050406030204" pitchFamily="18" charset="0"/>
                          <a:sym typeface="Symbol" panose="05050102010706020507" pitchFamily="18" charset="2"/>
                        </a:rPr>
                        <m:t>)</m:t>
                      </m:r>
                    </m:oMath>
                  </m:oMathPara>
                </a14:m>
                <a:endParaRPr lang="en-US" dirty="0"/>
              </a:p>
            </p:txBody>
          </p:sp>
        </mc:Choice>
        <mc:Fallback xmlns="">
          <p:sp>
            <p:nvSpPr>
              <p:cNvPr id="16" name="TextovéPole 15"/>
              <p:cNvSpPr txBox="1">
                <a:spLocks noRot="1" noChangeAspect="1" noMove="1" noResize="1" noEditPoints="1" noAdjustHandles="1" noChangeArrowheads="1" noChangeShapeType="1" noTextEdit="1"/>
              </p:cNvSpPr>
              <p:nvPr/>
            </p:nvSpPr>
            <p:spPr>
              <a:xfrm>
                <a:off x="894425" y="5539276"/>
                <a:ext cx="6970113" cy="673902"/>
              </a:xfrm>
              <a:prstGeom prst="rect">
                <a:avLst/>
              </a:prstGeom>
              <a:blipFill rotWithShape="0">
                <a:blip r:embed="rId5"/>
                <a:stretch>
                  <a:fillRect/>
                </a:stretch>
              </a:blipFill>
            </p:spPr>
            <p:txBody>
              <a:bodyPr/>
              <a:lstStyle/>
              <a:p>
                <a:r>
                  <a:rPr lang="en-US">
                    <a:noFill/>
                  </a:rPr>
                  <a:t> </a:t>
                </a:r>
              </a:p>
            </p:txBody>
          </p:sp>
        </mc:Fallback>
      </mc:AlternateContent>
      <p:sp>
        <p:nvSpPr>
          <p:cNvPr id="2" name="Zástupný symbol pro číslo snímku 1"/>
          <p:cNvSpPr>
            <a:spLocks noGrp="1"/>
          </p:cNvSpPr>
          <p:nvPr>
            <p:ph type="sldNum" sz="quarter" idx="12"/>
          </p:nvPr>
        </p:nvSpPr>
        <p:spPr/>
        <p:txBody>
          <a:bodyPr/>
          <a:lstStyle/>
          <a:p>
            <a:pPr>
              <a:defRPr/>
            </a:pPr>
            <a:fld id="{B5B76BE2-068B-4195-97D5-A58FFC9B4249}" type="slidenum">
              <a:rPr lang="en-US" smtClean="0"/>
              <a:pPr>
                <a:defRPr/>
              </a:pPr>
              <a:t>60</a:t>
            </a:fld>
            <a:endParaRPr lang="en-US"/>
          </a:p>
        </p:txBody>
      </p:sp>
    </p:spTree>
    <p:extLst>
      <p:ext uri="{BB962C8B-B14F-4D97-AF65-F5344CB8AC3E}">
        <p14:creationId xmlns:p14="http://schemas.microsoft.com/office/powerpoint/2010/main" val="1637005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en-US" sz="2400" b="1" dirty="0" smtClean="0"/>
              <a:t> </a:t>
            </a:r>
            <a:r>
              <a:rPr lang="cs-CZ" sz="2400" b="1" dirty="0" err="1" smtClean="0"/>
              <a:t>Vague</a:t>
            </a:r>
            <a:r>
              <a:rPr lang="cs-CZ" sz="2400" b="1" dirty="0" smtClean="0"/>
              <a:t> idea</a:t>
            </a:r>
            <a:r>
              <a:rPr lang="en-US" sz="2400" b="1" dirty="0" smtClean="0"/>
              <a:t> of</a:t>
            </a:r>
            <a:r>
              <a:rPr lang="cs-CZ" sz="2400" b="1" dirty="0" smtClean="0"/>
              <a:t> </a:t>
            </a:r>
            <a:r>
              <a:rPr lang="cs-CZ" sz="2400" b="1" dirty="0" err="1"/>
              <a:t>Maxwellian</a:t>
            </a:r>
            <a:r>
              <a:rPr lang="cs-CZ" sz="2400" b="1" dirty="0"/>
              <a:t> </a:t>
            </a:r>
            <a:r>
              <a:rPr lang="cs-CZ" sz="2400" b="1" dirty="0" smtClean="0"/>
              <a:t>model</a:t>
            </a:r>
            <a:r>
              <a:rPr lang="en-US" sz="2400" b="1" dirty="0" smtClean="0"/>
              <a:t>  </a:t>
            </a:r>
            <a:r>
              <a:rPr lang="cs-CZ" sz="2000" dirty="0" smtClean="0"/>
              <a:t>(maxwell.xlsx)</a:t>
            </a:r>
            <a:r>
              <a:rPr lang="cs-CZ" sz="2400" b="1" dirty="0" smtClean="0"/>
              <a:t> </a:t>
            </a:r>
            <a:endParaRPr lang="cs-CZ" sz="2400" b="1" dirty="0">
              <a:sym typeface="Symbol" pitchFamily="18" charset="2"/>
            </a:endParaRPr>
          </a:p>
        </p:txBody>
      </p:sp>
      <mc:AlternateContent xmlns:mc="http://schemas.openxmlformats.org/markup-compatibility/2006" xmlns:a14="http://schemas.microsoft.com/office/drawing/2010/main">
        <mc:Choice Requires="a14">
          <p:sp>
            <p:nvSpPr>
              <p:cNvPr id="6" name="TextovéPole 2"/>
              <p:cNvSpPr txBox="1"/>
              <p:nvPr/>
            </p:nvSpPr>
            <p:spPr>
              <a:xfrm>
                <a:off x="969097" y="1196184"/>
                <a:ext cx="4465320" cy="55983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cs-CZ" sz="1600" i="1" smtClean="0">
                          <a:latin typeface="Cambria Math" panose="02040503050406030204" pitchFamily="18" charset="0"/>
                          <a:ea typeface="Cambria Math" panose="02040503050406030204" pitchFamily="18" charset="0"/>
                        </a:rPr>
                        <m:t>𝜏</m:t>
                      </m:r>
                      <m:r>
                        <a:rPr lang="en-US" sz="1600" b="0" i="1">
                          <a:latin typeface="Cambria Math"/>
                          <a:ea typeface="Cambria Math"/>
                        </a:rPr>
                        <m:t>+</m:t>
                      </m:r>
                      <m:r>
                        <a:rPr lang="en-US" sz="1600" b="0" i="1">
                          <a:latin typeface="Cambria Math"/>
                          <a:ea typeface="Cambria Math"/>
                        </a:rPr>
                        <m:t>𝜆</m:t>
                      </m:r>
                      <m:d>
                        <m:dPr>
                          <m:ctrlPr>
                            <a:rPr lang="en-US" sz="1600" b="0" i="1">
                              <a:latin typeface="Cambria Math" panose="02040503050406030204" pitchFamily="18" charset="0"/>
                              <a:ea typeface="Cambria Math"/>
                            </a:rPr>
                          </m:ctrlPr>
                        </m:dPr>
                        <m:e>
                          <m:sSub>
                            <m:sSubPr>
                              <m:ctrlPr>
                                <a:rPr lang="en-US" sz="1600" b="0" i="1">
                                  <a:latin typeface="Cambria Math" panose="02040503050406030204" pitchFamily="18" charset="0"/>
                                  <a:ea typeface="Cambria Math"/>
                                </a:rPr>
                              </m:ctrlPr>
                            </m:sSubPr>
                            <m:e>
                              <m:r>
                                <a:rPr lang="en-US" sz="1600" b="0" i="1">
                                  <a:latin typeface="Cambria Math"/>
                                  <a:ea typeface="Cambria Math"/>
                                </a:rPr>
                                <m:t>𝑢</m:t>
                              </m:r>
                            </m:e>
                            <m:sub>
                              <m:r>
                                <a:rPr lang="en-US" sz="1600" b="0" i="1">
                                  <a:latin typeface="Cambria Math"/>
                                  <a:ea typeface="Cambria Math"/>
                                </a:rPr>
                                <m:t>0</m:t>
                              </m:r>
                            </m:sub>
                          </m:sSub>
                          <m:r>
                            <a:rPr lang="en-US" sz="1600" b="0" i="1">
                              <a:latin typeface="Cambria Math"/>
                              <a:ea typeface="Cambria Math"/>
                            </a:rPr>
                            <m:t>+</m:t>
                          </m:r>
                          <m:r>
                            <m:rPr>
                              <m:sty m:val="p"/>
                            </m:rPr>
                            <a:rPr lang="el-GR" sz="1600" b="0" i="1">
                              <a:latin typeface="Cambria Math"/>
                              <a:ea typeface="Cambria Math"/>
                            </a:rPr>
                            <m:t>Δ</m:t>
                          </m:r>
                          <m:r>
                            <a:rPr lang="en-US" sz="1600" b="0" i="1">
                              <a:latin typeface="Cambria Math"/>
                              <a:ea typeface="Cambria Math"/>
                            </a:rPr>
                            <m:t>𝑢</m:t>
                          </m:r>
                          <m:r>
                            <a:rPr lang="en-US" sz="1600" b="0" i="1">
                              <a:latin typeface="Cambria Math"/>
                              <a:ea typeface="Cambria Math"/>
                            </a:rPr>
                            <m:t>∙</m:t>
                          </m:r>
                          <m:r>
                            <a:rPr lang="en-US" sz="1600" b="0" i="1">
                              <a:latin typeface="Cambria Math"/>
                              <a:ea typeface="Cambria Math"/>
                            </a:rPr>
                            <m:t>𝑥</m:t>
                          </m:r>
                        </m:e>
                      </m:d>
                      <m:f>
                        <m:fPr>
                          <m:ctrlPr>
                            <a:rPr lang="en-US" sz="1600" b="0" i="1">
                              <a:latin typeface="Cambria Math" panose="02040503050406030204" pitchFamily="18" charset="0"/>
                              <a:ea typeface="Cambria Math"/>
                            </a:rPr>
                          </m:ctrlPr>
                        </m:fPr>
                        <m:num>
                          <m:r>
                            <a:rPr lang="en-US" sz="1600" b="0" i="1">
                              <a:latin typeface="Cambria Math"/>
                              <a:ea typeface="Cambria Math"/>
                            </a:rPr>
                            <m:t>𝑑</m:t>
                          </m:r>
                          <m:r>
                            <a:rPr lang="en-US" sz="1600" b="0" i="1" smtClean="0">
                              <a:latin typeface="Cambria Math" panose="02040503050406030204" pitchFamily="18" charset="0"/>
                              <a:ea typeface="Cambria Math" panose="02040503050406030204" pitchFamily="18" charset="0"/>
                            </a:rPr>
                            <m:t>𝜏</m:t>
                          </m:r>
                        </m:num>
                        <m:den>
                          <m:r>
                            <a:rPr lang="en-US" sz="1600" b="0" i="1">
                              <a:latin typeface="Cambria Math"/>
                              <a:ea typeface="Cambria Math"/>
                            </a:rPr>
                            <m:t>𝑑𝑥</m:t>
                          </m:r>
                        </m:den>
                      </m:f>
                      <m:r>
                        <a:rPr lang="en-US" sz="1600" b="0" i="1">
                          <a:latin typeface="Cambria Math"/>
                          <a:ea typeface="Cambria Math"/>
                        </a:rPr>
                        <m:t>=</m:t>
                      </m:r>
                      <m:r>
                        <a:rPr lang="en-US" sz="1600" b="0" i="1">
                          <a:latin typeface="Cambria Math"/>
                          <a:ea typeface="Cambria Math"/>
                        </a:rPr>
                        <m:t>𝜇</m:t>
                      </m:r>
                      <m:d>
                        <m:dPr>
                          <m:ctrlPr>
                            <a:rPr lang="en-US" sz="1600" b="0" i="1">
                              <a:solidFill>
                                <a:schemeClr val="tx1"/>
                              </a:solidFill>
                              <a:effectLst/>
                              <a:latin typeface="Cambria Math" panose="02040503050406030204" pitchFamily="18" charset="0"/>
                              <a:ea typeface="+mn-ea"/>
                              <a:cs typeface="+mn-cs"/>
                            </a:rPr>
                          </m:ctrlPr>
                        </m:dPr>
                        <m:e>
                          <m:sSub>
                            <m:sSubPr>
                              <m:ctrlPr>
                                <a:rPr lang="en-US" sz="1600" b="0" i="1">
                                  <a:solidFill>
                                    <a:schemeClr val="tx1"/>
                                  </a:solidFill>
                                  <a:effectLst/>
                                  <a:latin typeface="Cambria Math" panose="02040503050406030204" pitchFamily="18" charset="0"/>
                                  <a:ea typeface="+mn-ea"/>
                                  <a:cs typeface="+mn-cs"/>
                                </a:rPr>
                              </m:ctrlPr>
                            </m:sSubPr>
                            <m:e>
                              <m:r>
                                <a:rPr lang="en-US" sz="1600" b="0" i="1">
                                  <a:solidFill>
                                    <a:schemeClr val="tx1"/>
                                  </a:solidFill>
                                  <a:effectLst/>
                                  <a:latin typeface="Cambria Math"/>
                                  <a:ea typeface="Cambria Math"/>
                                  <a:cs typeface="+mn-cs"/>
                                </a:rPr>
                                <m:t>𝛾</m:t>
                              </m:r>
                            </m:e>
                            <m:sub>
                              <m:r>
                                <a:rPr lang="en-US" sz="1600" b="0" i="1">
                                  <a:solidFill>
                                    <a:schemeClr val="tx1"/>
                                  </a:solidFill>
                                  <a:effectLst/>
                                  <a:latin typeface="Cambria Math" panose="02040503050406030204" pitchFamily="18" charset="0"/>
                                  <a:ea typeface="+mn-ea"/>
                                  <a:cs typeface="+mn-cs"/>
                                </a:rPr>
                                <m:t>0</m:t>
                              </m:r>
                            </m:sub>
                          </m:sSub>
                          <m:r>
                            <a:rPr lang="en-US" sz="1600" b="0" i="1">
                              <a:solidFill>
                                <a:schemeClr val="tx1"/>
                              </a:solidFill>
                              <a:effectLst/>
                              <a:latin typeface="Cambria Math" panose="02040503050406030204" pitchFamily="18" charset="0"/>
                              <a:ea typeface="+mn-ea"/>
                              <a:cs typeface="+mn-cs"/>
                            </a:rPr>
                            <m:t>+</m:t>
                          </m:r>
                          <m:r>
                            <m:rPr>
                              <m:sty m:val="p"/>
                            </m:rPr>
                            <a:rPr lang="el-GR" sz="1600" b="0" i="1">
                              <a:solidFill>
                                <a:schemeClr val="tx1"/>
                              </a:solidFill>
                              <a:effectLst/>
                              <a:latin typeface="Cambria Math" panose="02040503050406030204" pitchFamily="18" charset="0"/>
                              <a:ea typeface="+mn-ea"/>
                              <a:cs typeface="+mn-cs"/>
                            </a:rPr>
                            <m:t>Δ</m:t>
                          </m:r>
                          <m:r>
                            <a:rPr lang="el-GR" sz="1600" b="0" i="1">
                              <a:solidFill>
                                <a:schemeClr val="tx1"/>
                              </a:solidFill>
                              <a:effectLst/>
                              <a:latin typeface="Cambria Math"/>
                              <a:ea typeface="Cambria Math"/>
                              <a:cs typeface="+mn-cs"/>
                            </a:rPr>
                            <m:t>𝛾</m:t>
                          </m:r>
                          <m:r>
                            <a:rPr lang="el-GR" sz="1600" b="0" i="1">
                              <a:solidFill>
                                <a:schemeClr val="tx1"/>
                              </a:solidFill>
                              <a:effectLst/>
                              <a:latin typeface="Cambria Math"/>
                              <a:ea typeface="Cambria Math"/>
                              <a:cs typeface="+mn-cs"/>
                            </a:rPr>
                            <m:t>∙</m:t>
                          </m:r>
                          <m:r>
                            <a:rPr lang="en-US" sz="1600" b="0" i="1">
                              <a:solidFill>
                                <a:schemeClr val="tx1"/>
                              </a:solidFill>
                              <a:effectLst/>
                              <a:latin typeface="Cambria Math" panose="02040503050406030204" pitchFamily="18" charset="0"/>
                              <a:ea typeface="+mn-ea"/>
                              <a:cs typeface="+mn-cs"/>
                            </a:rPr>
                            <m:t>𝑥</m:t>
                          </m:r>
                        </m:e>
                      </m:d>
                    </m:oMath>
                  </m:oMathPara>
                </a14:m>
                <a:endParaRPr lang="cs-CZ" sz="1600" dirty="0"/>
              </a:p>
            </p:txBody>
          </p:sp>
        </mc:Choice>
        <mc:Fallback xmlns="">
          <p:sp>
            <p:nvSpPr>
              <p:cNvPr id="6" name="TextovéPole 2"/>
              <p:cNvSpPr txBox="1">
                <a:spLocks noRot="1" noChangeAspect="1" noMove="1" noResize="1" noEditPoints="1" noAdjustHandles="1" noChangeArrowheads="1" noChangeShapeType="1" noTextEdit="1"/>
              </p:cNvSpPr>
              <p:nvPr/>
            </p:nvSpPr>
            <p:spPr>
              <a:xfrm>
                <a:off x="969097" y="1196184"/>
                <a:ext cx="4465320" cy="559833"/>
              </a:xfrm>
              <a:prstGeom prst="rect">
                <a:avLst/>
              </a:prstGeom>
              <a:blipFill rotWithShape="1">
                <a:blip r:embed="rId2"/>
                <a:stretch>
                  <a:fillRect/>
                </a:stretch>
              </a:blipFill>
            </p:spPr>
            <p:txBody>
              <a:bodyPr/>
              <a:lstStyle/>
              <a:p>
                <a:r>
                  <a:rPr lang="cs-CZ">
                    <a:noFill/>
                  </a:rPr>
                  <a:t> </a:t>
                </a:r>
              </a:p>
            </p:txBody>
          </p:sp>
        </mc:Fallback>
      </mc:AlternateContent>
      <p:pic>
        <p:nvPicPr>
          <p:cNvPr id="10" name="Obrázek 9"/>
          <p:cNvPicPr>
            <a:picLocks noChangeAspect="1"/>
          </p:cNvPicPr>
          <p:nvPr/>
        </p:nvPicPr>
        <p:blipFill>
          <a:blip r:embed="rId3"/>
          <a:stretch>
            <a:fillRect/>
          </a:stretch>
        </p:blipFill>
        <p:spPr>
          <a:xfrm>
            <a:off x="0" y="2797099"/>
            <a:ext cx="6621606" cy="4073545"/>
          </a:xfrm>
          <a:prstGeom prst="rect">
            <a:avLst/>
          </a:prstGeom>
        </p:spPr>
      </p:pic>
      <p:grpSp>
        <p:nvGrpSpPr>
          <p:cNvPr id="14" name="Skupina 13"/>
          <p:cNvGrpSpPr/>
          <p:nvPr/>
        </p:nvGrpSpPr>
        <p:grpSpPr>
          <a:xfrm>
            <a:off x="461346" y="1689391"/>
            <a:ext cx="6361705" cy="715925"/>
            <a:chOff x="493614" y="644058"/>
            <a:chExt cx="6999610" cy="966257"/>
          </a:xfrm>
        </p:grpSpPr>
        <p:cxnSp>
          <p:nvCxnSpPr>
            <p:cNvPr id="5" name="Přímá spojnice 4"/>
            <p:cNvCxnSpPr/>
            <p:nvPr/>
          </p:nvCxnSpPr>
          <p:spPr>
            <a:xfrm flipV="1">
              <a:off x="493614" y="1598394"/>
              <a:ext cx="6999610" cy="11489"/>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7" name="Volný tvar 6"/>
            <p:cNvSpPr/>
            <p:nvPr/>
          </p:nvSpPr>
          <p:spPr>
            <a:xfrm>
              <a:off x="493614" y="644058"/>
              <a:ext cx="6999610" cy="817296"/>
            </a:xfrm>
            <a:custGeom>
              <a:avLst/>
              <a:gdLst>
                <a:gd name="connsiteX0" fmla="*/ 0 w 6028566"/>
                <a:gd name="connsiteY0" fmla="*/ 113289 h 841572"/>
                <a:gd name="connsiteX1" fmla="*/ 801112 w 6028566"/>
                <a:gd name="connsiteY1" fmla="*/ 113289 h 841572"/>
                <a:gd name="connsiteX2" fmla="*/ 2816028 w 6028566"/>
                <a:gd name="connsiteY2" fmla="*/ 841572 h 841572"/>
                <a:gd name="connsiteX3" fmla="*/ 5138443 w 6028566"/>
                <a:gd name="connsiteY3" fmla="*/ 24276 h 841572"/>
                <a:gd name="connsiteX4" fmla="*/ 6028566 w 6028566"/>
                <a:gd name="connsiteY4" fmla="*/ 0 h 841572"/>
                <a:gd name="connsiteX0" fmla="*/ 0 w 5169275"/>
                <a:gd name="connsiteY0" fmla="*/ 89013 h 817296"/>
                <a:gd name="connsiteX1" fmla="*/ 801112 w 5169275"/>
                <a:gd name="connsiteY1" fmla="*/ 89013 h 817296"/>
                <a:gd name="connsiteX2" fmla="*/ 2816028 w 5169275"/>
                <a:gd name="connsiteY2" fmla="*/ 817296 h 817296"/>
                <a:gd name="connsiteX3" fmla="*/ 5138443 w 5169275"/>
                <a:gd name="connsiteY3" fmla="*/ 0 h 817296"/>
                <a:gd name="connsiteX4" fmla="*/ 5169275 w 5169275"/>
                <a:gd name="connsiteY4" fmla="*/ 16184 h 817296"/>
                <a:gd name="connsiteX0" fmla="*/ 0 w 5852647"/>
                <a:gd name="connsiteY0" fmla="*/ 97105 h 817296"/>
                <a:gd name="connsiteX1" fmla="*/ 1484484 w 5852647"/>
                <a:gd name="connsiteY1" fmla="*/ 89013 h 817296"/>
                <a:gd name="connsiteX2" fmla="*/ 3499400 w 5852647"/>
                <a:gd name="connsiteY2" fmla="*/ 817296 h 817296"/>
                <a:gd name="connsiteX3" fmla="*/ 5821815 w 5852647"/>
                <a:gd name="connsiteY3" fmla="*/ 0 h 817296"/>
                <a:gd name="connsiteX4" fmla="*/ 5852647 w 5852647"/>
                <a:gd name="connsiteY4" fmla="*/ 16184 h 81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647" h="817296">
                  <a:moveTo>
                    <a:pt x="0" y="97105"/>
                  </a:moveTo>
                  <a:lnTo>
                    <a:pt x="1484484" y="89013"/>
                  </a:lnTo>
                  <a:lnTo>
                    <a:pt x="3499400" y="817296"/>
                  </a:lnTo>
                  <a:lnTo>
                    <a:pt x="5821815" y="0"/>
                  </a:lnTo>
                  <a:lnTo>
                    <a:pt x="5852647" y="16184"/>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Volný tvar 12"/>
            <p:cNvSpPr/>
            <p:nvPr/>
          </p:nvSpPr>
          <p:spPr>
            <a:xfrm>
              <a:off x="517890" y="671639"/>
              <a:ext cx="6959151" cy="938676"/>
            </a:xfrm>
            <a:custGeom>
              <a:avLst/>
              <a:gdLst>
                <a:gd name="connsiteX0" fmla="*/ 0 w 6951059"/>
                <a:gd name="connsiteY0" fmla="*/ 890124 h 906308"/>
                <a:gd name="connsiteX1" fmla="*/ 0 w 6951059"/>
                <a:gd name="connsiteY1" fmla="*/ 113288 h 906308"/>
                <a:gd name="connsiteX2" fmla="*/ 1755972 w 6951059"/>
                <a:gd name="connsiteY2" fmla="*/ 97104 h 906308"/>
                <a:gd name="connsiteX3" fmla="*/ 4159306 w 6951059"/>
                <a:gd name="connsiteY3" fmla="*/ 809203 h 906308"/>
                <a:gd name="connsiteX4" fmla="*/ 6934875 w 6951059"/>
                <a:gd name="connsiteY4" fmla="*/ 0 h 906308"/>
                <a:gd name="connsiteX5" fmla="*/ 6951059 w 6951059"/>
                <a:gd name="connsiteY5" fmla="*/ 906308 h 906308"/>
                <a:gd name="connsiteX6" fmla="*/ 0 w 6951059"/>
                <a:gd name="connsiteY6" fmla="*/ 890124 h 906308"/>
                <a:gd name="connsiteX0" fmla="*/ 0 w 6951059"/>
                <a:gd name="connsiteY0" fmla="*/ 938676 h 938676"/>
                <a:gd name="connsiteX1" fmla="*/ 0 w 6951059"/>
                <a:gd name="connsiteY1" fmla="*/ 113288 h 938676"/>
                <a:gd name="connsiteX2" fmla="*/ 1755972 w 6951059"/>
                <a:gd name="connsiteY2" fmla="*/ 97104 h 938676"/>
                <a:gd name="connsiteX3" fmla="*/ 4159306 w 6951059"/>
                <a:gd name="connsiteY3" fmla="*/ 809203 h 938676"/>
                <a:gd name="connsiteX4" fmla="*/ 6934875 w 6951059"/>
                <a:gd name="connsiteY4" fmla="*/ 0 h 938676"/>
                <a:gd name="connsiteX5" fmla="*/ 6951059 w 6951059"/>
                <a:gd name="connsiteY5" fmla="*/ 906308 h 938676"/>
                <a:gd name="connsiteX6" fmla="*/ 0 w 6951059"/>
                <a:gd name="connsiteY6" fmla="*/ 938676 h 938676"/>
                <a:gd name="connsiteX0" fmla="*/ 0 w 6951059"/>
                <a:gd name="connsiteY0" fmla="*/ 938676 h 938676"/>
                <a:gd name="connsiteX1" fmla="*/ 0 w 6951059"/>
                <a:gd name="connsiteY1" fmla="*/ 89012 h 938676"/>
                <a:gd name="connsiteX2" fmla="*/ 1755972 w 6951059"/>
                <a:gd name="connsiteY2" fmla="*/ 97104 h 938676"/>
                <a:gd name="connsiteX3" fmla="*/ 4159306 w 6951059"/>
                <a:gd name="connsiteY3" fmla="*/ 809203 h 938676"/>
                <a:gd name="connsiteX4" fmla="*/ 6934875 w 6951059"/>
                <a:gd name="connsiteY4" fmla="*/ 0 h 938676"/>
                <a:gd name="connsiteX5" fmla="*/ 6951059 w 6951059"/>
                <a:gd name="connsiteY5" fmla="*/ 906308 h 938676"/>
                <a:gd name="connsiteX6" fmla="*/ 0 w 6951059"/>
                <a:gd name="connsiteY6" fmla="*/ 938676 h 938676"/>
                <a:gd name="connsiteX0" fmla="*/ 8092 w 6959151"/>
                <a:gd name="connsiteY0" fmla="*/ 938676 h 938676"/>
                <a:gd name="connsiteX1" fmla="*/ 0 w 6959151"/>
                <a:gd name="connsiteY1" fmla="*/ 113288 h 938676"/>
                <a:gd name="connsiteX2" fmla="*/ 1764064 w 6959151"/>
                <a:gd name="connsiteY2" fmla="*/ 97104 h 938676"/>
                <a:gd name="connsiteX3" fmla="*/ 4167398 w 6959151"/>
                <a:gd name="connsiteY3" fmla="*/ 809203 h 938676"/>
                <a:gd name="connsiteX4" fmla="*/ 6942967 w 6959151"/>
                <a:gd name="connsiteY4" fmla="*/ 0 h 938676"/>
                <a:gd name="connsiteX5" fmla="*/ 6959151 w 6959151"/>
                <a:gd name="connsiteY5" fmla="*/ 906308 h 938676"/>
                <a:gd name="connsiteX6" fmla="*/ 8092 w 6959151"/>
                <a:gd name="connsiteY6" fmla="*/ 938676 h 93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9151" h="938676">
                  <a:moveTo>
                    <a:pt x="8092" y="938676"/>
                  </a:moveTo>
                  <a:cubicBezTo>
                    <a:pt x="5395" y="663547"/>
                    <a:pt x="2697" y="388417"/>
                    <a:pt x="0" y="113288"/>
                  </a:cubicBezTo>
                  <a:lnTo>
                    <a:pt x="1764064" y="97104"/>
                  </a:lnTo>
                  <a:lnTo>
                    <a:pt x="4167398" y="809203"/>
                  </a:lnTo>
                  <a:lnTo>
                    <a:pt x="6942967" y="0"/>
                  </a:lnTo>
                  <a:lnTo>
                    <a:pt x="6959151" y="906308"/>
                  </a:lnTo>
                  <a:lnTo>
                    <a:pt x="8092" y="9386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ovéPole 16"/>
          <p:cNvSpPr txBox="1"/>
          <p:nvPr/>
        </p:nvSpPr>
        <p:spPr>
          <a:xfrm>
            <a:off x="7757730" y="1646138"/>
            <a:ext cx="4218466" cy="369332"/>
          </a:xfrm>
          <a:prstGeom prst="rect">
            <a:avLst/>
          </a:prstGeom>
          <a:noFill/>
        </p:spPr>
        <p:txBody>
          <a:bodyPr wrap="square" rtlCol="0">
            <a:spAutoFit/>
          </a:bodyPr>
          <a:lstStyle/>
          <a:p>
            <a:r>
              <a:rPr lang="en-US" dirty="0" smtClean="0"/>
              <a:t>Particular solution</a:t>
            </a:r>
            <a:endParaRPr lang="en-US" dirty="0"/>
          </a:p>
        </p:txBody>
      </p:sp>
      <mc:AlternateContent xmlns:mc="http://schemas.openxmlformats.org/markup-compatibility/2006" xmlns:a14="http://schemas.microsoft.com/office/drawing/2010/main">
        <mc:Choice Requires="a14">
          <p:sp>
            <p:nvSpPr>
              <p:cNvPr id="18" name="TextovéPole 17"/>
              <p:cNvSpPr txBox="1"/>
              <p:nvPr/>
            </p:nvSpPr>
            <p:spPr>
              <a:xfrm>
                <a:off x="7404467" y="2011032"/>
                <a:ext cx="4430315" cy="4770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𝑃</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𝜇</m:t>
                          </m:r>
                        </m:num>
                        <m:den>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𝑢</m:t>
                          </m:r>
                        </m:den>
                      </m:f>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𝜆</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ea typeface="Cambria Math" panose="02040503050406030204" pitchFamily="18" charset="0"/>
                                    </a:rPr>
                                    <m:t>0</m:t>
                                  </m:r>
                                </m:sub>
                              </m:sSub>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𝑢</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𝑢</m:t>
                                  </m:r>
                                </m:e>
                                <m:sub>
                                  <m:r>
                                    <a:rPr lang="en-US" b="0" i="1" smtClean="0">
                                      <a:latin typeface="Cambria Math" panose="02040503050406030204" pitchFamily="18" charset="0"/>
                                      <a:ea typeface="Cambria Math" panose="02040503050406030204" pitchFamily="18" charset="0"/>
                                    </a:rPr>
                                    <m:t>0</m:t>
                                  </m:r>
                                </m:sub>
                              </m:sSub>
                              <m:r>
                                <m:rPr>
                                  <m:sty m:val="p"/>
                                </m:rPr>
                                <a:rPr lang="el-GR" b="0" i="1" smtClean="0">
                                  <a:latin typeface="Cambria Math" panose="02040503050406030204" pitchFamily="18" charset="0"/>
                                  <a:ea typeface="Cambria Math" panose="02040503050406030204" pitchFamily="18" charset="0"/>
                                </a:rPr>
                                <m:t>Δ</m:t>
                              </m:r>
                              <m:r>
                                <a:rPr lang="el-GR" b="0" i="1" smtClean="0">
                                  <a:latin typeface="Cambria Math" panose="02040503050406030204" pitchFamily="18" charset="0"/>
                                  <a:ea typeface="Cambria Math" panose="02040503050406030204" pitchFamily="18" charset="0"/>
                                </a:rPr>
                                <m:t>𝛾</m:t>
                              </m:r>
                            </m:e>
                          </m:d>
                          <m:r>
                            <a:rPr lang="en-US"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Δ</m:t>
                          </m:r>
                          <m:r>
                            <a:rPr lang="el-GR"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𝑥</m:t>
                          </m:r>
                        </m:e>
                      </m:d>
                    </m:oMath>
                  </m:oMathPara>
                </a14:m>
                <a:endParaRPr lang="en-US" dirty="0"/>
              </a:p>
            </p:txBody>
          </p:sp>
        </mc:Choice>
        <mc:Fallback xmlns="">
          <p:sp>
            <p:nvSpPr>
              <p:cNvPr id="18" name="TextovéPole 17"/>
              <p:cNvSpPr txBox="1">
                <a:spLocks noRot="1" noChangeAspect="1" noMove="1" noResize="1" noEditPoints="1" noAdjustHandles="1" noChangeArrowheads="1" noChangeShapeType="1" noTextEdit="1"/>
              </p:cNvSpPr>
              <p:nvPr/>
            </p:nvSpPr>
            <p:spPr>
              <a:xfrm>
                <a:off x="7404467" y="2011032"/>
                <a:ext cx="4430315" cy="477054"/>
              </a:xfrm>
              <a:prstGeom prst="rect">
                <a:avLst/>
              </a:prstGeom>
              <a:blipFill rotWithShape="0">
                <a:blip r:embed="rId4"/>
                <a:stretch>
                  <a:fillRect/>
                </a:stretch>
              </a:blipFill>
            </p:spPr>
            <p:txBody>
              <a:bodyPr/>
              <a:lstStyle/>
              <a:p>
                <a:r>
                  <a:rPr lang="en-US">
                    <a:noFill/>
                  </a:rPr>
                  <a:t> </a:t>
                </a:r>
              </a:p>
            </p:txBody>
          </p:sp>
        </mc:Fallback>
      </mc:AlternateContent>
      <p:sp>
        <p:nvSpPr>
          <p:cNvPr id="20" name="TextovéPole 19"/>
          <p:cNvSpPr txBox="1"/>
          <p:nvPr/>
        </p:nvSpPr>
        <p:spPr>
          <a:xfrm>
            <a:off x="7757729" y="2612433"/>
            <a:ext cx="2589451" cy="369332"/>
          </a:xfrm>
          <a:prstGeom prst="rect">
            <a:avLst/>
          </a:prstGeom>
          <a:noFill/>
        </p:spPr>
        <p:txBody>
          <a:bodyPr wrap="square" rtlCol="0">
            <a:spAutoFit/>
          </a:bodyPr>
          <a:lstStyle/>
          <a:p>
            <a:r>
              <a:rPr lang="en-US" dirty="0" smtClean="0"/>
              <a:t>General solution</a:t>
            </a:r>
            <a:endParaRPr lang="en-US" dirty="0"/>
          </a:p>
        </p:txBody>
      </p:sp>
      <mc:AlternateContent xmlns:mc="http://schemas.openxmlformats.org/markup-compatibility/2006" xmlns:a14="http://schemas.microsoft.com/office/drawing/2010/main">
        <mc:Choice Requires="a14">
          <p:sp>
            <p:nvSpPr>
              <p:cNvPr id="21" name="TextovéPole 20"/>
              <p:cNvSpPr txBox="1"/>
              <p:nvPr/>
            </p:nvSpPr>
            <p:spPr>
              <a:xfrm>
                <a:off x="4760246" y="2861128"/>
                <a:ext cx="7215950"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𝜏</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𝜇</m:t>
                          </m:r>
                        </m:num>
                        <m:den>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𝑢</m:t>
                          </m:r>
                        </m:den>
                      </m:f>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𝜆</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ea typeface="Cambria Math" panose="02040503050406030204" pitchFamily="18" charset="0"/>
                                    </a:rPr>
                                    <m:t>0</m:t>
                                  </m:r>
                                </m:sub>
                              </m:sSub>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𝑢</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𝑢</m:t>
                                  </m:r>
                                </m:e>
                                <m:sub>
                                  <m:r>
                                    <a:rPr lang="en-US" b="0" i="1" smtClean="0">
                                      <a:latin typeface="Cambria Math" panose="02040503050406030204" pitchFamily="18" charset="0"/>
                                      <a:ea typeface="Cambria Math" panose="02040503050406030204" pitchFamily="18" charset="0"/>
                                    </a:rPr>
                                    <m:t>0</m:t>
                                  </m:r>
                                </m:sub>
                              </m:sSub>
                              <m:r>
                                <m:rPr>
                                  <m:sty m:val="p"/>
                                </m:rPr>
                                <a:rPr lang="el-GR" b="0" i="1" smtClean="0">
                                  <a:latin typeface="Cambria Math" panose="02040503050406030204" pitchFamily="18" charset="0"/>
                                  <a:ea typeface="Cambria Math" panose="02040503050406030204" pitchFamily="18" charset="0"/>
                                </a:rPr>
                                <m:t>Δ</m:t>
                              </m:r>
                              <m:r>
                                <a:rPr lang="el-GR" b="0" i="1" smtClean="0">
                                  <a:latin typeface="Cambria Math" panose="02040503050406030204" pitchFamily="18" charset="0"/>
                                  <a:ea typeface="Cambria Math" panose="02040503050406030204" pitchFamily="18" charset="0"/>
                                </a:rPr>
                                <m:t>𝛾</m:t>
                              </m:r>
                            </m:e>
                          </m:d>
                          <m:r>
                            <a:rPr lang="en-US"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Δ</m:t>
                          </m:r>
                          <m:r>
                            <a:rPr lang="el-GR"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𝑥</m:t>
                          </m:r>
                        </m:e>
                      </m:d>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𝑐</m:t>
                      </m:r>
                      <m:r>
                        <a:rPr lang="el-GR"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𝑒𝑥𝑝</m:t>
                      </m:r>
                      <m:d>
                        <m:dPr>
                          <m:ctrlPr>
                            <a:rPr lang="cs-CZ"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𝑢</m:t>
                              </m:r>
                            </m:den>
                          </m:f>
                          <m:r>
                            <m:rPr>
                              <m:sty m:val="p"/>
                            </m:rPr>
                            <a:rPr lang="en-US" b="0" i="0" smtClean="0">
                              <a:latin typeface="Cambria Math" panose="02040503050406030204" pitchFamily="18" charset="0"/>
                              <a:ea typeface="Cambria Math" panose="02040503050406030204" pitchFamily="18" charset="0"/>
                            </a:rPr>
                            <m:t>ln</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𝑢</m:t>
                                  </m:r>
                                </m:e>
                                <m:sub>
                                  <m:r>
                                    <a:rPr lang="en-US" b="0" i="1" smtClean="0">
                                      <a:latin typeface="Cambria Math" panose="02040503050406030204" pitchFamily="18" charset="0"/>
                                      <a:ea typeface="Cambria Math" panose="02040503050406030204" pitchFamily="18" charset="0"/>
                                    </a:rPr>
                                    <m:t>0</m:t>
                                  </m:r>
                                </m:sub>
                              </m:sSub>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𝑢</m:t>
                              </m:r>
                            </m:den>
                          </m:f>
                          <m:r>
                            <a:rPr lang="en-US" b="0" i="1" smtClean="0">
                              <a:latin typeface="Cambria Math" panose="02040503050406030204" pitchFamily="18" charset="0"/>
                              <a:ea typeface="Cambria Math" panose="02040503050406030204" pitchFamily="18" charset="0"/>
                            </a:rPr>
                            <m:t>)</m:t>
                          </m:r>
                        </m:e>
                      </m:d>
                    </m:oMath>
                  </m:oMathPara>
                </a14:m>
                <a:endParaRPr lang="en-US" dirty="0"/>
              </a:p>
            </p:txBody>
          </p:sp>
        </mc:Choice>
        <mc:Fallback xmlns="">
          <p:sp>
            <p:nvSpPr>
              <p:cNvPr id="21" name="TextovéPole 20"/>
              <p:cNvSpPr txBox="1">
                <a:spLocks noRot="1" noChangeAspect="1" noMove="1" noResize="1" noEditPoints="1" noAdjustHandles="1" noChangeArrowheads="1" noChangeShapeType="1" noTextEdit="1"/>
              </p:cNvSpPr>
              <p:nvPr/>
            </p:nvSpPr>
            <p:spPr>
              <a:xfrm>
                <a:off x="4760246" y="2861128"/>
                <a:ext cx="7215950" cy="622350"/>
              </a:xfrm>
              <a:prstGeom prst="rect">
                <a:avLst/>
              </a:prstGeom>
              <a:blipFill rotWithShape="0">
                <a:blip r:embed="rId5"/>
                <a:stretch>
                  <a:fillRect/>
                </a:stretch>
              </a:blipFill>
            </p:spPr>
            <p:txBody>
              <a:bodyPr/>
              <a:lstStyle/>
              <a:p>
                <a:r>
                  <a:rPr lang="en-US">
                    <a:noFill/>
                  </a:rPr>
                  <a:t> </a:t>
                </a:r>
              </a:p>
            </p:txBody>
          </p:sp>
        </mc:Fallback>
      </mc:AlternateContent>
      <p:cxnSp>
        <p:nvCxnSpPr>
          <p:cNvPr id="30" name="Přímá spojnice 29"/>
          <p:cNvCxnSpPr/>
          <p:nvPr/>
        </p:nvCxnSpPr>
        <p:spPr>
          <a:xfrm>
            <a:off x="4248319" y="1835913"/>
            <a:ext cx="16184" cy="1885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92" name="Přímá spojnice 22591"/>
          <p:cNvCxnSpPr>
            <a:stCxn id="7" idx="1"/>
          </p:cNvCxnSpPr>
          <p:nvPr/>
        </p:nvCxnSpPr>
        <p:spPr>
          <a:xfrm flipH="1">
            <a:off x="2064935" y="1755343"/>
            <a:ext cx="10014" cy="4358296"/>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Obrázek 14"/>
          <p:cNvPicPr>
            <a:picLocks noChangeAspect="1"/>
          </p:cNvPicPr>
          <p:nvPr/>
        </p:nvPicPr>
        <p:blipFill>
          <a:blip r:embed="rId6"/>
          <a:stretch>
            <a:fillRect/>
          </a:stretch>
        </p:blipFill>
        <p:spPr>
          <a:xfrm>
            <a:off x="686401" y="2445391"/>
            <a:ext cx="1287246" cy="1604896"/>
          </a:xfrm>
          <a:prstGeom prst="rect">
            <a:avLst/>
          </a:prstGeom>
          <a:solidFill>
            <a:schemeClr val="bg1"/>
          </a:solidFill>
        </p:spPr>
      </p:pic>
      <p:sp>
        <p:nvSpPr>
          <p:cNvPr id="2" name="TextovéPole 1"/>
          <p:cNvSpPr txBox="1"/>
          <p:nvPr/>
        </p:nvSpPr>
        <p:spPr>
          <a:xfrm>
            <a:off x="5714668" y="3899647"/>
            <a:ext cx="5307106" cy="646331"/>
          </a:xfrm>
          <a:prstGeom prst="rect">
            <a:avLst/>
          </a:prstGeom>
          <a:noFill/>
        </p:spPr>
        <p:txBody>
          <a:bodyPr wrap="square" rtlCol="0">
            <a:spAutoFit/>
          </a:bodyPr>
          <a:lstStyle/>
          <a:p>
            <a:r>
              <a:rPr lang="en-US" dirty="0" smtClean="0"/>
              <a:t>Effect of</a:t>
            </a:r>
            <a:r>
              <a:rPr lang="cs-CZ" dirty="0" smtClean="0"/>
              <a:t> </a:t>
            </a:r>
            <a:r>
              <a:rPr lang="cs-CZ" dirty="0" err="1" smtClean="0"/>
              <a:t>relaxa</a:t>
            </a:r>
            <a:r>
              <a:rPr lang="en-US" dirty="0" err="1" smtClean="0"/>
              <a:t>tion</a:t>
            </a:r>
            <a:r>
              <a:rPr lang="en-US" dirty="0" smtClean="0"/>
              <a:t> time</a:t>
            </a:r>
            <a:r>
              <a:rPr lang="cs-CZ" dirty="0" smtClean="0"/>
              <a:t> </a:t>
            </a:r>
            <a:r>
              <a:rPr lang="cs-CZ" dirty="0" smtClean="0">
                <a:sym typeface="Symbol"/>
              </a:rPr>
              <a:t></a:t>
            </a:r>
            <a:r>
              <a:rPr lang="en-US" dirty="0" smtClean="0">
                <a:sym typeface="Symbol"/>
              </a:rPr>
              <a:t> increase to axial stress profile</a:t>
            </a:r>
            <a:r>
              <a:rPr lang="cs-CZ" dirty="0" smtClean="0">
                <a:sym typeface="Symbol"/>
              </a:rPr>
              <a:t>  (, 2, 5)</a:t>
            </a:r>
            <a:r>
              <a:rPr lang="cs-CZ" dirty="0" smtClean="0"/>
              <a:t> </a:t>
            </a:r>
            <a:endParaRPr lang="en-US" dirty="0"/>
          </a:p>
        </p:txBody>
      </p:sp>
      <mc:AlternateContent xmlns:mc="http://schemas.openxmlformats.org/markup-compatibility/2006" xmlns:a14="http://schemas.microsoft.com/office/drawing/2010/main">
        <mc:Choice Requires="a14">
          <p:sp>
            <p:nvSpPr>
              <p:cNvPr id="3" name="TextovéPole 2"/>
              <p:cNvSpPr txBox="1"/>
              <p:nvPr/>
            </p:nvSpPr>
            <p:spPr>
              <a:xfrm>
                <a:off x="5278923" y="1239849"/>
                <a:ext cx="645690" cy="4725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𝜇</m:t>
                          </m:r>
                        </m:num>
                        <m:den>
                          <m:r>
                            <a:rPr lang="en-US" b="0" i="1" smtClean="0">
                              <a:latin typeface="Cambria Math" panose="02040503050406030204" pitchFamily="18" charset="0"/>
                              <a:ea typeface="Cambria Math" panose="02040503050406030204" pitchFamily="18" charset="0"/>
                            </a:rPr>
                            <m:t>𝐺</m:t>
                          </m:r>
                        </m:den>
                      </m:f>
                    </m:oMath>
                  </m:oMathPara>
                </a14:m>
                <a:endParaRPr lang="en-US" dirty="0"/>
              </a:p>
            </p:txBody>
          </p:sp>
        </mc:Choice>
        <mc:Fallback xmlns="">
          <p:sp>
            <p:nvSpPr>
              <p:cNvPr id="3" name="TextovéPole 2"/>
              <p:cNvSpPr txBox="1">
                <a:spLocks noRot="1" noChangeAspect="1" noMove="1" noResize="1" noEditPoints="1" noAdjustHandles="1" noChangeArrowheads="1" noChangeShapeType="1" noTextEdit="1"/>
              </p:cNvSpPr>
              <p:nvPr/>
            </p:nvSpPr>
            <p:spPr>
              <a:xfrm>
                <a:off x="5278923" y="1239849"/>
                <a:ext cx="645690" cy="472502"/>
              </a:xfrm>
              <a:prstGeom prst="rect">
                <a:avLst/>
              </a:prstGeom>
              <a:blipFill rotWithShape="1">
                <a:blip r:embed="rId7"/>
                <a:stretch>
                  <a:fillRect/>
                </a:stretch>
              </a:blipFill>
            </p:spPr>
            <p:txBody>
              <a:bodyPr/>
              <a:lstStyle/>
              <a:p>
                <a:r>
                  <a:rPr lang="cs-CZ">
                    <a:noFill/>
                  </a:rPr>
                  <a:t> </a:t>
                </a:r>
              </a:p>
            </p:txBody>
          </p:sp>
        </mc:Fallback>
      </mc:AlternateContent>
      <p:sp>
        <p:nvSpPr>
          <p:cNvPr id="4" name="TextovéPole 3"/>
          <p:cNvSpPr txBox="1"/>
          <p:nvPr/>
        </p:nvSpPr>
        <p:spPr>
          <a:xfrm>
            <a:off x="6095999" y="1291434"/>
            <a:ext cx="2476563" cy="369332"/>
          </a:xfrm>
          <a:prstGeom prst="rect">
            <a:avLst/>
          </a:prstGeom>
          <a:noFill/>
        </p:spPr>
        <p:txBody>
          <a:bodyPr wrap="square" rtlCol="0">
            <a:spAutoFit/>
          </a:bodyPr>
          <a:lstStyle/>
          <a:p>
            <a:r>
              <a:rPr lang="cs-CZ" dirty="0" smtClean="0"/>
              <a:t>r</a:t>
            </a:r>
            <a:r>
              <a:rPr lang="en-US" dirty="0" err="1" smtClean="0"/>
              <a:t>elaxation</a:t>
            </a:r>
            <a:r>
              <a:rPr lang="en-US" dirty="0" smtClean="0"/>
              <a:t> time [s]</a:t>
            </a:r>
            <a:endParaRPr lang="en-US" dirty="0"/>
          </a:p>
        </p:txBody>
      </p:sp>
      <p:sp>
        <p:nvSpPr>
          <p:cNvPr id="8" name="TextovéPole 7"/>
          <p:cNvSpPr txBox="1"/>
          <p:nvPr/>
        </p:nvSpPr>
        <p:spPr>
          <a:xfrm>
            <a:off x="89012" y="558350"/>
            <a:ext cx="6182391" cy="738664"/>
          </a:xfrm>
          <a:prstGeom prst="rect">
            <a:avLst/>
          </a:prstGeom>
          <a:noFill/>
        </p:spPr>
        <p:txBody>
          <a:bodyPr wrap="square" rtlCol="0">
            <a:spAutoFit/>
          </a:bodyPr>
          <a:lstStyle/>
          <a:p>
            <a:r>
              <a:rPr lang="en-US" sz="1400" dirty="0"/>
              <a:t>Vague because it </a:t>
            </a:r>
            <a:r>
              <a:rPr lang="cs-CZ" sz="1400" dirty="0" err="1" smtClean="0"/>
              <a:t>does</a:t>
            </a:r>
            <a:r>
              <a:rPr lang="en-US" sz="1400" dirty="0" smtClean="0"/>
              <a:t> </a:t>
            </a:r>
            <a:r>
              <a:rPr lang="en-US" sz="1400" dirty="0"/>
              <a:t>not </a:t>
            </a:r>
            <a:r>
              <a:rPr lang="en-US" sz="1400" dirty="0" err="1" smtClean="0"/>
              <a:t>specif</a:t>
            </a:r>
            <a:r>
              <a:rPr lang="cs-CZ" sz="1400" dirty="0" smtClean="0"/>
              <a:t>y</a:t>
            </a:r>
            <a:r>
              <a:rPr lang="en-US" sz="1400" dirty="0" smtClean="0"/>
              <a:t> </a:t>
            </a:r>
            <a:r>
              <a:rPr lang="en-US" sz="1400" dirty="0"/>
              <a:t>the nature of the stress </a:t>
            </a:r>
            <a:r>
              <a:rPr lang="en-US" sz="1400" dirty="0" smtClean="0">
                <a:sym typeface="Symbol"/>
              </a:rPr>
              <a:t></a:t>
            </a:r>
            <a:r>
              <a:rPr lang="cs-CZ" sz="1400" dirty="0" smtClean="0">
                <a:sym typeface="Symbol"/>
              </a:rPr>
              <a:t> (</a:t>
            </a:r>
            <a:r>
              <a:rPr lang="en-US" sz="1400" dirty="0" smtClean="0"/>
              <a:t>imagine </a:t>
            </a:r>
            <a:r>
              <a:rPr lang="en-US" sz="1400" dirty="0"/>
              <a:t>that it is </a:t>
            </a:r>
            <a:r>
              <a:rPr lang="cs-CZ" sz="1400" dirty="0" err="1" smtClean="0"/>
              <a:t>for</a:t>
            </a:r>
            <a:r>
              <a:rPr lang="cs-CZ" sz="1400" dirty="0" smtClean="0"/>
              <a:t> </a:t>
            </a:r>
            <a:r>
              <a:rPr lang="cs-CZ" sz="1400" dirty="0" err="1" smtClean="0"/>
              <a:t>example</a:t>
            </a:r>
            <a:r>
              <a:rPr lang="cs-CZ" sz="1400" dirty="0" smtClean="0"/>
              <a:t> </a:t>
            </a:r>
            <a:r>
              <a:rPr lang="cs-CZ" sz="1400" dirty="0" err="1" smtClean="0"/>
              <a:t>an</a:t>
            </a:r>
            <a:r>
              <a:rPr lang="cs-CZ" sz="1400" dirty="0" smtClean="0"/>
              <a:t> </a:t>
            </a:r>
            <a:r>
              <a:rPr lang="en-US" sz="1400" dirty="0" smtClean="0"/>
              <a:t>elongation</a:t>
            </a:r>
            <a:r>
              <a:rPr lang="cs-CZ" sz="1400" dirty="0" smtClean="0"/>
              <a:t> </a:t>
            </a:r>
            <a:r>
              <a:rPr lang="en-US" sz="1400" dirty="0" smtClean="0"/>
              <a:t>stress in </a:t>
            </a:r>
            <a:r>
              <a:rPr lang="en-US" sz="1400" dirty="0"/>
              <a:t>the direction of </a:t>
            </a:r>
            <a:r>
              <a:rPr lang="en-US" sz="1400" dirty="0" smtClean="0"/>
              <a:t>flow</a:t>
            </a:r>
            <a:r>
              <a:rPr lang="cs-CZ" sz="1400" dirty="0" smtClean="0"/>
              <a:t>)</a:t>
            </a:r>
            <a:r>
              <a:rPr lang="en-US" sz="1400" dirty="0" smtClean="0"/>
              <a:t>. </a:t>
            </a:r>
            <a:r>
              <a:rPr lang="en-US" sz="1400" dirty="0"/>
              <a:t>The model considers a linear change in </a:t>
            </a:r>
            <a:r>
              <a:rPr lang="en-US" sz="1400" dirty="0" smtClean="0"/>
              <a:t>velocity</a:t>
            </a:r>
            <a:r>
              <a:rPr lang="cs-CZ" sz="1400" dirty="0" smtClean="0"/>
              <a:t> </a:t>
            </a:r>
            <a:r>
              <a:rPr lang="cs-CZ" sz="1400" dirty="0" smtClean="0">
                <a:sym typeface="Symbol" panose="05050102010706020507" pitchFamily="18" charset="2"/>
              </a:rPr>
              <a:t>u</a:t>
            </a:r>
            <a:r>
              <a:rPr lang="en-US" sz="1400" dirty="0" smtClean="0"/>
              <a:t> </a:t>
            </a:r>
            <a:r>
              <a:rPr lang="en-US" sz="1400" dirty="0"/>
              <a:t>and strain </a:t>
            </a:r>
            <a:r>
              <a:rPr lang="en-US" sz="1400" dirty="0" smtClean="0"/>
              <a:t>rate</a:t>
            </a:r>
            <a:r>
              <a:rPr lang="cs-CZ" sz="1400" dirty="0" smtClean="0"/>
              <a:t> </a:t>
            </a:r>
            <a:r>
              <a:rPr lang="cs-CZ" sz="1400" dirty="0" smtClean="0">
                <a:sym typeface="Symbol" panose="05050102010706020507" pitchFamily="18" charset="2"/>
              </a:rPr>
              <a:t> </a:t>
            </a:r>
            <a:r>
              <a:rPr lang="cs-CZ" sz="1400" dirty="0" err="1" smtClean="0">
                <a:sym typeface="Symbol" panose="05050102010706020507" pitchFamily="18" charset="2"/>
              </a:rPr>
              <a:t>along</a:t>
            </a:r>
            <a:r>
              <a:rPr lang="cs-CZ" sz="1400" dirty="0" smtClean="0">
                <a:sym typeface="Symbol" panose="05050102010706020507" pitchFamily="18" charset="2"/>
              </a:rPr>
              <a:t> a </a:t>
            </a:r>
            <a:r>
              <a:rPr lang="cs-CZ" sz="1400" dirty="0" err="1" smtClean="0">
                <a:sym typeface="Symbol" panose="05050102010706020507" pitchFamily="18" charset="2"/>
              </a:rPr>
              <a:t>channel</a:t>
            </a:r>
            <a:r>
              <a:rPr lang="cs-CZ" sz="1400" dirty="0" smtClean="0">
                <a:sym typeface="Symbol" panose="05050102010706020507" pitchFamily="18" charset="2"/>
              </a:rPr>
              <a:t>.</a:t>
            </a:r>
            <a:endParaRPr lang="cs-CZ" sz="1400" dirty="0">
              <a:sym typeface="Symbol" panose="05050102010706020507" pitchFamily="18" charset="2"/>
            </a:endParaRPr>
          </a:p>
        </p:txBody>
      </p:sp>
      <mc:AlternateContent xmlns:mc="http://schemas.openxmlformats.org/markup-compatibility/2006" xmlns:a14="http://schemas.microsoft.com/office/drawing/2010/main">
        <mc:Choice Requires="a14">
          <p:sp>
            <p:nvSpPr>
              <p:cNvPr id="9" name="TextovéPole 8"/>
              <p:cNvSpPr txBox="1"/>
              <p:nvPr/>
            </p:nvSpPr>
            <p:spPr>
              <a:xfrm>
                <a:off x="6505996" y="4911865"/>
                <a:ext cx="5686004" cy="864596"/>
              </a:xfrm>
              <a:prstGeom prst="rect">
                <a:avLst/>
              </a:prstGeom>
              <a:noFill/>
            </p:spPr>
            <p:txBody>
              <a:bodyPr wrap="square" rtlCol="0">
                <a:spAutoFit/>
              </a:bodyPr>
              <a:lstStyle/>
              <a:p>
                <a:r>
                  <a:rPr lang="cs-CZ" dirty="0" err="1" smtClean="0"/>
                  <a:t>Weissenberg</a:t>
                </a:r>
                <a:r>
                  <a:rPr lang="en-US" dirty="0" smtClean="0"/>
                  <a:t> number </a:t>
                </a:r>
                <a:r>
                  <a:rPr lang="cs-CZ" dirty="0" smtClean="0"/>
                  <a:t>(</a:t>
                </a:r>
                <a:r>
                  <a:rPr lang="en-US" dirty="0" smtClean="0"/>
                  <a:t>e</a:t>
                </a:r>
                <a:r>
                  <a:rPr lang="cs-CZ" dirty="0" err="1" smtClean="0"/>
                  <a:t>lasticity</a:t>
                </a:r>
                <a:r>
                  <a:rPr lang="cs-CZ" dirty="0" smtClean="0"/>
                  <a:t> </a:t>
                </a:r>
                <a:r>
                  <a:rPr lang="cs-CZ" dirty="0" err="1" smtClean="0"/>
                  <a:t>number</a:t>
                </a:r>
                <a:r>
                  <a:rPr lang="cs-CZ" dirty="0" smtClean="0"/>
                  <a:t>) </a:t>
                </a:r>
                <a14:m>
                  <m:oMath xmlns:m="http://schemas.openxmlformats.org/officeDocument/2006/math">
                    <m:r>
                      <a:rPr lang="cs-CZ" b="0" i="1" smtClean="0">
                        <a:latin typeface="Cambria Math" panose="02040503050406030204" pitchFamily="18" charset="0"/>
                      </a:rPr>
                      <m:t>𝑊</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sym typeface="Symbol" panose="05050102010706020507" pitchFamily="18" charset="2"/>
                          </a:rPr>
                          <m:t></m:t>
                        </m:r>
                      </m:num>
                      <m:den>
                        <m:acc>
                          <m:accPr>
                            <m:chr m:val="̇"/>
                            <m:ctrlPr>
                              <a:rPr lang="en-US" b="0" i="1" smtClean="0">
                                <a:latin typeface="Cambria Math" panose="02040503050406030204" pitchFamily="18" charset="0"/>
                              </a:rPr>
                            </m:ctrlPr>
                          </m:accPr>
                          <m:e>
                            <m:r>
                              <a:rPr lang="en-US" b="0" i="1" smtClean="0">
                                <a:latin typeface="Cambria Math" panose="02040503050406030204" pitchFamily="18" charset="0"/>
                                <a:sym typeface="Symbol" panose="05050102010706020507" pitchFamily="18" charset="2"/>
                              </a:rPr>
                              <m:t></m:t>
                            </m:r>
                          </m:e>
                        </m:acc>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𝑢</m:t>
                        </m:r>
                      </m:num>
                      <m:den>
                        <m:r>
                          <a:rPr lang="en-US" b="0" i="1" smtClean="0">
                            <a:latin typeface="Cambria Math" panose="02040503050406030204" pitchFamily="18" charset="0"/>
                          </a:rPr>
                          <m:t>𝐺h</m:t>
                        </m:r>
                      </m:den>
                    </m:f>
                  </m:oMath>
                </a14:m>
                <a:r>
                  <a:rPr lang="en-US" dirty="0" smtClean="0"/>
                  <a:t>  </a:t>
                </a:r>
                <a:r>
                  <a:rPr lang="cs-CZ" dirty="0" smtClean="0"/>
                  <a:t>    =  </a:t>
                </a:r>
                <a:r>
                  <a:rPr lang="en-US" dirty="0" smtClean="0"/>
                  <a:t>relaxation time</a:t>
                </a:r>
                <a:r>
                  <a:rPr lang="cs-CZ" dirty="0" smtClean="0"/>
                  <a:t> * </a:t>
                </a:r>
                <a:r>
                  <a:rPr lang="en-US" dirty="0" smtClean="0"/>
                  <a:t>rate of deformation</a:t>
                </a:r>
                <a:endParaRPr lang="en-US" dirty="0"/>
              </a:p>
            </p:txBody>
          </p:sp>
        </mc:Choice>
        <mc:Fallback xmlns="">
          <p:sp>
            <p:nvSpPr>
              <p:cNvPr id="9" name="TextovéPole 8"/>
              <p:cNvSpPr txBox="1">
                <a:spLocks noRot="1" noChangeAspect="1" noMove="1" noResize="1" noEditPoints="1" noAdjustHandles="1" noChangeArrowheads="1" noChangeShapeType="1" noTextEdit="1"/>
              </p:cNvSpPr>
              <p:nvPr/>
            </p:nvSpPr>
            <p:spPr>
              <a:xfrm>
                <a:off x="6505996" y="4911865"/>
                <a:ext cx="5686004" cy="864596"/>
              </a:xfrm>
              <a:prstGeom prst="rect">
                <a:avLst/>
              </a:prstGeom>
              <a:blipFill rotWithShape="0">
                <a:blip r:embed="rId8"/>
                <a:stretch>
                  <a:fillRect l="-857" b="-10563"/>
                </a:stretch>
              </a:blipFill>
            </p:spPr>
            <p:txBody>
              <a:bodyPr/>
              <a:lstStyle/>
              <a:p>
                <a:r>
                  <a:rPr lang="en-US">
                    <a:noFill/>
                  </a:rPr>
                  <a:t> </a:t>
                </a:r>
              </a:p>
            </p:txBody>
          </p:sp>
        </mc:Fallback>
      </mc:AlternateContent>
      <p:sp>
        <p:nvSpPr>
          <p:cNvPr id="11" name="TextovéPole 10"/>
          <p:cNvSpPr txBox="1"/>
          <p:nvPr/>
        </p:nvSpPr>
        <p:spPr>
          <a:xfrm>
            <a:off x="4040089" y="3352026"/>
            <a:ext cx="416460" cy="369332"/>
          </a:xfrm>
          <a:prstGeom prst="rect">
            <a:avLst/>
          </a:prstGeom>
          <a:noFill/>
        </p:spPr>
        <p:txBody>
          <a:bodyPr wrap="square" rtlCol="0">
            <a:spAutoFit/>
          </a:bodyPr>
          <a:lstStyle/>
          <a:p>
            <a:r>
              <a:rPr lang="cs-CZ" dirty="0" smtClean="0">
                <a:sym typeface="Symbol"/>
              </a:rPr>
              <a:t></a:t>
            </a:r>
            <a:endParaRPr lang="cs-CZ" dirty="0"/>
          </a:p>
        </p:txBody>
      </p:sp>
      <p:sp>
        <p:nvSpPr>
          <p:cNvPr id="23" name="TextovéPole 22"/>
          <p:cNvSpPr txBox="1"/>
          <p:nvPr/>
        </p:nvSpPr>
        <p:spPr>
          <a:xfrm>
            <a:off x="4176626" y="4035233"/>
            <a:ext cx="583620" cy="369332"/>
          </a:xfrm>
          <a:prstGeom prst="rect">
            <a:avLst/>
          </a:prstGeom>
          <a:noFill/>
        </p:spPr>
        <p:txBody>
          <a:bodyPr wrap="square" rtlCol="0">
            <a:spAutoFit/>
          </a:bodyPr>
          <a:lstStyle/>
          <a:p>
            <a:r>
              <a:rPr lang="cs-CZ" dirty="0">
                <a:sym typeface="Symbol"/>
              </a:rPr>
              <a:t>5</a:t>
            </a:r>
            <a:r>
              <a:rPr lang="cs-CZ" dirty="0" smtClean="0">
                <a:sym typeface="Symbol"/>
              </a:rPr>
              <a:t></a:t>
            </a:r>
            <a:endParaRPr lang="cs-CZ" dirty="0"/>
          </a:p>
        </p:txBody>
      </p:sp>
      <p:sp>
        <p:nvSpPr>
          <p:cNvPr id="12" name="Zástupný symbol pro číslo snímku 11"/>
          <p:cNvSpPr>
            <a:spLocks noGrp="1"/>
          </p:cNvSpPr>
          <p:nvPr>
            <p:ph type="sldNum" sz="quarter" idx="12"/>
          </p:nvPr>
        </p:nvSpPr>
        <p:spPr/>
        <p:txBody>
          <a:bodyPr/>
          <a:lstStyle/>
          <a:p>
            <a:pPr>
              <a:defRPr/>
            </a:pPr>
            <a:fld id="{B5B76BE2-068B-4195-97D5-A58FFC9B4249}" type="slidenum">
              <a:rPr lang="en-US" smtClean="0"/>
              <a:pPr>
                <a:defRPr/>
              </a:pPr>
              <a:t>7</a:t>
            </a:fld>
            <a:endParaRPr lang="en-US"/>
          </a:p>
        </p:txBody>
      </p:sp>
      <p:sp>
        <p:nvSpPr>
          <p:cNvPr id="25" name="TextovéPole 24"/>
          <p:cNvSpPr txBox="1"/>
          <p:nvPr/>
        </p:nvSpPr>
        <p:spPr>
          <a:xfrm>
            <a:off x="6271404" y="603511"/>
            <a:ext cx="5354127" cy="400110"/>
          </a:xfrm>
          <a:prstGeom prst="rect">
            <a:avLst/>
          </a:prstGeom>
          <a:solidFill>
            <a:schemeClr val="bg1">
              <a:lumMod val="95000"/>
            </a:schemeClr>
          </a:solidFill>
        </p:spPr>
        <p:txBody>
          <a:bodyPr wrap="square" rtlCol="0">
            <a:spAutoFit/>
          </a:bodyPr>
          <a:lstStyle/>
          <a:p>
            <a:r>
              <a:rPr lang="en-US" sz="2000" b="1" dirty="0" smtClean="0">
                <a:solidFill>
                  <a:srgbClr val="FF0000"/>
                </a:solidFill>
              </a:rPr>
              <a:t>Only</a:t>
            </a:r>
            <a:r>
              <a:rPr lang="cs-CZ" sz="2000" b="1" dirty="0" smtClean="0">
                <a:solidFill>
                  <a:srgbClr val="FF0000"/>
                </a:solidFill>
              </a:rPr>
              <a:t> INFO </a:t>
            </a:r>
            <a:r>
              <a:rPr lang="en-US" sz="2000" b="1" dirty="0" smtClean="0">
                <a:solidFill>
                  <a:srgbClr val="FF0000"/>
                </a:solidFill>
              </a:rPr>
              <a:t>old presentation</a:t>
            </a:r>
            <a:r>
              <a:rPr lang="cs-CZ" sz="2000" b="1" dirty="0" smtClean="0">
                <a:solidFill>
                  <a:srgbClr val="FF0000"/>
                </a:solidFill>
              </a:rPr>
              <a:t> RZ8 (</a:t>
            </a:r>
            <a:r>
              <a:rPr lang="en-US" sz="2000" b="1" dirty="0" smtClean="0">
                <a:solidFill>
                  <a:srgbClr val="FF0000"/>
                </a:solidFill>
              </a:rPr>
              <a:t>skip</a:t>
            </a:r>
            <a:r>
              <a:rPr lang="cs-CZ" sz="2000" b="1" dirty="0" smtClean="0">
                <a:solidFill>
                  <a:srgbClr val="FF0000"/>
                </a:solidFill>
              </a:rPr>
              <a:t>)</a:t>
            </a:r>
            <a:endParaRPr lang="en-US" sz="2000" b="1" dirty="0">
              <a:solidFill>
                <a:srgbClr val="FF0000"/>
              </a:solidFill>
            </a:endParaRPr>
          </a:p>
        </p:txBody>
      </p:sp>
    </p:spTree>
    <p:extLst>
      <p:ext uri="{BB962C8B-B14F-4D97-AF65-F5344CB8AC3E}">
        <p14:creationId xmlns:p14="http://schemas.microsoft.com/office/powerpoint/2010/main" val="448219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en-US" sz="2400" b="1" dirty="0" smtClean="0"/>
              <a:t>  </a:t>
            </a:r>
            <a:r>
              <a:rPr lang="en-US" sz="2400" b="1" dirty="0" err="1" smtClean="0"/>
              <a:t>Pavlovec</a:t>
            </a:r>
            <a:r>
              <a:rPr lang="en-US" sz="2400" b="1" dirty="0" smtClean="0"/>
              <a:t> : dimensionless parameters</a:t>
            </a:r>
            <a:endParaRPr lang="cs-CZ" sz="2400" b="1" dirty="0">
              <a:sym typeface="Symbol" pitchFamily="18" charset="2"/>
            </a:endParaRPr>
          </a:p>
        </p:txBody>
      </p:sp>
      <p:sp>
        <p:nvSpPr>
          <p:cNvPr id="2" name="TextovéPole 1"/>
          <p:cNvSpPr txBox="1"/>
          <p:nvPr/>
        </p:nvSpPr>
        <p:spPr>
          <a:xfrm>
            <a:off x="566442" y="776835"/>
            <a:ext cx="7234280" cy="369332"/>
          </a:xfrm>
          <a:prstGeom prst="rect">
            <a:avLst/>
          </a:prstGeom>
          <a:noFill/>
        </p:spPr>
        <p:txBody>
          <a:bodyPr wrap="square" rtlCol="0">
            <a:spAutoFit/>
          </a:bodyPr>
          <a:lstStyle/>
          <a:p>
            <a:r>
              <a:rPr lang="en-US" dirty="0"/>
              <a:t>Transformation into an orthogonal coordinate system</a:t>
            </a:r>
          </a:p>
        </p:txBody>
      </p:sp>
      <p:grpSp>
        <p:nvGrpSpPr>
          <p:cNvPr id="3" name="Skupina 2"/>
          <p:cNvGrpSpPr/>
          <p:nvPr/>
        </p:nvGrpSpPr>
        <p:grpSpPr>
          <a:xfrm>
            <a:off x="267775" y="1601753"/>
            <a:ext cx="5744607" cy="811079"/>
            <a:chOff x="267775" y="1601753"/>
            <a:chExt cx="6433168" cy="811079"/>
          </a:xfrm>
        </p:grpSpPr>
        <p:grpSp>
          <p:nvGrpSpPr>
            <p:cNvPr id="19" name="Skupina 18"/>
            <p:cNvGrpSpPr/>
            <p:nvPr/>
          </p:nvGrpSpPr>
          <p:grpSpPr>
            <a:xfrm>
              <a:off x="267775" y="1601753"/>
              <a:ext cx="6433168" cy="788569"/>
              <a:chOff x="493614" y="644058"/>
              <a:chExt cx="6999610" cy="966257"/>
            </a:xfrm>
          </p:grpSpPr>
          <p:cxnSp>
            <p:nvCxnSpPr>
              <p:cNvPr id="22" name="Přímá spojnice 21"/>
              <p:cNvCxnSpPr/>
              <p:nvPr/>
            </p:nvCxnSpPr>
            <p:spPr>
              <a:xfrm flipV="1">
                <a:off x="493614" y="1598394"/>
                <a:ext cx="6999610" cy="11489"/>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23" name="Volný tvar 22"/>
              <p:cNvSpPr/>
              <p:nvPr/>
            </p:nvSpPr>
            <p:spPr>
              <a:xfrm>
                <a:off x="523193" y="644058"/>
                <a:ext cx="6970031" cy="817296"/>
              </a:xfrm>
              <a:custGeom>
                <a:avLst/>
                <a:gdLst>
                  <a:gd name="connsiteX0" fmla="*/ 0 w 6028566"/>
                  <a:gd name="connsiteY0" fmla="*/ 113289 h 841572"/>
                  <a:gd name="connsiteX1" fmla="*/ 801112 w 6028566"/>
                  <a:gd name="connsiteY1" fmla="*/ 113289 h 841572"/>
                  <a:gd name="connsiteX2" fmla="*/ 2816028 w 6028566"/>
                  <a:gd name="connsiteY2" fmla="*/ 841572 h 841572"/>
                  <a:gd name="connsiteX3" fmla="*/ 5138443 w 6028566"/>
                  <a:gd name="connsiteY3" fmla="*/ 24276 h 841572"/>
                  <a:gd name="connsiteX4" fmla="*/ 6028566 w 6028566"/>
                  <a:gd name="connsiteY4" fmla="*/ 0 h 841572"/>
                  <a:gd name="connsiteX0" fmla="*/ 0 w 5169275"/>
                  <a:gd name="connsiteY0" fmla="*/ 89013 h 817296"/>
                  <a:gd name="connsiteX1" fmla="*/ 801112 w 5169275"/>
                  <a:gd name="connsiteY1" fmla="*/ 89013 h 817296"/>
                  <a:gd name="connsiteX2" fmla="*/ 2816028 w 5169275"/>
                  <a:gd name="connsiteY2" fmla="*/ 817296 h 817296"/>
                  <a:gd name="connsiteX3" fmla="*/ 5138443 w 5169275"/>
                  <a:gd name="connsiteY3" fmla="*/ 0 h 817296"/>
                  <a:gd name="connsiteX4" fmla="*/ 5169275 w 5169275"/>
                  <a:gd name="connsiteY4" fmla="*/ 16184 h 817296"/>
                  <a:gd name="connsiteX0" fmla="*/ 0 w 5852647"/>
                  <a:gd name="connsiteY0" fmla="*/ 97105 h 817296"/>
                  <a:gd name="connsiteX1" fmla="*/ 1484484 w 5852647"/>
                  <a:gd name="connsiteY1" fmla="*/ 89013 h 817296"/>
                  <a:gd name="connsiteX2" fmla="*/ 3499400 w 5852647"/>
                  <a:gd name="connsiteY2" fmla="*/ 817296 h 817296"/>
                  <a:gd name="connsiteX3" fmla="*/ 5821815 w 5852647"/>
                  <a:gd name="connsiteY3" fmla="*/ 0 h 817296"/>
                  <a:gd name="connsiteX4" fmla="*/ 5852647 w 5852647"/>
                  <a:gd name="connsiteY4" fmla="*/ 16184 h 817296"/>
                  <a:gd name="connsiteX0" fmla="*/ 0 w 5827914"/>
                  <a:gd name="connsiteY0" fmla="*/ 97105 h 817296"/>
                  <a:gd name="connsiteX1" fmla="*/ 1459751 w 5827914"/>
                  <a:gd name="connsiteY1" fmla="*/ 89013 h 817296"/>
                  <a:gd name="connsiteX2" fmla="*/ 3474667 w 5827914"/>
                  <a:gd name="connsiteY2" fmla="*/ 817296 h 817296"/>
                  <a:gd name="connsiteX3" fmla="*/ 5797082 w 5827914"/>
                  <a:gd name="connsiteY3" fmla="*/ 0 h 817296"/>
                  <a:gd name="connsiteX4" fmla="*/ 5827914 w 5827914"/>
                  <a:gd name="connsiteY4" fmla="*/ 16184 h 81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7914" h="817296">
                    <a:moveTo>
                      <a:pt x="0" y="97105"/>
                    </a:moveTo>
                    <a:lnTo>
                      <a:pt x="1459751" y="89013"/>
                    </a:lnTo>
                    <a:lnTo>
                      <a:pt x="3474667" y="817296"/>
                    </a:lnTo>
                    <a:lnTo>
                      <a:pt x="5797082" y="0"/>
                    </a:lnTo>
                    <a:lnTo>
                      <a:pt x="5827914" y="16184"/>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Volný tvar 23"/>
              <p:cNvSpPr/>
              <p:nvPr/>
            </p:nvSpPr>
            <p:spPr>
              <a:xfrm>
                <a:off x="517890" y="671639"/>
                <a:ext cx="6959151" cy="938676"/>
              </a:xfrm>
              <a:custGeom>
                <a:avLst/>
                <a:gdLst>
                  <a:gd name="connsiteX0" fmla="*/ 0 w 6951059"/>
                  <a:gd name="connsiteY0" fmla="*/ 890124 h 906308"/>
                  <a:gd name="connsiteX1" fmla="*/ 0 w 6951059"/>
                  <a:gd name="connsiteY1" fmla="*/ 113288 h 906308"/>
                  <a:gd name="connsiteX2" fmla="*/ 1755972 w 6951059"/>
                  <a:gd name="connsiteY2" fmla="*/ 97104 h 906308"/>
                  <a:gd name="connsiteX3" fmla="*/ 4159306 w 6951059"/>
                  <a:gd name="connsiteY3" fmla="*/ 809203 h 906308"/>
                  <a:gd name="connsiteX4" fmla="*/ 6934875 w 6951059"/>
                  <a:gd name="connsiteY4" fmla="*/ 0 h 906308"/>
                  <a:gd name="connsiteX5" fmla="*/ 6951059 w 6951059"/>
                  <a:gd name="connsiteY5" fmla="*/ 906308 h 906308"/>
                  <a:gd name="connsiteX6" fmla="*/ 0 w 6951059"/>
                  <a:gd name="connsiteY6" fmla="*/ 890124 h 906308"/>
                  <a:gd name="connsiteX0" fmla="*/ 0 w 6951059"/>
                  <a:gd name="connsiteY0" fmla="*/ 938676 h 938676"/>
                  <a:gd name="connsiteX1" fmla="*/ 0 w 6951059"/>
                  <a:gd name="connsiteY1" fmla="*/ 113288 h 938676"/>
                  <a:gd name="connsiteX2" fmla="*/ 1755972 w 6951059"/>
                  <a:gd name="connsiteY2" fmla="*/ 97104 h 938676"/>
                  <a:gd name="connsiteX3" fmla="*/ 4159306 w 6951059"/>
                  <a:gd name="connsiteY3" fmla="*/ 809203 h 938676"/>
                  <a:gd name="connsiteX4" fmla="*/ 6934875 w 6951059"/>
                  <a:gd name="connsiteY4" fmla="*/ 0 h 938676"/>
                  <a:gd name="connsiteX5" fmla="*/ 6951059 w 6951059"/>
                  <a:gd name="connsiteY5" fmla="*/ 906308 h 938676"/>
                  <a:gd name="connsiteX6" fmla="*/ 0 w 6951059"/>
                  <a:gd name="connsiteY6" fmla="*/ 938676 h 938676"/>
                  <a:gd name="connsiteX0" fmla="*/ 0 w 6951059"/>
                  <a:gd name="connsiteY0" fmla="*/ 938676 h 938676"/>
                  <a:gd name="connsiteX1" fmla="*/ 0 w 6951059"/>
                  <a:gd name="connsiteY1" fmla="*/ 89012 h 938676"/>
                  <a:gd name="connsiteX2" fmla="*/ 1755972 w 6951059"/>
                  <a:gd name="connsiteY2" fmla="*/ 97104 h 938676"/>
                  <a:gd name="connsiteX3" fmla="*/ 4159306 w 6951059"/>
                  <a:gd name="connsiteY3" fmla="*/ 809203 h 938676"/>
                  <a:gd name="connsiteX4" fmla="*/ 6934875 w 6951059"/>
                  <a:gd name="connsiteY4" fmla="*/ 0 h 938676"/>
                  <a:gd name="connsiteX5" fmla="*/ 6951059 w 6951059"/>
                  <a:gd name="connsiteY5" fmla="*/ 906308 h 938676"/>
                  <a:gd name="connsiteX6" fmla="*/ 0 w 6951059"/>
                  <a:gd name="connsiteY6" fmla="*/ 938676 h 938676"/>
                  <a:gd name="connsiteX0" fmla="*/ 8092 w 6959151"/>
                  <a:gd name="connsiteY0" fmla="*/ 938676 h 938676"/>
                  <a:gd name="connsiteX1" fmla="*/ 0 w 6959151"/>
                  <a:gd name="connsiteY1" fmla="*/ 113288 h 938676"/>
                  <a:gd name="connsiteX2" fmla="*/ 1764064 w 6959151"/>
                  <a:gd name="connsiteY2" fmla="*/ 97104 h 938676"/>
                  <a:gd name="connsiteX3" fmla="*/ 4167398 w 6959151"/>
                  <a:gd name="connsiteY3" fmla="*/ 809203 h 938676"/>
                  <a:gd name="connsiteX4" fmla="*/ 6942967 w 6959151"/>
                  <a:gd name="connsiteY4" fmla="*/ 0 h 938676"/>
                  <a:gd name="connsiteX5" fmla="*/ 6959151 w 6959151"/>
                  <a:gd name="connsiteY5" fmla="*/ 906308 h 938676"/>
                  <a:gd name="connsiteX6" fmla="*/ 8092 w 6959151"/>
                  <a:gd name="connsiteY6" fmla="*/ 938676 h 93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9151" h="938676">
                    <a:moveTo>
                      <a:pt x="8092" y="938676"/>
                    </a:moveTo>
                    <a:cubicBezTo>
                      <a:pt x="5395" y="663547"/>
                      <a:pt x="2697" y="388417"/>
                      <a:pt x="0" y="113288"/>
                    </a:cubicBezTo>
                    <a:lnTo>
                      <a:pt x="1764064" y="97104"/>
                    </a:lnTo>
                    <a:lnTo>
                      <a:pt x="4167398" y="809203"/>
                    </a:lnTo>
                    <a:lnTo>
                      <a:pt x="6942967" y="0"/>
                    </a:lnTo>
                    <a:lnTo>
                      <a:pt x="6959151" y="906308"/>
                    </a:lnTo>
                    <a:lnTo>
                      <a:pt x="8092" y="938676"/>
                    </a:lnTo>
                    <a:close/>
                  </a:path>
                </a:pathLst>
              </a:cu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Volný tvar 7"/>
            <p:cNvSpPr/>
            <p:nvPr/>
          </p:nvSpPr>
          <p:spPr>
            <a:xfrm>
              <a:off x="273377" y="1753386"/>
              <a:ext cx="6410227" cy="556181"/>
            </a:xfrm>
            <a:custGeom>
              <a:avLst/>
              <a:gdLst>
                <a:gd name="connsiteX0" fmla="*/ 0 w 6410227"/>
                <a:gd name="connsiteY0" fmla="*/ 75414 h 556181"/>
                <a:gd name="connsiteX1" fmla="*/ 1621411 w 6410227"/>
                <a:gd name="connsiteY1" fmla="*/ 56560 h 556181"/>
                <a:gd name="connsiteX2" fmla="*/ 3836710 w 6410227"/>
                <a:gd name="connsiteY2" fmla="*/ 556181 h 556181"/>
                <a:gd name="connsiteX3" fmla="*/ 6410227 w 6410227"/>
                <a:gd name="connsiteY3" fmla="*/ 0 h 556181"/>
              </a:gdLst>
              <a:ahLst/>
              <a:cxnLst>
                <a:cxn ang="0">
                  <a:pos x="connsiteX0" y="connsiteY0"/>
                </a:cxn>
                <a:cxn ang="0">
                  <a:pos x="connsiteX1" y="connsiteY1"/>
                </a:cxn>
                <a:cxn ang="0">
                  <a:pos x="connsiteX2" y="connsiteY2"/>
                </a:cxn>
                <a:cxn ang="0">
                  <a:pos x="connsiteX3" y="connsiteY3"/>
                </a:cxn>
              </a:cxnLst>
              <a:rect l="l" t="t" r="r" b="b"/>
              <a:pathLst>
                <a:path w="6410227" h="556181">
                  <a:moveTo>
                    <a:pt x="0" y="75414"/>
                  </a:moveTo>
                  <a:lnTo>
                    <a:pt x="1621411" y="56560"/>
                  </a:lnTo>
                  <a:lnTo>
                    <a:pt x="3836710" y="556181"/>
                  </a:lnTo>
                  <a:lnTo>
                    <a:pt x="6410227"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Volný tvar 8"/>
            <p:cNvSpPr/>
            <p:nvPr/>
          </p:nvSpPr>
          <p:spPr>
            <a:xfrm>
              <a:off x="273377" y="1923068"/>
              <a:ext cx="6391374" cy="414779"/>
            </a:xfrm>
            <a:custGeom>
              <a:avLst/>
              <a:gdLst>
                <a:gd name="connsiteX0" fmla="*/ 0 w 6391374"/>
                <a:gd name="connsiteY0" fmla="*/ 65988 h 414779"/>
                <a:gd name="connsiteX1" fmla="*/ 1621411 w 6391374"/>
                <a:gd name="connsiteY1" fmla="*/ 56561 h 414779"/>
                <a:gd name="connsiteX2" fmla="*/ 3846136 w 6391374"/>
                <a:gd name="connsiteY2" fmla="*/ 414779 h 414779"/>
                <a:gd name="connsiteX3" fmla="*/ 6391374 w 6391374"/>
                <a:gd name="connsiteY3" fmla="*/ 0 h 414779"/>
              </a:gdLst>
              <a:ahLst/>
              <a:cxnLst>
                <a:cxn ang="0">
                  <a:pos x="connsiteX0" y="connsiteY0"/>
                </a:cxn>
                <a:cxn ang="0">
                  <a:pos x="connsiteX1" y="connsiteY1"/>
                </a:cxn>
                <a:cxn ang="0">
                  <a:pos x="connsiteX2" y="connsiteY2"/>
                </a:cxn>
                <a:cxn ang="0">
                  <a:pos x="connsiteX3" y="connsiteY3"/>
                </a:cxn>
              </a:cxnLst>
              <a:rect l="l" t="t" r="r" b="b"/>
              <a:pathLst>
                <a:path w="6391374" h="414779">
                  <a:moveTo>
                    <a:pt x="0" y="65988"/>
                  </a:moveTo>
                  <a:lnTo>
                    <a:pt x="1621411" y="56561"/>
                  </a:lnTo>
                  <a:lnTo>
                    <a:pt x="3846136" y="414779"/>
                  </a:lnTo>
                  <a:lnTo>
                    <a:pt x="6391374"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Volný tvar 24"/>
            <p:cNvSpPr/>
            <p:nvPr/>
          </p:nvSpPr>
          <p:spPr>
            <a:xfrm>
              <a:off x="267775" y="2171182"/>
              <a:ext cx="6391374" cy="181042"/>
            </a:xfrm>
            <a:custGeom>
              <a:avLst/>
              <a:gdLst>
                <a:gd name="connsiteX0" fmla="*/ 0 w 6391374"/>
                <a:gd name="connsiteY0" fmla="*/ 65988 h 414779"/>
                <a:gd name="connsiteX1" fmla="*/ 1621411 w 6391374"/>
                <a:gd name="connsiteY1" fmla="*/ 56561 h 414779"/>
                <a:gd name="connsiteX2" fmla="*/ 3846136 w 6391374"/>
                <a:gd name="connsiteY2" fmla="*/ 414779 h 414779"/>
                <a:gd name="connsiteX3" fmla="*/ 6391374 w 6391374"/>
                <a:gd name="connsiteY3" fmla="*/ 0 h 414779"/>
              </a:gdLst>
              <a:ahLst/>
              <a:cxnLst>
                <a:cxn ang="0">
                  <a:pos x="connsiteX0" y="connsiteY0"/>
                </a:cxn>
                <a:cxn ang="0">
                  <a:pos x="connsiteX1" y="connsiteY1"/>
                </a:cxn>
                <a:cxn ang="0">
                  <a:pos x="connsiteX2" y="connsiteY2"/>
                </a:cxn>
                <a:cxn ang="0">
                  <a:pos x="connsiteX3" y="connsiteY3"/>
                </a:cxn>
              </a:cxnLst>
              <a:rect l="l" t="t" r="r" b="b"/>
              <a:pathLst>
                <a:path w="6391374" h="414779">
                  <a:moveTo>
                    <a:pt x="0" y="65988"/>
                  </a:moveTo>
                  <a:lnTo>
                    <a:pt x="1621411" y="56561"/>
                  </a:lnTo>
                  <a:lnTo>
                    <a:pt x="3846136" y="414779"/>
                  </a:lnTo>
                  <a:lnTo>
                    <a:pt x="6391374"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Přímá spojnice 11"/>
            <p:cNvCxnSpPr>
              <a:stCxn id="23" idx="0"/>
              <a:endCxn id="24" idx="0"/>
            </p:cNvCxnSpPr>
            <p:nvPr/>
          </p:nvCxnSpPr>
          <p:spPr>
            <a:xfrm>
              <a:off x="294961" y="1681001"/>
              <a:ext cx="2562" cy="709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a:off x="688157" y="1624262"/>
              <a:ext cx="18853" cy="788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Přímá spojnice 29"/>
            <p:cNvCxnSpPr/>
            <p:nvPr/>
          </p:nvCxnSpPr>
          <p:spPr>
            <a:xfrm>
              <a:off x="1227056" y="1637191"/>
              <a:ext cx="7431" cy="760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Přímá spojnice 31"/>
            <p:cNvCxnSpPr/>
            <p:nvPr/>
          </p:nvCxnSpPr>
          <p:spPr>
            <a:xfrm>
              <a:off x="2533934" y="1824251"/>
              <a:ext cx="10040" cy="540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Přímá spojnice 33"/>
            <p:cNvCxnSpPr/>
            <p:nvPr/>
          </p:nvCxnSpPr>
          <p:spPr>
            <a:xfrm>
              <a:off x="3281803" y="2031476"/>
              <a:ext cx="5249" cy="366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Přímá spojnice 35"/>
            <p:cNvCxnSpPr>
              <a:stCxn id="23" idx="2"/>
              <a:endCxn id="24" idx="3"/>
            </p:cNvCxnSpPr>
            <p:nvPr/>
          </p:nvCxnSpPr>
          <p:spPr>
            <a:xfrm>
              <a:off x="4114279" y="2268754"/>
              <a:ext cx="5960" cy="15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Přímá spojnice 41"/>
            <p:cNvCxnSpPr>
              <a:stCxn id="23" idx="2"/>
              <a:endCxn id="24" idx="3"/>
            </p:cNvCxnSpPr>
            <p:nvPr/>
          </p:nvCxnSpPr>
          <p:spPr>
            <a:xfrm>
              <a:off x="4114279" y="2268754"/>
              <a:ext cx="5960" cy="15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Přímá spojnice 46"/>
            <p:cNvCxnSpPr>
              <a:stCxn id="23" idx="2"/>
              <a:endCxn id="24" idx="3"/>
            </p:cNvCxnSpPr>
            <p:nvPr/>
          </p:nvCxnSpPr>
          <p:spPr>
            <a:xfrm>
              <a:off x="4114279" y="2268754"/>
              <a:ext cx="5960" cy="15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Přímá spojnice 48"/>
            <p:cNvCxnSpPr>
              <a:endCxn id="23" idx="2"/>
            </p:cNvCxnSpPr>
            <p:nvPr/>
          </p:nvCxnSpPr>
          <p:spPr>
            <a:xfrm flipV="1">
              <a:off x="4114279" y="2268754"/>
              <a:ext cx="0" cy="14407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Přímá spojnice 53"/>
            <p:cNvCxnSpPr/>
            <p:nvPr/>
          </p:nvCxnSpPr>
          <p:spPr>
            <a:xfrm>
              <a:off x="4899864" y="2031906"/>
              <a:ext cx="5249" cy="366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Přímá spojnice 54"/>
            <p:cNvCxnSpPr/>
            <p:nvPr/>
          </p:nvCxnSpPr>
          <p:spPr>
            <a:xfrm>
              <a:off x="5684739" y="1832151"/>
              <a:ext cx="10040" cy="540456"/>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2" name="Přímá spojnice se šipkou 61"/>
          <p:cNvCxnSpPr>
            <a:stCxn id="24" idx="0"/>
          </p:cNvCxnSpPr>
          <p:nvPr/>
        </p:nvCxnSpPr>
        <p:spPr>
          <a:xfrm flipV="1">
            <a:off x="294339" y="1262358"/>
            <a:ext cx="0" cy="11279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Přímá spojnice se šipkou 73"/>
          <p:cNvCxnSpPr/>
          <p:nvPr/>
        </p:nvCxnSpPr>
        <p:spPr>
          <a:xfrm flipV="1">
            <a:off x="287698" y="2532807"/>
            <a:ext cx="1400678" cy="16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Přímá spojnice 75"/>
          <p:cNvCxnSpPr>
            <a:endCxn id="23" idx="3"/>
          </p:cNvCxnSpPr>
          <p:nvPr/>
        </p:nvCxnSpPr>
        <p:spPr>
          <a:xfrm flipV="1">
            <a:off x="1885444" y="1601753"/>
            <a:ext cx="4096675" cy="53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Přímá spojnice se šipkou 77"/>
          <p:cNvCxnSpPr>
            <a:stCxn id="23" idx="2"/>
          </p:cNvCxnSpPr>
          <p:nvPr/>
        </p:nvCxnSpPr>
        <p:spPr>
          <a:xfrm flipV="1">
            <a:off x="3702576" y="1654869"/>
            <a:ext cx="0" cy="61388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flipV="1">
            <a:off x="1707881" y="2532807"/>
            <a:ext cx="1994695" cy="809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flipV="1">
            <a:off x="145657" y="1681001"/>
            <a:ext cx="16184" cy="73183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xtovéPole 3"/>
          <p:cNvSpPr txBox="1"/>
          <p:nvPr/>
        </p:nvSpPr>
        <p:spPr>
          <a:xfrm>
            <a:off x="2242972" y="2439726"/>
            <a:ext cx="404883" cy="366227"/>
          </a:xfrm>
          <a:prstGeom prst="rect">
            <a:avLst/>
          </a:prstGeom>
          <a:solidFill>
            <a:schemeClr val="bg1"/>
          </a:solidFill>
        </p:spPr>
        <p:txBody>
          <a:bodyPr wrap="square" rtlCol="0">
            <a:spAutoFit/>
          </a:bodyPr>
          <a:lstStyle/>
          <a:p>
            <a:r>
              <a:rPr lang="cs-CZ" dirty="0" smtClean="0"/>
              <a:t>L</a:t>
            </a:r>
            <a:endParaRPr lang="en-US" dirty="0"/>
          </a:p>
        </p:txBody>
      </p:sp>
      <p:sp>
        <p:nvSpPr>
          <p:cNvPr id="5" name="TextovéPole 4"/>
          <p:cNvSpPr txBox="1"/>
          <p:nvPr/>
        </p:nvSpPr>
        <p:spPr>
          <a:xfrm>
            <a:off x="3461368" y="1805091"/>
            <a:ext cx="493059" cy="369332"/>
          </a:xfrm>
          <a:prstGeom prst="rect">
            <a:avLst/>
          </a:prstGeom>
          <a:solidFill>
            <a:schemeClr val="bg1"/>
          </a:solidFill>
        </p:spPr>
        <p:txBody>
          <a:bodyPr wrap="square" rtlCol="0">
            <a:spAutoFit/>
          </a:bodyPr>
          <a:lstStyle/>
          <a:p>
            <a:r>
              <a:rPr lang="en-US" dirty="0" smtClean="0">
                <a:sym typeface="Symbol"/>
              </a:rPr>
              <a:t></a:t>
            </a:r>
            <a:r>
              <a:rPr lang="cs-CZ" dirty="0" smtClean="0">
                <a:sym typeface="Symbol"/>
              </a:rPr>
              <a:t>H</a:t>
            </a:r>
            <a:endParaRPr lang="en-US" dirty="0"/>
          </a:p>
        </p:txBody>
      </p:sp>
      <p:cxnSp>
        <p:nvCxnSpPr>
          <p:cNvPr id="13" name="Přímá spojnice se šipkou 12"/>
          <p:cNvCxnSpPr>
            <a:stCxn id="23" idx="1"/>
          </p:cNvCxnSpPr>
          <p:nvPr/>
        </p:nvCxnSpPr>
        <p:spPr>
          <a:xfrm flipH="1">
            <a:off x="1707881" y="1674397"/>
            <a:ext cx="16974" cy="73843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Přímá spojnice se šipkou 58"/>
          <p:cNvCxnSpPr/>
          <p:nvPr/>
        </p:nvCxnSpPr>
        <p:spPr>
          <a:xfrm flipV="1">
            <a:off x="3760726" y="2524715"/>
            <a:ext cx="2214335" cy="809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TextovéPole 60"/>
          <p:cNvSpPr txBox="1"/>
          <p:nvPr/>
        </p:nvSpPr>
        <p:spPr>
          <a:xfrm>
            <a:off x="4295817" y="2431634"/>
            <a:ext cx="404883" cy="366227"/>
          </a:xfrm>
          <a:prstGeom prst="rect">
            <a:avLst/>
          </a:prstGeom>
          <a:solidFill>
            <a:schemeClr val="bg1"/>
          </a:solidFill>
        </p:spPr>
        <p:txBody>
          <a:bodyPr wrap="square" rtlCol="0">
            <a:spAutoFit/>
          </a:bodyPr>
          <a:lstStyle/>
          <a:p>
            <a:r>
              <a:rPr lang="cs-CZ" dirty="0" smtClean="0"/>
              <a:t>L</a:t>
            </a:r>
            <a:endParaRPr lang="en-US" dirty="0"/>
          </a:p>
        </p:txBody>
      </p:sp>
      <p:sp>
        <p:nvSpPr>
          <p:cNvPr id="63" name="TextovéPole 62"/>
          <p:cNvSpPr txBox="1"/>
          <p:nvPr/>
        </p:nvSpPr>
        <p:spPr>
          <a:xfrm>
            <a:off x="726134" y="2431634"/>
            <a:ext cx="404883" cy="366227"/>
          </a:xfrm>
          <a:prstGeom prst="rect">
            <a:avLst/>
          </a:prstGeom>
          <a:solidFill>
            <a:schemeClr val="bg1"/>
          </a:solidFill>
        </p:spPr>
        <p:txBody>
          <a:bodyPr wrap="square" rtlCol="0">
            <a:spAutoFit/>
          </a:bodyPr>
          <a:lstStyle/>
          <a:p>
            <a:r>
              <a:rPr lang="cs-CZ" dirty="0" smtClean="0"/>
              <a:t>L</a:t>
            </a:r>
            <a:r>
              <a:rPr lang="en-US" baseline="-25000" dirty="0"/>
              <a:t>I</a:t>
            </a:r>
            <a:endParaRPr lang="en-US" dirty="0"/>
          </a:p>
        </p:txBody>
      </p:sp>
      <p:grpSp>
        <p:nvGrpSpPr>
          <p:cNvPr id="6" name="Skupina 5"/>
          <p:cNvGrpSpPr/>
          <p:nvPr/>
        </p:nvGrpSpPr>
        <p:grpSpPr>
          <a:xfrm>
            <a:off x="6182657" y="1209883"/>
            <a:ext cx="5744607" cy="1587819"/>
            <a:chOff x="6182657" y="1209883"/>
            <a:chExt cx="5744607" cy="1587819"/>
          </a:xfrm>
        </p:grpSpPr>
        <p:grpSp>
          <p:nvGrpSpPr>
            <p:cNvPr id="27" name="Skupina 26"/>
            <p:cNvGrpSpPr/>
            <p:nvPr/>
          </p:nvGrpSpPr>
          <p:grpSpPr>
            <a:xfrm>
              <a:off x="6182657" y="1601400"/>
              <a:ext cx="5744607" cy="766060"/>
              <a:chOff x="493614" y="671639"/>
              <a:chExt cx="6999610" cy="938676"/>
            </a:xfrm>
          </p:grpSpPr>
          <p:cxnSp>
            <p:nvCxnSpPr>
              <p:cNvPr id="52" name="Přímá spojnice 51"/>
              <p:cNvCxnSpPr/>
              <p:nvPr/>
            </p:nvCxnSpPr>
            <p:spPr>
              <a:xfrm flipV="1">
                <a:off x="493614" y="1598394"/>
                <a:ext cx="6999610" cy="11489"/>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56" name="Volný tvar 55"/>
              <p:cNvSpPr/>
              <p:nvPr/>
            </p:nvSpPr>
            <p:spPr>
              <a:xfrm>
                <a:off x="517890" y="671639"/>
                <a:ext cx="6959151" cy="938676"/>
              </a:xfrm>
              <a:custGeom>
                <a:avLst/>
                <a:gdLst>
                  <a:gd name="connsiteX0" fmla="*/ 0 w 6951059"/>
                  <a:gd name="connsiteY0" fmla="*/ 890124 h 906308"/>
                  <a:gd name="connsiteX1" fmla="*/ 0 w 6951059"/>
                  <a:gd name="connsiteY1" fmla="*/ 113288 h 906308"/>
                  <a:gd name="connsiteX2" fmla="*/ 1755972 w 6951059"/>
                  <a:gd name="connsiteY2" fmla="*/ 97104 h 906308"/>
                  <a:gd name="connsiteX3" fmla="*/ 4159306 w 6951059"/>
                  <a:gd name="connsiteY3" fmla="*/ 809203 h 906308"/>
                  <a:gd name="connsiteX4" fmla="*/ 6934875 w 6951059"/>
                  <a:gd name="connsiteY4" fmla="*/ 0 h 906308"/>
                  <a:gd name="connsiteX5" fmla="*/ 6951059 w 6951059"/>
                  <a:gd name="connsiteY5" fmla="*/ 906308 h 906308"/>
                  <a:gd name="connsiteX6" fmla="*/ 0 w 6951059"/>
                  <a:gd name="connsiteY6" fmla="*/ 890124 h 906308"/>
                  <a:gd name="connsiteX0" fmla="*/ 0 w 6951059"/>
                  <a:gd name="connsiteY0" fmla="*/ 938676 h 938676"/>
                  <a:gd name="connsiteX1" fmla="*/ 0 w 6951059"/>
                  <a:gd name="connsiteY1" fmla="*/ 113288 h 938676"/>
                  <a:gd name="connsiteX2" fmla="*/ 1755972 w 6951059"/>
                  <a:gd name="connsiteY2" fmla="*/ 97104 h 938676"/>
                  <a:gd name="connsiteX3" fmla="*/ 4159306 w 6951059"/>
                  <a:gd name="connsiteY3" fmla="*/ 809203 h 938676"/>
                  <a:gd name="connsiteX4" fmla="*/ 6934875 w 6951059"/>
                  <a:gd name="connsiteY4" fmla="*/ 0 h 938676"/>
                  <a:gd name="connsiteX5" fmla="*/ 6951059 w 6951059"/>
                  <a:gd name="connsiteY5" fmla="*/ 906308 h 938676"/>
                  <a:gd name="connsiteX6" fmla="*/ 0 w 6951059"/>
                  <a:gd name="connsiteY6" fmla="*/ 938676 h 938676"/>
                  <a:gd name="connsiteX0" fmla="*/ 0 w 6951059"/>
                  <a:gd name="connsiteY0" fmla="*/ 938676 h 938676"/>
                  <a:gd name="connsiteX1" fmla="*/ 0 w 6951059"/>
                  <a:gd name="connsiteY1" fmla="*/ 89012 h 938676"/>
                  <a:gd name="connsiteX2" fmla="*/ 1755972 w 6951059"/>
                  <a:gd name="connsiteY2" fmla="*/ 97104 h 938676"/>
                  <a:gd name="connsiteX3" fmla="*/ 4159306 w 6951059"/>
                  <a:gd name="connsiteY3" fmla="*/ 809203 h 938676"/>
                  <a:gd name="connsiteX4" fmla="*/ 6934875 w 6951059"/>
                  <a:gd name="connsiteY4" fmla="*/ 0 h 938676"/>
                  <a:gd name="connsiteX5" fmla="*/ 6951059 w 6951059"/>
                  <a:gd name="connsiteY5" fmla="*/ 906308 h 938676"/>
                  <a:gd name="connsiteX6" fmla="*/ 0 w 6951059"/>
                  <a:gd name="connsiteY6" fmla="*/ 938676 h 938676"/>
                  <a:gd name="connsiteX0" fmla="*/ 8092 w 6959151"/>
                  <a:gd name="connsiteY0" fmla="*/ 938676 h 938676"/>
                  <a:gd name="connsiteX1" fmla="*/ 0 w 6959151"/>
                  <a:gd name="connsiteY1" fmla="*/ 113288 h 938676"/>
                  <a:gd name="connsiteX2" fmla="*/ 1764064 w 6959151"/>
                  <a:gd name="connsiteY2" fmla="*/ 97104 h 938676"/>
                  <a:gd name="connsiteX3" fmla="*/ 4167398 w 6959151"/>
                  <a:gd name="connsiteY3" fmla="*/ 809203 h 938676"/>
                  <a:gd name="connsiteX4" fmla="*/ 6942967 w 6959151"/>
                  <a:gd name="connsiteY4" fmla="*/ 0 h 938676"/>
                  <a:gd name="connsiteX5" fmla="*/ 6959151 w 6959151"/>
                  <a:gd name="connsiteY5" fmla="*/ 906308 h 938676"/>
                  <a:gd name="connsiteX6" fmla="*/ 8092 w 6959151"/>
                  <a:gd name="connsiteY6" fmla="*/ 938676 h 938676"/>
                  <a:gd name="connsiteX0" fmla="*/ 8092 w 6959151"/>
                  <a:gd name="connsiteY0" fmla="*/ 938676 h 938676"/>
                  <a:gd name="connsiteX1" fmla="*/ 0 w 6959151"/>
                  <a:gd name="connsiteY1" fmla="*/ 113288 h 938676"/>
                  <a:gd name="connsiteX2" fmla="*/ 1764064 w 6959151"/>
                  <a:gd name="connsiteY2" fmla="*/ 97104 h 938676"/>
                  <a:gd name="connsiteX3" fmla="*/ 4019501 w 6959151"/>
                  <a:gd name="connsiteY3" fmla="*/ 45716 h 938676"/>
                  <a:gd name="connsiteX4" fmla="*/ 6942967 w 6959151"/>
                  <a:gd name="connsiteY4" fmla="*/ 0 h 938676"/>
                  <a:gd name="connsiteX5" fmla="*/ 6959151 w 6959151"/>
                  <a:gd name="connsiteY5" fmla="*/ 906308 h 938676"/>
                  <a:gd name="connsiteX6" fmla="*/ 8092 w 6959151"/>
                  <a:gd name="connsiteY6" fmla="*/ 938676 h 938676"/>
                  <a:gd name="connsiteX0" fmla="*/ 8092 w 6959151"/>
                  <a:gd name="connsiteY0" fmla="*/ 938676 h 938676"/>
                  <a:gd name="connsiteX1" fmla="*/ 0 w 6959151"/>
                  <a:gd name="connsiteY1" fmla="*/ 73626 h 938676"/>
                  <a:gd name="connsiteX2" fmla="*/ 1764064 w 6959151"/>
                  <a:gd name="connsiteY2" fmla="*/ 97104 h 938676"/>
                  <a:gd name="connsiteX3" fmla="*/ 4019501 w 6959151"/>
                  <a:gd name="connsiteY3" fmla="*/ 45716 h 938676"/>
                  <a:gd name="connsiteX4" fmla="*/ 6942967 w 6959151"/>
                  <a:gd name="connsiteY4" fmla="*/ 0 h 938676"/>
                  <a:gd name="connsiteX5" fmla="*/ 6959151 w 6959151"/>
                  <a:gd name="connsiteY5" fmla="*/ 906308 h 938676"/>
                  <a:gd name="connsiteX6" fmla="*/ 8092 w 6959151"/>
                  <a:gd name="connsiteY6" fmla="*/ 938676 h 93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9151" h="938676">
                    <a:moveTo>
                      <a:pt x="8092" y="938676"/>
                    </a:moveTo>
                    <a:cubicBezTo>
                      <a:pt x="5395" y="663547"/>
                      <a:pt x="2697" y="348755"/>
                      <a:pt x="0" y="73626"/>
                    </a:cubicBezTo>
                    <a:lnTo>
                      <a:pt x="1764064" y="97104"/>
                    </a:lnTo>
                    <a:lnTo>
                      <a:pt x="4019501" y="45716"/>
                    </a:lnTo>
                    <a:lnTo>
                      <a:pt x="6942967" y="0"/>
                    </a:lnTo>
                    <a:lnTo>
                      <a:pt x="6959151" y="906308"/>
                    </a:lnTo>
                    <a:lnTo>
                      <a:pt x="8092" y="938676"/>
                    </a:lnTo>
                    <a:close/>
                  </a:path>
                </a:pathLst>
              </a:cu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Přímá spojnice 56"/>
              <p:cNvCxnSpPr/>
              <p:nvPr/>
            </p:nvCxnSpPr>
            <p:spPr>
              <a:xfrm flipV="1">
                <a:off x="493614" y="694913"/>
                <a:ext cx="6999610" cy="11489"/>
              </a:xfrm>
              <a:prstGeom prst="line">
                <a:avLst/>
              </a:prstGeom>
              <a:ln w="38100"/>
            </p:spPr>
            <p:style>
              <a:lnRef idx="3">
                <a:schemeClr val="accent5"/>
              </a:lnRef>
              <a:fillRef idx="0">
                <a:schemeClr val="accent5"/>
              </a:fillRef>
              <a:effectRef idx="2">
                <a:schemeClr val="accent5"/>
              </a:effectRef>
              <a:fontRef idx="minor">
                <a:schemeClr val="tx1"/>
              </a:fontRef>
            </p:style>
          </p:cxnSp>
        </p:grpSp>
        <p:cxnSp>
          <p:nvCxnSpPr>
            <p:cNvPr id="37" name="Přímá spojnice 36"/>
            <p:cNvCxnSpPr>
              <a:endCxn id="56" idx="0"/>
            </p:cNvCxnSpPr>
            <p:nvPr/>
          </p:nvCxnSpPr>
          <p:spPr>
            <a:xfrm>
              <a:off x="6182657" y="1658139"/>
              <a:ext cx="26564" cy="709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a:off x="6655519" y="1601400"/>
              <a:ext cx="16835" cy="788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Přímá spojnice 38"/>
            <p:cNvCxnSpPr/>
            <p:nvPr/>
          </p:nvCxnSpPr>
          <p:spPr>
            <a:xfrm>
              <a:off x="7191654" y="1614329"/>
              <a:ext cx="6636" cy="760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Přímá spojnice 39"/>
            <p:cNvCxnSpPr/>
            <p:nvPr/>
          </p:nvCxnSpPr>
          <p:spPr>
            <a:xfrm>
              <a:off x="7750127" y="1634571"/>
              <a:ext cx="19505" cy="723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Přímá spojnice 40"/>
            <p:cNvCxnSpPr/>
            <p:nvPr/>
          </p:nvCxnSpPr>
          <p:spPr>
            <a:xfrm>
              <a:off x="8372360" y="1645091"/>
              <a:ext cx="21085" cy="7046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Přímá spojnice 42"/>
            <p:cNvCxnSpPr/>
            <p:nvPr/>
          </p:nvCxnSpPr>
          <p:spPr>
            <a:xfrm>
              <a:off x="9025824" y="1654869"/>
              <a:ext cx="17591" cy="726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Přímá spojnice 44"/>
            <p:cNvCxnSpPr>
              <a:stCxn id="56" idx="5"/>
            </p:cNvCxnSpPr>
            <p:nvPr/>
          </p:nvCxnSpPr>
          <p:spPr>
            <a:xfrm flipH="1" flipV="1">
              <a:off x="11889158" y="1595295"/>
              <a:ext cx="24824" cy="745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Přímá spojnice 45"/>
            <p:cNvCxnSpPr/>
            <p:nvPr/>
          </p:nvCxnSpPr>
          <p:spPr>
            <a:xfrm flipH="1" flipV="1">
              <a:off x="9625569" y="1637191"/>
              <a:ext cx="6999" cy="727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Přímá spojnice 49"/>
            <p:cNvCxnSpPr/>
            <p:nvPr/>
          </p:nvCxnSpPr>
          <p:spPr>
            <a:xfrm>
              <a:off x="10299607" y="1614329"/>
              <a:ext cx="24040" cy="761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Přímá spojnice 50"/>
            <p:cNvCxnSpPr/>
            <p:nvPr/>
          </p:nvCxnSpPr>
          <p:spPr>
            <a:xfrm>
              <a:off x="10990686" y="1629770"/>
              <a:ext cx="38106" cy="719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flipV="1">
              <a:off x="6215862" y="1772064"/>
              <a:ext cx="5698120" cy="600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Přímá spojnice 57"/>
            <p:cNvCxnSpPr/>
            <p:nvPr/>
          </p:nvCxnSpPr>
          <p:spPr>
            <a:xfrm>
              <a:off x="6187096" y="2017534"/>
              <a:ext cx="57020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Přímá spojnice 59"/>
            <p:cNvCxnSpPr/>
            <p:nvPr/>
          </p:nvCxnSpPr>
          <p:spPr>
            <a:xfrm>
              <a:off x="6209221" y="2214677"/>
              <a:ext cx="56923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Přímá spojnice se šipkou 72"/>
            <p:cNvCxnSpPr/>
            <p:nvPr/>
          </p:nvCxnSpPr>
          <p:spPr>
            <a:xfrm flipV="1">
              <a:off x="6215862" y="1209883"/>
              <a:ext cx="0" cy="11279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Přímá spojnice se šipkou 63"/>
            <p:cNvCxnSpPr/>
            <p:nvPr/>
          </p:nvCxnSpPr>
          <p:spPr>
            <a:xfrm flipV="1">
              <a:off x="6215862" y="2524556"/>
              <a:ext cx="1400678" cy="16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Přímá spojnice se šipkou 64"/>
            <p:cNvCxnSpPr/>
            <p:nvPr/>
          </p:nvCxnSpPr>
          <p:spPr>
            <a:xfrm flipV="1">
              <a:off x="7636045" y="2524556"/>
              <a:ext cx="1994695" cy="809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6" name="TextovéPole 65"/>
            <p:cNvSpPr txBox="1"/>
            <p:nvPr/>
          </p:nvSpPr>
          <p:spPr>
            <a:xfrm>
              <a:off x="8171136" y="2431475"/>
              <a:ext cx="404883" cy="366227"/>
            </a:xfrm>
            <a:prstGeom prst="rect">
              <a:avLst/>
            </a:prstGeom>
            <a:solidFill>
              <a:schemeClr val="bg1"/>
            </a:solidFill>
          </p:spPr>
          <p:txBody>
            <a:bodyPr wrap="square" rtlCol="0">
              <a:spAutoFit/>
            </a:bodyPr>
            <a:lstStyle/>
            <a:p>
              <a:r>
                <a:rPr lang="cs-CZ" dirty="0" smtClean="0"/>
                <a:t>L</a:t>
              </a:r>
              <a:endParaRPr lang="en-US" dirty="0"/>
            </a:p>
          </p:txBody>
        </p:sp>
        <p:cxnSp>
          <p:nvCxnSpPr>
            <p:cNvPr id="67" name="Přímá spojnice se šipkou 66"/>
            <p:cNvCxnSpPr/>
            <p:nvPr/>
          </p:nvCxnSpPr>
          <p:spPr>
            <a:xfrm flipV="1">
              <a:off x="9688890" y="2516464"/>
              <a:ext cx="2214335" cy="809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ovéPole 67"/>
            <p:cNvSpPr txBox="1"/>
            <p:nvPr/>
          </p:nvSpPr>
          <p:spPr>
            <a:xfrm>
              <a:off x="10223981" y="2423383"/>
              <a:ext cx="404883" cy="366227"/>
            </a:xfrm>
            <a:prstGeom prst="rect">
              <a:avLst/>
            </a:prstGeom>
            <a:solidFill>
              <a:schemeClr val="bg1"/>
            </a:solidFill>
          </p:spPr>
          <p:txBody>
            <a:bodyPr wrap="square" rtlCol="0">
              <a:spAutoFit/>
            </a:bodyPr>
            <a:lstStyle/>
            <a:p>
              <a:r>
                <a:rPr lang="cs-CZ" dirty="0" smtClean="0"/>
                <a:t>L</a:t>
              </a:r>
              <a:endParaRPr lang="en-US" dirty="0"/>
            </a:p>
          </p:txBody>
        </p:sp>
        <p:sp>
          <p:nvSpPr>
            <p:cNvPr id="69" name="TextovéPole 68"/>
            <p:cNvSpPr txBox="1"/>
            <p:nvPr/>
          </p:nvSpPr>
          <p:spPr>
            <a:xfrm>
              <a:off x="6654298" y="2423383"/>
              <a:ext cx="404883" cy="366227"/>
            </a:xfrm>
            <a:prstGeom prst="rect">
              <a:avLst/>
            </a:prstGeom>
            <a:solidFill>
              <a:schemeClr val="bg1"/>
            </a:solidFill>
          </p:spPr>
          <p:txBody>
            <a:bodyPr wrap="square" rtlCol="0">
              <a:spAutoFit/>
            </a:bodyPr>
            <a:lstStyle/>
            <a:p>
              <a:r>
                <a:rPr lang="cs-CZ" dirty="0" smtClean="0"/>
                <a:t>L</a:t>
              </a:r>
              <a:r>
                <a:rPr lang="cs-CZ" baseline="-25000" dirty="0" smtClean="0"/>
                <a:t>I</a:t>
              </a:r>
              <a:endParaRPr lang="en-US" dirty="0"/>
            </a:p>
          </p:txBody>
        </p:sp>
      </p:grpSp>
      <p:cxnSp>
        <p:nvCxnSpPr>
          <p:cNvPr id="17" name="Přímá spojnice se šipkou 16"/>
          <p:cNvCxnSpPr/>
          <p:nvPr/>
        </p:nvCxnSpPr>
        <p:spPr>
          <a:xfrm flipV="1">
            <a:off x="2647855" y="1961811"/>
            <a:ext cx="0" cy="41363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flipV="1">
            <a:off x="321035" y="2966251"/>
            <a:ext cx="4810606" cy="82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 name="TextovéPole 70"/>
          <p:cNvSpPr txBox="1"/>
          <p:nvPr/>
        </p:nvSpPr>
        <p:spPr>
          <a:xfrm>
            <a:off x="2788145" y="2791388"/>
            <a:ext cx="359970" cy="366227"/>
          </a:xfrm>
          <a:prstGeom prst="rect">
            <a:avLst/>
          </a:prstGeom>
          <a:solidFill>
            <a:schemeClr val="bg1"/>
          </a:solidFill>
        </p:spPr>
        <p:txBody>
          <a:bodyPr wrap="square" rtlCol="0">
            <a:spAutoFit/>
          </a:bodyPr>
          <a:lstStyle/>
          <a:p>
            <a:r>
              <a:rPr lang="cs-CZ" dirty="0"/>
              <a:t>x</a:t>
            </a:r>
            <a:endParaRPr lang="en-US" dirty="0"/>
          </a:p>
        </p:txBody>
      </p:sp>
      <p:sp>
        <p:nvSpPr>
          <p:cNvPr id="77" name="TextovéPole 76"/>
          <p:cNvSpPr txBox="1"/>
          <p:nvPr/>
        </p:nvSpPr>
        <p:spPr>
          <a:xfrm>
            <a:off x="28642" y="1878418"/>
            <a:ext cx="488270" cy="382956"/>
          </a:xfrm>
          <a:prstGeom prst="rect">
            <a:avLst/>
          </a:prstGeom>
          <a:solidFill>
            <a:schemeClr val="bg1"/>
          </a:solidFill>
        </p:spPr>
        <p:txBody>
          <a:bodyPr wrap="square" rtlCol="0">
            <a:spAutoFit/>
          </a:bodyPr>
          <a:lstStyle/>
          <a:p>
            <a:r>
              <a:rPr lang="cs-CZ" dirty="0" smtClean="0"/>
              <a:t>H</a:t>
            </a:r>
            <a:endParaRPr lang="en-US" dirty="0"/>
          </a:p>
        </p:txBody>
      </p:sp>
      <mc:AlternateContent xmlns:mc="http://schemas.openxmlformats.org/markup-compatibility/2006" xmlns:a14="http://schemas.microsoft.com/office/drawing/2010/main">
        <mc:Choice Requires="a14">
          <p:sp>
            <p:nvSpPr>
              <p:cNvPr id="29" name="TextovéPole 28"/>
              <p:cNvSpPr txBox="1"/>
              <p:nvPr/>
            </p:nvSpPr>
            <p:spPr>
              <a:xfrm>
                <a:off x="719194" y="4255091"/>
                <a:ext cx="1803378"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a:rPr>
                            <m:t>𝑥</m:t>
                          </m:r>
                        </m:e>
                        <m:sub>
                          <m:r>
                            <a:rPr lang="en-US" b="0" i="1" smtClean="0">
                              <a:latin typeface="Cambria Math"/>
                            </a:rPr>
                            <m:t>0</m:t>
                          </m:r>
                        </m:sub>
                      </m:sSub>
                      <m:r>
                        <a:rPr lang="en-US" b="0" i="1" smtClean="0">
                          <a:latin typeface="Cambria Math"/>
                        </a:rPr>
                        <m:t>=0, </m:t>
                      </m:r>
                      <m:r>
                        <a:rPr lang="en-US" b="0" i="1" smtClean="0">
                          <a:latin typeface="Cambria Math"/>
                          <a:ea typeface="Cambria Math"/>
                        </a:rPr>
                        <m:t>∆</m:t>
                      </m:r>
                      <m:r>
                        <a:rPr lang="en-US" b="0" i="1" smtClean="0">
                          <a:latin typeface="Cambria Math"/>
                          <a:ea typeface="Cambria Math"/>
                        </a:rPr>
                        <m:t>𝐿</m:t>
                      </m:r>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𝐿</m:t>
                          </m:r>
                        </m:e>
                        <m:sub>
                          <m:r>
                            <a:rPr lang="en-US" b="0" i="1" smtClean="0">
                              <a:latin typeface="Cambria Math"/>
                              <a:ea typeface="Cambria Math"/>
                            </a:rPr>
                            <m:t>𝐼</m:t>
                          </m:r>
                        </m:sub>
                      </m:sSub>
                      <m:r>
                        <a:rPr lang="en-US" b="0" i="1" smtClean="0">
                          <a:latin typeface="Cambria Math"/>
                        </a:rPr>
                        <m:t> </m:t>
                      </m:r>
                    </m:oMath>
                  </m:oMathPara>
                </a14:m>
                <a:endParaRPr lang="en-US" b="0" i="1" dirty="0" smtClean="0">
                  <a:latin typeface="Cambria Math"/>
                </a:endParaRPr>
              </a:p>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𝛽</m:t>
                      </m:r>
                      <m:r>
                        <a:rPr lang="cs-CZ" b="0" i="1" smtClean="0">
                          <a:latin typeface="Cambria Math"/>
                          <a:ea typeface="Cambria Math"/>
                        </a:rPr>
                        <m:t>=</m:t>
                      </m:r>
                      <m:r>
                        <a:rPr lang="en-US" b="0" i="1" smtClean="0">
                          <a:latin typeface="Cambria Math"/>
                          <a:ea typeface="Cambria Math"/>
                        </a:rPr>
                        <m:t>0, </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𝐻</m:t>
                          </m:r>
                        </m:e>
                        <m:sub>
                          <m:r>
                            <a:rPr lang="en-US" b="0" i="1" smtClean="0">
                              <a:latin typeface="Cambria Math"/>
                              <a:ea typeface="Cambria Math"/>
                            </a:rPr>
                            <m:t>0</m:t>
                          </m:r>
                        </m:sub>
                      </m:sSub>
                      <m:r>
                        <a:rPr lang="en-US" b="0" i="1" smtClean="0">
                          <a:latin typeface="Cambria Math"/>
                          <a:ea typeface="Cambria Math"/>
                        </a:rPr>
                        <m:t>=</m:t>
                      </m:r>
                      <m:r>
                        <a:rPr lang="en-US" b="0" i="1" smtClean="0">
                          <a:latin typeface="Cambria Math"/>
                          <a:ea typeface="Cambria Math"/>
                        </a:rPr>
                        <m:t>𝐻</m:t>
                      </m:r>
                    </m:oMath>
                  </m:oMathPara>
                </a14:m>
                <a:endParaRPr lang="en-US" b="0" dirty="0" smtClean="0">
                  <a:ea typeface="Cambria Math"/>
                </a:endParaRPr>
              </a:p>
            </p:txBody>
          </p:sp>
        </mc:Choice>
        <mc:Fallback xmlns="">
          <p:sp>
            <p:nvSpPr>
              <p:cNvPr id="29" name="TextovéPole 28"/>
              <p:cNvSpPr txBox="1">
                <a:spLocks noRot="1" noChangeAspect="1" noMove="1" noResize="1" noEditPoints="1" noAdjustHandles="1" noChangeArrowheads="1" noChangeShapeType="1" noTextEdit="1"/>
              </p:cNvSpPr>
              <p:nvPr/>
            </p:nvSpPr>
            <p:spPr>
              <a:xfrm>
                <a:off x="719194" y="4255091"/>
                <a:ext cx="1803378" cy="646331"/>
              </a:xfrm>
              <a:prstGeom prst="rect">
                <a:avLst/>
              </a:prstGeom>
              <a:blipFill rotWithShape="1">
                <a:blip r:embed="rId2"/>
                <a:stretch>
                  <a:fillRect b="-7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ovéPole 78"/>
              <p:cNvSpPr txBox="1"/>
              <p:nvPr/>
            </p:nvSpPr>
            <p:spPr>
              <a:xfrm>
                <a:off x="3253480" y="4255092"/>
                <a:ext cx="2126095" cy="9367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i="1">
                              <a:latin typeface="Cambria Math"/>
                            </a:rPr>
                            <m:t>𝑥</m:t>
                          </m:r>
                        </m:e>
                        <m:sub>
                          <m:r>
                            <a:rPr lang="en-US" i="1">
                              <a:latin typeface="Cambria Math"/>
                            </a:rPr>
                            <m:t>0</m:t>
                          </m:r>
                        </m:sub>
                      </m:sSub>
                      <m:r>
                        <a:rPr lang="en-US" i="1">
                          <a:latin typeface="Cambria Math"/>
                        </a:rPr>
                        <m:t>=</m:t>
                      </m:r>
                      <m:sSub>
                        <m:sSubPr>
                          <m:ctrlPr>
                            <a:rPr lang="en-US" i="1" smtClean="0">
                              <a:latin typeface="Cambria Math" panose="02040503050406030204" pitchFamily="18" charset="0"/>
                            </a:rPr>
                          </m:ctrlPr>
                        </m:sSubPr>
                        <m:e>
                          <m:r>
                            <a:rPr lang="en-US" b="0" i="1" smtClean="0">
                              <a:latin typeface="Cambria Math"/>
                            </a:rPr>
                            <m:t>𝐿</m:t>
                          </m:r>
                        </m:e>
                        <m:sub>
                          <m:r>
                            <a:rPr lang="en-US" b="0" i="1" smtClean="0">
                              <a:latin typeface="Cambria Math"/>
                            </a:rPr>
                            <m:t>𝐼</m:t>
                          </m:r>
                        </m:sub>
                      </m:sSub>
                      <m:r>
                        <a:rPr lang="en-US" i="1">
                          <a:latin typeface="Cambria Math"/>
                        </a:rPr>
                        <m:t>, </m:t>
                      </m:r>
                      <m:r>
                        <a:rPr lang="en-US" i="1">
                          <a:latin typeface="Cambria Math"/>
                          <a:ea typeface="Cambria Math"/>
                        </a:rPr>
                        <m:t>∆</m:t>
                      </m:r>
                      <m:r>
                        <a:rPr lang="en-US" i="1">
                          <a:latin typeface="Cambria Math"/>
                          <a:ea typeface="Cambria Math"/>
                        </a:rPr>
                        <m:t>𝐿</m:t>
                      </m:r>
                      <m:r>
                        <a:rPr lang="en-US" i="1">
                          <a:latin typeface="Cambria Math"/>
                          <a:ea typeface="Cambria Math"/>
                        </a:rPr>
                        <m:t>=</m:t>
                      </m:r>
                      <m:r>
                        <a:rPr lang="en-US" b="0" i="1" smtClean="0">
                          <a:latin typeface="Cambria Math"/>
                          <a:ea typeface="Cambria Math"/>
                        </a:rPr>
                        <m:t>𝐿</m:t>
                      </m:r>
                    </m:oMath>
                  </m:oMathPara>
                </a14:m>
                <a:endParaRPr lang="en-US" i="1" dirty="0" smtClean="0">
                  <a:latin typeface="Cambria Math"/>
                  <a:ea typeface="Cambria Math"/>
                </a:endParaRPr>
              </a:p>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𝛽</m:t>
                      </m:r>
                      <m:r>
                        <a:rPr lang="cs-CZ" b="0" i="1" smtClean="0">
                          <a:latin typeface="Cambria Math"/>
                          <a:ea typeface="Cambria Math"/>
                        </a:rPr>
                        <m:t>=</m:t>
                      </m:r>
                      <m:r>
                        <a:rPr lang="en-US" b="0" i="1" smtClean="0">
                          <a:latin typeface="Cambria Math"/>
                          <a:ea typeface="Cambria Math"/>
                        </a:rPr>
                        <m:t>−</m:t>
                      </m:r>
                      <m:f>
                        <m:fPr>
                          <m:ctrlPr>
                            <a:rPr lang="cs-CZ" b="0" i="1" smtClean="0">
                              <a:latin typeface="Cambria Math" panose="02040503050406030204" pitchFamily="18" charset="0"/>
                              <a:ea typeface="Cambria Math"/>
                            </a:rPr>
                          </m:ctrlPr>
                        </m:fPr>
                        <m:num>
                          <m:r>
                            <a:rPr lang="cs-CZ" b="0" i="1" smtClean="0">
                              <a:latin typeface="Cambria Math"/>
                              <a:ea typeface="Cambria Math"/>
                            </a:rPr>
                            <m:t>∆</m:t>
                          </m:r>
                          <m:r>
                            <a:rPr lang="en-US" b="0" i="1" smtClean="0">
                              <a:latin typeface="Cambria Math"/>
                              <a:ea typeface="Cambria Math"/>
                            </a:rPr>
                            <m:t>𝐻</m:t>
                          </m:r>
                        </m:num>
                        <m:den>
                          <m:sSub>
                            <m:sSubPr>
                              <m:ctrlPr>
                                <a:rPr lang="en-US" b="0" i="1" smtClean="0">
                                  <a:latin typeface="Cambria Math" panose="02040503050406030204" pitchFamily="18" charset="0"/>
                                  <a:ea typeface="Cambria Math"/>
                                </a:rPr>
                              </m:ctrlPr>
                            </m:sSubPr>
                            <m:e>
                              <m:r>
                                <a:rPr lang="en-US" b="0" i="1" smtClean="0">
                                  <a:latin typeface="Cambria Math"/>
                                  <a:ea typeface="Cambria Math"/>
                                </a:rPr>
                                <m:t>𝐻</m:t>
                              </m:r>
                            </m:e>
                            <m:sub>
                              <m:r>
                                <a:rPr lang="en-US" b="0" i="1" smtClean="0">
                                  <a:latin typeface="Cambria Math"/>
                                  <a:ea typeface="Cambria Math"/>
                                </a:rPr>
                                <m:t>0</m:t>
                              </m:r>
                            </m:sub>
                          </m:sSub>
                        </m:den>
                      </m:f>
                      <m:r>
                        <a:rPr lang="en-US" b="0" i="1" smtClean="0">
                          <a:latin typeface="Cambria Math"/>
                          <a:ea typeface="Cambria Math"/>
                        </a:rPr>
                        <m:t>, </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𝐻</m:t>
                          </m:r>
                        </m:e>
                        <m:sub>
                          <m:r>
                            <a:rPr lang="en-US" b="0" i="1" smtClean="0">
                              <a:latin typeface="Cambria Math"/>
                              <a:ea typeface="Cambria Math"/>
                            </a:rPr>
                            <m:t>0</m:t>
                          </m:r>
                        </m:sub>
                      </m:sSub>
                      <m:r>
                        <a:rPr lang="en-US" b="0" i="1" smtClean="0">
                          <a:latin typeface="Cambria Math"/>
                          <a:ea typeface="Cambria Math"/>
                        </a:rPr>
                        <m:t>=</m:t>
                      </m:r>
                      <m:r>
                        <a:rPr lang="en-US" b="0" i="1" smtClean="0">
                          <a:latin typeface="Cambria Math"/>
                          <a:ea typeface="Cambria Math"/>
                        </a:rPr>
                        <m:t>𝐻</m:t>
                      </m:r>
                    </m:oMath>
                  </m:oMathPara>
                </a14:m>
                <a:endParaRPr lang="en-US" b="0" dirty="0" smtClean="0">
                  <a:ea typeface="Cambria Math"/>
                </a:endParaRPr>
              </a:p>
            </p:txBody>
          </p:sp>
        </mc:Choice>
        <mc:Fallback xmlns="">
          <p:sp>
            <p:nvSpPr>
              <p:cNvPr id="79" name="TextovéPole 78"/>
              <p:cNvSpPr txBox="1">
                <a:spLocks noRot="1" noChangeAspect="1" noMove="1" noResize="1" noEditPoints="1" noAdjustHandles="1" noChangeArrowheads="1" noChangeShapeType="1" noTextEdit="1"/>
              </p:cNvSpPr>
              <p:nvPr/>
            </p:nvSpPr>
            <p:spPr>
              <a:xfrm>
                <a:off x="3253480" y="4255092"/>
                <a:ext cx="2126095" cy="93679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ovéPole 69"/>
              <p:cNvSpPr txBox="1"/>
              <p:nvPr/>
            </p:nvSpPr>
            <p:spPr>
              <a:xfrm>
                <a:off x="6405195" y="4255091"/>
                <a:ext cx="2461700" cy="9367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i="1">
                              <a:latin typeface="Cambria Math"/>
                            </a:rPr>
                            <m:t>𝑥</m:t>
                          </m:r>
                        </m:e>
                        <m:sub>
                          <m:r>
                            <a:rPr lang="en-US" i="1">
                              <a:latin typeface="Cambria Math"/>
                            </a:rPr>
                            <m:t>0</m:t>
                          </m:r>
                        </m:sub>
                      </m:sSub>
                      <m:r>
                        <a:rPr lang="en-US" i="1">
                          <a:latin typeface="Cambria Math"/>
                        </a:rPr>
                        <m:t>=</m:t>
                      </m:r>
                      <m:sSub>
                        <m:sSubPr>
                          <m:ctrlPr>
                            <a:rPr lang="en-US" i="1">
                              <a:latin typeface="Cambria Math" panose="02040503050406030204" pitchFamily="18" charset="0"/>
                            </a:rPr>
                          </m:ctrlPr>
                        </m:sSubPr>
                        <m:e>
                          <m:r>
                            <a:rPr lang="en-US" b="0" i="1" smtClean="0">
                              <a:latin typeface="Cambria Math"/>
                            </a:rPr>
                            <m:t>𝐿</m:t>
                          </m:r>
                          <m:r>
                            <a:rPr lang="en-US" b="0" i="1" smtClean="0">
                              <a:latin typeface="Cambria Math"/>
                            </a:rPr>
                            <m:t>+</m:t>
                          </m:r>
                          <m:r>
                            <a:rPr lang="en-US" i="1">
                              <a:latin typeface="Cambria Math"/>
                            </a:rPr>
                            <m:t>𝐿</m:t>
                          </m:r>
                        </m:e>
                        <m:sub>
                          <m:r>
                            <a:rPr lang="en-US" i="1">
                              <a:latin typeface="Cambria Math"/>
                            </a:rPr>
                            <m:t>𝐼</m:t>
                          </m:r>
                        </m:sub>
                      </m:sSub>
                      <m:r>
                        <a:rPr lang="en-US" i="1">
                          <a:latin typeface="Cambria Math"/>
                        </a:rPr>
                        <m:t>, </m:t>
                      </m:r>
                      <m:r>
                        <a:rPr lang="en-US" i="1">
                          <a:latin typeface="Cambria Math"/>
                          <a:ea typeface="Cambria Math"/>
                        </a:rPr>
                        <m:t>∆</m:t>
                      </m:r>
                      <m:r>
                        <a:rPr lang="en-US" i="1">
                          <a:latin typeface="Cambria Math"/>
                          <a:ea typeface="Cambria Math"/>
                        </a:rPr>
                        <m:t>𝐿</m:t>
                      </m:r>
                      <m:r>
                        <a:rPr lang="en-US" i="1">
                          <a:latin typeface="Cambria Math"/>
                          <a:ea typeface="Cambria Math"/>
                        </a:rPr>
                        <m:t>=</m:t>
                      </m:r>
                      <m:r>
                        <a:rPr lang="en-US" i="1">
                          <a:latin typeface="Cambria Math"/>
                          <a:ea typeface="Cambria Math"/>
                        </a:rPr>
                        <m:t>𝐿</m:t>
                      </m:r>
                    </m:oMath>
                  </m:oMathPara>
                </a14:m>
                <a:endParaRPr lang="en-US" i="1" dirty="0" smtClean="0">
                  <a:latin typeface="Cambria Math"/>
                  <a:ea typeface="Cambria Math"/>
                </a:endParaRPr>
              </a:p>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𝛽</m:t>
                      </m:r>
                      <m:r>
                        <a:rPr lang="cs-CZ" b="0" i="1" smtClean="0">
                          <a:latin typeface="Cambria Math"/>
                          <a:ea typeface="Cambria Math"/>
                        </a:rPr>
                        <m:t>=</m:t>
                      </m:r>
                      <m:f>
                        <m:fPr>
                          <m:ctrlPr>
                            <a:rPr lang="cs-CZ" b="0" i="1" smtClean="0">
                              <a:latin typeface="Cambria Math" panose="02040503050406030204" pitchFamily="18" charset="0"/>
                              <a:ea typeface="Cambria Math"/>
                            </a:rPr>
                          </m:ctrlPr>
                        </m:fPr>
                        <m:num>
                          <m:r>
                            <a:rPr lang="cs-CZ" b="0" i="1" smtClean="0">
                              <a:latin typeface="Cambria Math"/>
                              <a:ea typeface="Cambria Math"/>
                            </a:rPr>
                            <m:t>∆</m:t>
                          </m:r>
                          <m:r>
                            <a:rPr lang="en-US" b="0" i="1" smtClean="0">
                              <a:latin typeface="Cambria Math"/>
                              <a:ea typeface="Cambria Math"/>
                            </a:rPr>
                            <m:t>𝐻</m:t>
                          </m:r>
                        </m:num>
                        <m:den>
                          <m:sSub>
                            <m:sSubPr>
                              <m:ctrlPr>
                                <a:rPr lang="en-US" b="0" i="1" smtClean="0">
                                  <a:latin typeface="Cambria Math" panose="02040503050406030204" pitchFamily="18" charset="0"/>
                                  <a:ea typeface="Cambria Math"/>
                                </a:rPr>
                              </m:ctrlPr>
                            </m:sSubPr>
                            <m:e>
                              <m:r>
                                <a:rPr lang="en-US" b="0" i="1" smtClean="0">
                                  <a:latin typeface="Cambria Math"/>
                                  <a:ea typeface="Cambria Math"/>
                                </a:rPr>
                                <m:t>𝐻</m:t>
                              </m:r>
                            </m:e>
                            <m:sub>
                              <m:r>
                                <a:rPr lang="en-US" b="0" i="1" smtClean="0">
                                  <a:latin typeface="Cambria Math"/>
                                  <a:ea typeface="Cambria Math"/>
                                </a:rPr>
                                <m:t>0</m:t>
                              </m:r>
                            </m:sub>
                          </m:sSub>
                        </m:den>
                      </m:f>
                      <m:r>
                        <a:rPr lang="en-US" i="1">
                          <a:latin typeface="Cambria Math"/>
                          <a:ea typeface="Cambria Math"/>
                        </a:rPr>
                        <m:t>, </m:t>
                      </m:r>
                      <m:sSub>
                        <m:sSubPr>
                          <m:ctrlPr>
                            <a:rPr lang="en-US" i="1">
                              <a:latin typeface="Cambria Math" panose="02040503050406030204" pitchFamily="18" charset="0"/>
                              <a:ea typeface="Cambria Math"/>
                            </a:rPr>
                          </m:ctrlPr>
                        </m:sSubPr>
                        <m:e>
                          <m:r>
                            <a:rPr lang="en-US" i="1">
                              <a:latin typeface="Cambria Math"/>
                              <a:ea typeface="Cambria Math"/>
                            </a:rPr>
                            <m:t>𝐻</m:t>
                          </m:r>
                        </m:e>
                        <m:sub>
                          <m:r>
                            <a:rPr lang="en-US" i="1">
                              <a:latin typeface="Cambria Math"/>
                              <a:ea typeface="Cambria Math"/>
                            </a:rPr>
                            <m:t>0</m:t>
                          </m:r>
                        </m:sub>
                      </m:sSub>
                      <m:r>
                        <a:rPr lang="en-US" i="1">
                          <a:latin typeface="Cambria Math"/>
                          <a:ea typeface="Cambria Math"/>
                        </a:rPr>
                        <m:t>=</m:t>
                      </m:r>
                      <m:r>
                        <a:rPr lang="en-US" i="1">
                          <a:latin typeface="Cambria Math"/>
                          <a:ea typeface="Cambria Math"/>
                        </a:rPr>
                        <m:t>𝐻</m:t>
                      </m:r>
                      <m:r>
                        <a:rPr lang="en-US" b="0" i="1" smtClean="0">
                          <a:latin typeface="Cambria Math"/>
                          <a:ea typeface="Cambria Math"/>
                        </a:rPr>
                        <m:t>−</m:t>
                      </m:r>
                      <m:r>
                        <a:rPr lang="cs-CZ" i="1">
                          <a:latin typeface="Cambria Math"/>
                          <a:ea typeface="Cambria Math"/>
                        </a:rPr>
                        <m:t>∆</m:t>
                      </m:r>
                      <m:r>
                        <a:rPr lang="en-US" i="1">
                          <a:latin typeface="Cambria Math"/>
                          <a:ea typeface="Cambria Math"/>
                        </a:rPr>
                        <m:t>𝐻</m:t>
                      </m:r>
                    </m:oMath>
                  </m:oMathPara>
                </a14:m>
                <a:endParaRPr lang="en-US" dirty="0">
                  <a:ea typeface="Cambria Math"/>
                </a:endParaRPr>
              </a:p>
            </p:txBody>
          </p:sp>
        </mc:Choice>
        <mc:Fallback xmlns="">
          <p:sp>
            <p:nvSpPr>
              <p:cNvPr id="70" name="TextovéPole 69"/>
              <p:cNvSpPr txBox="1">
                <a:spLocks noRot="1" noChangeAspect="1" noMove="1" noResize="1" noEditPoints="1" noAdjustHandles="1" noChangeArrowheads="1" noChangeShapeType="1" noTextEdit="1"/>
              </p:cNvSpPr>
              <p:nvPr/>
            </p:nvSpPr>
            <p:spPr>
              <a:xfrm>
                <a:off x="6405195" y="4255091"/>
                <a:ext cx="2461700" cy="93679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bdélník 9"/>
              <p:cNvSpPr/>
              <p:nvPr/>
            </p:nvSpPr>
            <p:spPr>
              <a:xfrm>
                <a:off x="2959203" y="3157419"/>
                <a:ext cx="4597862" cy="7620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𝜂</m:t>
                      </m:r>
                      <m:r>
                        <a:rPr lang="en-US" i="1">
                          <a:latin typeface="Cambria Math"/>
                          <a:ea typeface="Cambria Math"/>
                        </a:rPr>
                        <m:t>=</m:t>
                      </m:r>
                      <m:f>
                        <m:fPr>
                          <m:ctrlPr>
                            <a:rPr lang="en-US" i="1">
                              <a:latin typeface="Cambria Math" panose="02040503050406030204" pitchFamily="18" charset="0"/>
                              <a:ea typeface="Cambria Math"/>
                            </a:rPr>
                          </m:ctrlPr>
                        </m:fPr>
                        <m:num>
                          <m:r>
                            <a:rPr lang="en-US" i="1">
                              <a:latin typeface="Cambria Math"/>
                              <a:ea typeface="Cambria Math"/>
                            </a:rPr>
                            <m:t>𝑦</m:t>
                          </m:r>
                        </m:num>
                        <m:den>
                          <m:r>
                            <a:rPr lang="en-US" i="1">
                              <a:latin typeface="Cambria Math"/>
                              <a:ea typeface="Cambria Math"/>
                            </a:rPr>
                            <m:t>h</m:t>
                          </m:r>
                          <m:r>
                            <a:rPr lang="en-US" i="1">
                              <a:latin typeface="Cambria Math"/>
                              <a:ea typeface="Cambria Math"/>
                            </a:rPr>
                            <m:t>(</m:t>
                          </m:r>
                          <m:r>
                            <a:rPr lang="en-US" i="1">
                              <a:latin typeface="Cambria Math"/>
                              <a:ea typeface="Cambria Math"/>
                            </a:rPr>
                            <m:t>𝑥</m:t>
                          </m:r>
                          <m:r>
                            <a:rPr lang="en-US" i="1">
                              <a:latin typeface="Cambria Math"/>
                              <a:ea typeface="Cambria Math"/>
                            </a:rPr>
                            <m:t>)</m:t>
                          </m:r>
                        </m:den>
                      </m:f>
                      <m:r>
                        <a:rPr lang="en-US" i="1">
                          <a:latin typeface="Cambria Math"/>
                          <a:ea typeface="Cambria Math"/>
                        </a:rPr>
                        <m:t>=</m:t>
                      </m:r>
                      <m:f>
                        <m:fPr>
                          <m:ctrlPr>
                            <a:rPr lang="en-US" i="1">
                              <a:latin typeface="Cambria Math" panose="02040503050406030204" pitchFamily="18" charset="0"/>
                              <a:ea typeface="Cambria Math"/>
                            </a:rPr>
                          </m:ctrlPr>
                        </m:fPr>
                        <m:num>
                          <m:r>
                            <a:rPr lang="en-US" i="1">
                              <a:latin typeface="Cambria Math"/>
                              <a:ea typeface="Cambria Math"/>
                            </a:rPr>
                            <m:t>𝑦</m:t>
                          </m:r>
                        </m:num>
                        <m:den>
                          <m:sSub>
                            <m:sSubPr>
                              <m:ctrlPr>
                                <a:rPr lang="en-US" i="1">
                                  <a:latin typeface="Cambria Math" panose="02040503050406030204" pitchFamily="18" charset="0"/>
                                  <a:ea typeface="Cambria Math"/>
                                </a:rPr>
                              </m:ctrlPr>
                            </m:sSubPr>
                            <m:e>
                              <m:r>
                                <a:rPr lang="en-US" i="1">
                                  <a:latin typeface="Cambria Math"/>
                                  <a:ea typeface="Cambria Math"/>
                                </a:rPr>
                                <m:t>𝐻</m:t>
                              </m:r>
                            </m:e>
                            <m:sub>
                              <m:r>
                                <a:rPr lang="en-US" i="1">
                                  <a:latin typeface="Cambria Math"/>
                                  <a:ea typeface="Cambria Math"/>
                                </a:rPr>
                                <m:t>0</m:t>
                              </m:r>
                            </m:sub>
                          </m:sSub>
                          <m:d>
                            <m:dPr>
                              <m:ctrlPr>
                                <a:rPr lang="en-US" i="1">
                                  <a:latin typeface="Cambria Math" panose="02040503050406030204" pitchFamily="18" charset="0"/>
                                  <a:ea typeface="Cambria Math"/>
                                </a:rPr>
                              </m:ctrlPr>
                            </m:dPr>
                            <m:e>
                              <m:r>
                                <a:rPr lang="en-US" i="1">
                                  <a:latin typeface="Cambria Math"/>
                                  <a:ea typeface="Cambria Math"/>
                                </a:rPr>
                                <m:t>1+</m:t>
                              </m:r>
                              <m:r>
                                <a:rPr lang="en-US" i="1">
                                  <a:latin typeface="Cambria Math"/>
                                  <a:ea typeface="Cambria Math"/>
                                </a:rPr>
                                <m:t>𝛽</m:t>
                              </m:r>
                              <m:r>
                                <a:rPr lang="en-US" i="1">
                                  <a:latin typeface="Cambria Math"/>
                                  <a:ea typeface="Cambria Math"/>
                                  <a:sym typeface="Symbol"/>
                                </a:rPr>
                                <m:t></m:t>
                              </m:r>
                            </m:e>
                          </m:d>
                        </m:den>
                      </m:f>
                      <m:r>
                        <a:rPr lang="en-US" b="0" i="1" smtClean="0">
                          <a:latin typeface="Cambria Math"/>
                          <a:ea typeface="Cambria Math"/>
                          <a:sym typeface="Symbol"/>
                        </a:rPr>
                        <m:t>=</m:t>
                      </m:r>
                      <m:f>
                        <m:fPr>
                          <m:ctrlPr>
                            <a:rPr lang="en-US" i="1">
                              <a:latin typeface="Cambria Math" panose="02040503050406030204" pitchFamily="18" charset="0"/>
                              <a:ea typeface="Cambria Math"/>
                            </a:rPr>
                          </m:ctrlPr>
                        </m:fPr>
                        <m:num>
                          <m:r>
                            <a:rPr lang="en-US" i="1">
                              <a:latin typeface="Cambria Math"/>
                              <a:ea typeface="Cambria Math"/>
                            </a:rPr>
                            <m:t>𝑦</m:t>
                          </m:r>
                        </m:num>
                        <m:den>
                          <m:sSub>
                            <m:sSubPr>
                              <m:ctrlPr>
                                <a:rPr lang="en-US" i="1">
                                  <a:latin typeface="Cambria Math" panose="02040503050406030204" pitchFamily="18" charset="0"/>
                                  <a:ea typeface="Cambria Math"/>
                                </a:rPr>
                              </m:ctrlPr>
                            </m:sSubPr>
                            <m:e>
                              <m:r>
                                <a:rPr lang="en-US" i="1">
                                  <a:latin typeface="Cambria Math"/>
                                  <a:ea typeface="Cambria Math"/>
                                </a:rPr>
                                <m:t>𝐻</m:t>
                              </m:r>
                            </m:e>
                            <m:sub>
                              <m:r>
                                <a:rPr lang="en-US" i="1">
                                  <a:latin typeface="Cambria Math"/>
                                  <a:ea typeface="Cambria Math"/>
                                </a:rPr>
                                <m:t>0</m:t>
                              </m:r>
                            </m:sub>
                          </m:sSub>
                          <m:d>
                            <m:dPr>
                              <m:ctrlPr>
                                <a:rPr lang="en-US" i="1">
                                  <a:latin typeface="Cambria Math" panose="02040503050406030204" pitchFamily="18" charset="0"/>
                                  <a:ea typeface="Cambria Math"/>
                                </a:rPr>
                              </m:ctrlPr>
                            </m:dPr>
                            <m:e>
                              <m:r>
                                <a:rPr lang="en-US" i="1">
                                  <a:latin typeface="Cambria Math"/>
                                  <a:ea typeface="Cambria Math"/>
                                </a:rPr>
                                <m:t>1+</m:t>
                              </m:r>
                              <m:r>
                                <a:rPr lang="en-US" i="1">
                                  <a:latin typeface="Cambria Math"/>
                                  <a:ea typeface="Cambria Math"/>
                                </a:rPr>
                                <m:t>𝛽</m:t>
                              </m:r>
                              <m:f>
                                <m:fPr>
                                  <m:ctrlPr>
                                    <a:rPr lang="cs-CZ" i="1">
                                      <a:latin typeface="Cambria Math" panose="02040503050406030204" pitchFamily="18" charset="0"/>
                                      <a:sym typeface="Symbol"/>
                                    </a:rPr>
                                  </m:ctrlPr>
                                </m:fPr>
                                <m:num>
                                  <m:r>
                                    <a:rPr lang="cs-CZ" i="1">
                                      <a:latin typeface="Cambria Math"/>
                                      <a:sym typeface="Symbol"/>
                                    </a:rPr>
                                    <m:t>𝑥</m:t>
                                  </m:r>
                                  <m:r>
                                    <a:rPr lang="en-US" i="1">
                                      <a:latin typeface="Cambria Math"/>
                                      <a:sym typeface="Symbol"/>
                                    </a:rPr>
                                    <m:t>−</m:t>
                                  </m:r>
                                  <m:sSub>
                                    <m:sSubPr>
                                      <m:ctrlPr>
                                        <a:rPr lang="en-US" i="1">
                                          <a:latin typeface="Cambria Math" panose="02040503050406030204" pitchFamily="18" charset="0"/>
                                          <a:sym typeface="Symbol"/>
                                        </a:rPr>
                                      </m:ctrlPr>
                                    </m:sSubPr>
                                    <m:e>
                                      <m:r>
                                        <a:rPr lang="cs-CZ" i="1">
                                          <a:latin typeface="Cambria Math"/>
                                          <a:sym typeface="Symbol"/>
                                        </a:rPr>
                                        <m:t>𝑥</m:t>
                                      </m:r>
                                    </m:e>
                                    <m:sub>
                                      <m:r>
                                        <a:rPr lang="en-US" i="1">
                                          <a:latin typeface="Cambria Math"/>
                                          <a:sym typeface="Symbol"/>
                                        </a:rPr>
                                        <m:t>0</m:t>
                                      </m:r>
                                    </m:sub>
                                  </m:sSub>
                                </m:num>
                                <m:den>
                                  <m:r>
                                    <a:rPr lang="en-US" i="1">
                                      <a:latin typeface="Cambria Math"/>
                                      <a:ea typeface="Cambria Math"/>
                                      <a:sym typeface="Symbol"/>
                                    </a:rPr>
                                    <m:t>∆</m:t>
                                  </m:r>
                                  <m:r>
                                    <a:rPr lang="en-US" i="1">
                                      <a:latin typeface="Cambria Math"/>
                                      <a:sym typeface="Symbol"/>
                                    </a:rPr>
                                    <m:t>𝐿</m:t>
                                  </m:r>
                                </m:den>
                              </m:f>
                            </m:e>
                          </m:d>
                        </m:den>
                      </m:f>
                    </m:oMath>
                  </m:oMathPara>
                </a14:m>
                <a:endParaRPr lang="en-US" dirty="0"/>
              </a:p>
            </p:txBody>
          </p:sp>
        </mc:Choice>
        <mc:Fallback xmlns="">
          <p:sp>
            <p:nvSpPr>
              <p:cNvPr id="10" name="Obdélník 9"/>
              <p:cNvSpPr>
                <a:spLocks noRot="1" noChangeAspect="1" noMove="1" noResize="1" noEditPoints="1" noAdjustHandles="1" noChangeArrowheads="1" noChangeShapeType="1" noTextEdit="1"/>
              </p:cNvSpPr>
              <p:nvPr/>
            </p:nvSpPr>
            <p:spPr>
              <a:xfrm>
                <a:off x="2959203" y="3157419"/>
                <a:ext cx="4597862" cy="762068"/>
              </a:xfrm>
              <a:prstGeom prst="rect">
                <a:avLst/>
              </a:prstGeom>
              <a:blipFill rotWithShape="1">
                <a:blip r:embed="rId5"/>
                <a:stretch>
                  <a:fillRect/>
                </a:stretch>
              </a:blipFill>
            </p:spPr>
            <p:txBody>
              <a:bodyPr/>
              <a:lstStyle/>
              <a:p>
                <a:r>
                  <a:rPr lang="en-US">
                    <a:noFill/>
                  </a:rPr>
                  <a:t> </a:t>
                </a:r>
              </a:p>
            </p:txBody>
          </p:sp>
        </mc:Fallback>
      </mc:AlternateContent>
      <p:sp>
        <p:nvSpPr>
          <p:cNvPr id="11" name="TextovéPole 10"/>
          <p:cNvSpPr txBox="1"/>
          <p:nvPr/>
        </p:nvSpPr>
        <p:spPr>
          <a:xfrm>
            <a:off x="421341" y="3943560"/>
            <a:ext cx="9267549" cy="369332"/>
          </a:xfrm>
          <a:prstGeom prst="rect">
            <a:avLst/>
          </a:prstGeom>
          <a:noFill/>
        </p:spPr>
        <p:txBody>
          <a:bodyPr wrap="square" rtlCol="0">
            <a:spAutoFit/>
          </a:bodyPr>
          <a:lstStyle/>
          <a:p>
            <a:r>
              <a:rPr lang="en-US" dirty="0" smtClean="0"/>
              <a:t>Inlet section                        C</a:t>
            </a:r>
            <a:r>
              <a:rPr lang="cs-CZ" dirty="0" err="1" smtClean="0"/>
              <a:t>onvergent</a:t>
            </a:r>
            <a:r>
              <a:rPr lang="en-US" dirty="0" smtClean="0"/>
              <a:t> section     </a:t>
            </a:r>
            <a:r>
              <a:rPr lang="cs-CZ" dirty="0" smtClean="0"/>
              <a:t>                  </a:t>
            </a:r>
            <a:r>
              <a:rPr lang="cs-CZ" dirty="0" err="1" smtClean="0"/>
              <a:t>Divergent</a:t>
            </a:r>
            <a:r>
              <a:rPr lang="cs-CZ" dirty="0" smtClean="0"/>
              <a:t> se</a:t>
            </a:r>
            <a:r>
              <a:rPr lang="en-US" dirty="0" err="1" smtClean="0"/>
              <a:t>ction</a:t>
            </a:r>
            <a:endParaRPr lang="en-US" dirty="0"/>
          </a:p>
        </p:txBody>
      </p:sp>
      <mc:AlternateContent xmlns:mc="http://schemas.openxmlformats.org/markup-compatibility/2006" xmlns:a14="http://schemas.microsoft.com/office/drawing/2010/main">
        <mc:Choice Requires="a14">
          <p:sp>
            <p:nvSpPr>
              <p:cNvPr id="14" name="Obdélník 13"/>
              <p:cNvSpPr/>
              <p:nvPr/>
            </p:nvSpPr>
            <p:spPr>
              <a:xfrm>
                <a:off x="999477" y="3157419"/>
                <a:ext cx="1298625" cy="564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sym typeface="Symbol"/>
                        </a:rPr>
                        <m:t></m:t>
                      </m:r>
                      <m:r>
                        <a:rPr lang="cs-CZ" i="1">
                          <a:latin typeface="Cambria Math"/>
                          <a:sym typeface="Symbol"/>
                        </a:rPr>
                        <m:t>=</m:t>
                      </m:r>
                      <m:f>
                        <m:fPr>
                          <m:ctrlPr>
                            <a:rPr lang="cs-CZ" i="1">
                              <a:latin typeface="Cambria Math" panose="02040503050406030204" pitchFamily="18" charset="0"/>
                              <a:sym typeface="Symbol"/>
                            </a:rPr>
                          </m:ctrlPr>
                        </m:fPr>
                        <m:num>
                          <m:r>
                            <a:rPr lang="cs-CZ" i="1">
                              <a:latin typeface="Cambria Math"/>
                              <a:sym typeface="Symbol"/>
                            </a:rPr>
                            <m:t>𝑥</m:t>
                          </m:r>
                          <m:r>
                            <a:rPr lang="en-US" i="1">
                              <a:latin typeface="Cambria Math"/>
                              <a:sym typeface="Symbol"/>
                            </a:rPr>
                            <m:t>−</m:t>
                          </m:r>
                          <m:sSub>
                            <m:sSubPr>
                              <m:ctrlPr>
                                <a:rPr lang="en-US" i="1">
                                  <a:latin typeface="Cambria Math" panose="02040503050406030204" pitchFamily="18" charset="0"/>
                                  <a:sym typeface="Symbol"/>
                                </a:rPr>
                              </m:ctrlPr>
                            </m:sSubPr>
                            <m:e>
                              <m:r>
                                <a:rPr lang="cs-CZ" b="0" i="1" smtClean="0">
                                  <a:latin typeface="Cambria Math"/>
                                  <a:sym typeface="Symbol"/>
                                </a:rPr>
                                <m:t>𝑥</m:t>
                              </m:r>
                            </m:e>
                            <m:sub>
                              <m:r>
                                <a:rPr lang="en-US" i="1">
                                  <a:latin typeface="Cambria Math"/>
                                  <a:sym typeface="Symbol"/>
                                </a:rPr>
                                <m:t>0</m:t>
                              </m:r>
                            </m:sub>
                          </m:sSub>
                        </m:num>
                        <m:den>
                          <m:r>
                            <a:rPr lang="en-US" i="1" smtClean="0">
                              <a:latin typeface="Cambria Math"/>
                              <a:ea typeface="Cambria Math"/>
                              <a:sym typeface="Symbol"/>
                            </a:rPr>
                            <m:t>∆</m:t>
                          </m:r>
                          <m:r>
                            <a:rPr lang="en-US" i="1">
                              <a:latin typeface="Cambria Math"/>
                              <a:sym typeface="Symbol"/>
                            </a:rPr>
                            <m:t>𝐿</m:t>
                          </m:r>
                        </m:den>
                      </m:f>
                    </m:oMath>
                  </m:oMathPara>
                </a14:m>
                <a:endParaRPr lang="cs-CZ" dirty="0"/>
              </a:p>
            </p:txBody>
          </p:sp>
        </mc:Choice>
        <mc:Fallback xmlns="">
          <p:sp>
            <p:nvSpPr>
              <p:cNvPr id="14" name="Obdélník 13"/>
              <p:cNvSpPr>
                <a:spLocks noRot="1" noChangeAspect="1" noMove="1" noResize="1" noEditPoints="1" noAdjustHandles="1" noChangeArrowheads="1" noChangeShapeType="1" noTextEdit="1"/>
              </p:cNvSpPr>
              <p:nvPr/>
            </p:nvSpPr>
            <p:spPr>
              <a:xfrm>
                <a:off x="999477" y="3157419"/>
                <a:ext cx="1298625" cy="564898"/>
              </a:xfrm>
              <a:prstGeom prst="rect">
                <a:avLst/>
              </a:prstGeom>
              <a:blipFill rotWithShape="1">
                <a:blip r:embed="rId6"/>
                <a:stretch>
                  <a:fillRect/>
                </a:stretch>
              </a:blipFill>
            </p:spPr>
            <p:txBody>
              <a:bodyPr/>
              <a:lstStyle/>
              <a:p>
                <a:r>
                  <a:rPr lang="en-US">
                    <a:noFill/>
                  </a:rPr>
                  <a:t> </a:t>
                </a:r>
              </a:p>
            </p:txBody>
          </p:sp>
        </mc:Fallback>
      </mc:AlternateContent>
      <p:sp>
        <p:nvSpPr>
          <p:cNvPr id="15" name="TextovéPole 14"/>
          <p:cNvSpPr txBox="1"/>
          <p:nvPr/>
        </p:nvSpPr>
        <p:spPr>
          <a:xfrm>
            <a:off x="421341" y="4991070"/>
            <a:ext cx="3406588" cy="369332"/>
          </a:xfrm>
          <a:prstGeom prst="rect">
            <a:avLst/>
          </a:prstGeom>
          <a:noFill/>
        </p:spPr>
        <p:txBody>
          <a:bodyPr wrap="square" rtlCol="0">
            <a:spAutoFit/>
          </a:bodyPr>
          <a:lstStyle/>
          <a:p>
            <a:r>
              <a:rPr lang="en-US" dirty="0" smtClean="0"/>
              <a:t>Transformation of derivatives</a:t>
            </a:r>
            <a:endParaRPr lang="en-US" dirty="0"/>
          </a:p>
        </p:txBody>
      </p:sp>
      <mc:AlternateContent xmlns:mc="http://schemas.openxmlformats.org/markup-compatibility/2006" xmlns:a14="http://schemas.microsoft.com/office/drawing/2010/main">
        <mc:Choice Requires="a14">
          <p:sp>
            <p:nvSpPr>
              <p:cNvPr id="16" name="TextovéPole 15"/>
              <p:cNvSpPr txBox="1"/>
              <p:nvPr/>
            </p:nvSpPr>
            <p:spPr>
              <a:xfrm>
                <a:off x="516912" y="5496162"/>
                <a:ext cx="4844981"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a:rPr>
                            <m:t>𝜕</m:t>
                          </m:r>
                          <m:r>
                            <a:rPr lang="cs-CZ" b="0" i="1" smtClean="0">
                              <a:latin typeface="Cambria Math"/>
                            </a:rPr>
                            <m:t>𝐹</m:t>
                          </m:r>
                        </m:num>
                        <m:den>
                          <m:r>
                            <a:rPr lang="en-US" i="1" smtClean="0">
                              <a:latin typeface="Cambria Math"/>
                            </a:rPr>
                            <m:t>𝜕</m:t>
                          </m:r>
                          <m:r>
                            <a:rPr lang="en-US" i="1" smtClean="0">
                              <a:latin typeface="Cambria Math"/>
                            </a:rPr>
                            <m:t>𝑥</m:t>
                          </m:r>
                        </m:den>
                      </m:f>
                      <m:r>
                        <a:rPr lang="cs-CZ" b="0" i="1" smtClean="0">
                          <a:latin typeface="Cambria Math"/>
                        </a:rPr>
                        <m:t>=</m:t>
                      </m:r>
                      <m:f>
                        <m:fPr>
                          <m:ctrlPr>
                            <a:rPr lang="cs-CZ" b="0" i="1" smtClean="0">
                              <a:latin typeface="Cambria Math" panose="02040503050406030204" pitchFamily="18" charset="0"/>
                            </a:rPr>
                          </m:ctrlPr>
                        </m:fPr>
                        <m:num>
                          <m:r>
                            <a:rPr lang="cs-CZ" b="0" i="1" smtClean="0">
                              <a:latin typeface="Cambria Math"/>
                            </a:rPr>
                            <m:t>𝜕</m:t>
                          </m:r>
                          <m:r>
                            <a:rPr lang="cs-CZ" b="0" i="1" smtClean="0">
                              <a:latin typeface="Cambria Math"/>
                            </a:rPr>
                            <m:t>𝐹</m:t>
                          </m:r>
                        </m:num>
                        <m:den>
                          <m:r>
                            <a:rPr lang="cs-CZ" b="0" i="1" smtClean="0">
                              <a:latin typeface="Cambria Math"/>
                            </a:rPr>
                            <m:t>𝜕</m:t>
                          </m:r>
                          <m:r>
                            <a:rPr lang="en-US" i="1">
                              <a:latin typeface="Cambria Math"/>
                              <a:sym typeface="Symbol"/>
                            </a:rPr>
                            <m:t></m:t>
                          </m:r>
                        </m:den>
                      </m:f>
                      <m:f>
                        <m:fPr>
                          <m:ctrlPr>
                            <a:rPr lang="cs-CZ" b="0" i="1" smtClean="0">
                              <a:latin typeface="Cambria Math" panose="02040503050406030204" pitchFamily="18" charset="0"/>
                            </a:rPr>
                          </m:ctrlPr>
                        </m:fPr>
                        <m:num>
                          <m:r>
                            <a:rPr lang="cs-CZ" b="0" i="1" smtClean="0">
                              <a:latin typeface="Cambria Math"/>
                            </a:rPr>
                            <m:t>𝜕</m:t>
                          </m:r>
                          <m:r>
                            <a:rPr lang="en-US" i="1">
                              <a:latin typeface="Cambria Math"/>
                              <a:sym typeface="Symbol"/>
                            </a:rPr>
                            <m:t></m:t>
                          </m:r>
                        </m:num>
                        <m:den>
                          <m:r>
                            <a:rPr lang="cs-CZ" b="0" i="1" smtClean="0">
                              <a:latin typeface="Cambria Math"/>
                            </a:rPr>
                            <m:t>𝜕</m:t>
                          </m:r>
                          <m:r>
                            <a:rPr lang="cs-CZ" b="0" i="1" smtClean="0">
                              <a:latin typeface="Cambria Math"/>
                            </a:rPr>
                            <m:t>𝑥</m:t>
                          </m:r>
                        </m:den>
                      </m:f>
                      <m:r>
                        <a:rPr lang="cs-CZ" b="0" i="1" smtClean="0">
                          <a:latin typeface="Cambria Math"/>
                        </a:rPr>
                        <m:t>+</m:t>
                      </m:r>
                      <m:f>
                        <m:fPr>
                          <m:ctrlPr>
                            <a:rPr lang="cs-CZ" i="1">
                              <a:latin typeface="Cambria Math" panose="02040503050406030204" pitchFamily="18" charset="0"/>
                            </a:rPr>
                          </m:ctrlPr>
                        </m:fPr>
                        <m:num>
                          <m:r>
                            <a:rPr lang="cs-CZ" i="1">
                              <a:latin typeface="Cambria Math"/>
                            </a:rPr>
                            <m:t>𝜕</m:t>
                          </m:r>
                          <m:r>
                            <a:rPr lang="cs-CZ" i="1">
                              <a:latin typeface="Cambria Math"/>
                            </a:rPr>
                            <m:t>𝐹</m:t>
                          </m:r>
                        </m:num>
                        <m:den>
                          <m:r>
                            <a:rPr lang="cs-CZ" i="1">
                              <a:latin typeface="Cambria Math"/>
                            </a:rPr>
                            <m:t>𝜕</m:t>
                          </m:r>
                          <m:r>
                            <a:rPr lang="en-US" i="1" smtClean="0">
                              <a:latin typeface="Cambria Math"/>
                              <a:sym typeface="Symbol"/>
                            </a:rPr>
                            <m:t></m:t>
                          </m:r>
                        </m:den>
                      </m:f>
                      <m:f>
                        <m:fPr>
                          <m:ctrlPr>
                            <a:rPr lang="cs-CZ" i="1">
                              <a:latin typeface="Cambria Math" panose="02040503050406030204" pitchFamily="18" charset="0"/>
                            </a:rPr>
                          </m:ctrlPr>
                        </m:fPr>
                        <m:num>
                          <m:r>
                            <a:rPr lang="cs-CZ" i="1">
                              <a:latin typeface="Cambria Math"/>
                            </a:rPr>
                            <m:t>𝜕</m:t>
                          </m:r>
                          <m:r>
                            <a:rPr lang="en-US" i="1">
                              <a:latin typeface="Cambria Math"/>
                              <a:sym typeface="Symbol"/>
                            </a:rPr>
                            <m:t></m:t>
                          </m:r>
                        </m:num>
                        <m:den>
                          <m:r>
                            <a:rPr lang="cs-CZ" i="1">
                              <a:latin typeface="Cambria Math"/>
                            </a:rPr>
                            <m:t>𝜕</m:t>
                          </m:r>
                          <m:r>
                            <a:rPr lang="cs-CZ" i="1">
                              <a:latin typeface="Cambria Math"/>
                            </a:rPr>
                            <m:t>𝑥</m:t>
                          </m:r>
                        </m:den>
                      </m:f>
                      <m:r>
                        <a:rPr lang="cs-CZ" b="0" i="1" smtClean="0">
                          <a:latin typeface="Cambria Math"/>
                        </a:rPr>
                        <m:t>=</m:t>
                      </m:r>
                      <m:f>
                        <m:fPr>
                          <m:ctrlPr>
                            <a:rPr lang="cs-CZ" i="1">
                              <a:latin typeface="Cambria Math" panose="02040503050406030204" pitchFamily="18" charset="0"/>
                            </a:rPr>
                          </m:ctrlPr>
                        </m:fPr>
                        <m:num>
                          <m:r>
                            <a:rPr lang="en-US" i="1">
                              <a:latin typeface="Cambria Math"/>
                            </a:rPr>
                            <m:t>1</m:t>
                          </m:r>
                        </m:num>
                        <m:den>
                          <m:r>
                            <a:rPr lang="cs-CZ" i="1">
                              <a:latin typeface="Cambria Math"/>
                              <a:sym typeface="Symbol"/>
                            </a:rPr>
                            <m:t></m:t>
                          </m:r>
                          <m:r>
                            <a:rPr lang="en-US" i="1">
                              <a:latin typeface="Cambria Math"/>
                              <a:sym typeface="Symbol"/>
                            </a:rPr>
                            <m:t>𝐿</m:t>
                          </m:r>
                        </m:den>
                      </m:f>
                      <m:d>
                        <m:dPr>
                          <m:ctrlPr>
                            <a:rPr lang="en-US" i="1" smtClean="0">
                              <a:latin typeface="Cambria Math" panose="02040503050406030204" pitchFamily="18" charset="0"/>
                              <a:sym typeface="Symbol"/>
                            </a:rPr>
                          </m:ctrlPr>
                        </m:dPr>
                        <m:e>
                          <m:f>
                            <m:fPr>
                              <m:ctrlPr>
                                <a:rPr lang="cs-CZ" i="1">
                                  <a:latin typeface="Cambria Math" panose="02040503050406030204" pitchFamily="18" charset="0"/>
                                </a:rPr>
                              </m:ctrlPr>
                            </m:fPr>
                            <m:num>
                              <m:r>
                                <a:rPr lang="cs-CZ" i="1">
                                  <a:latin typeface="Cambria Math"/>
                                </a:rPr>
                                <m:t>𝜕</m:t>
                              </m:r>
                              <m:r>
                                <a:rPr lang="cs-CZ" i="1">
                                  <a:latin typeface="Cambria Math"/>
                                </a:rPr>
                                <m:t>𝐹</m:t>
                              </m:r>
                            </m:num>
                            <m:den>
                              <m:r>
                                <a:rPr lang="cs-CZ" i="1">
                                  <a:latin typeface="Cambria Math"/>
                                </a:rPr>
                                <m:t>𝜕</m:t>
                              </m:r>
                              <m:r>
                                <a:rPr lang="en-US" i="1">
                                  <a:latin typeface="Cambria Math"/>
                                  <a:sym typeface="Symbol"/>
                                </a:rPr>
                                <m:t></m:t>
                              </m:r>
                            </m:den>
                          </m:f>
                          <m:r>
                            <a:rPr lang="cs-CZ" i="1">
                              <a:latin typeface="Cambria Math" panose="02040503050406030204" pitchFamily="18" charset="0"/>
                              <a:sym typeface="Symbol"/>
                            </a:rPr>
                            <m:t>−</m:t>
                          </m:r>
                          <m:f>
                            <m:fPr>
                              <m:ctrlPr>
                                <a:rPr lang="cs-CZ" i="1">
                                  <a:latin typeface="Cambria Math" panose="02040503050406030204" pitchFamily="18" charset="0"/>
                                </a:rPr>
                              </m:ctrlPr>
                            </m:fPr>
                            <m:num>
                              <m:r>
                                <a:rPr lang="en-US" i="1">
                                  <a:latin typeface="Cambria Math"/>
                                  <a:sym typeface="Symbol"/>
                                </a:rPr>
                                <m:t></m:t>
                              </m:r>
                              <m:r>
                                <a:rPr lang="en-US" i="1">
                                  <a:latin typeface="Cambria Math"/>
                                  <a:sym typeface="Symbol" panose="05050102010706020507" pitchFamily="18" charset="2"/>
                                </a:rPr>
                                <m:t></m:t>
                              </m:r>
                            </m:num>
                            <m:den>
                              <m:d>
                                <m:dPr>
                                  <m:ctrlPr>
                                    <a:rPr lang="en-US" i="1">
                                      <a:latin typeface="Cambria Math" panose="02040503050406030204" pitchFamily="18" charset="0"/>
                                      <a:sym typeface="Symbol"/>
                                    </a:rPr>
                                  </m:ctrlPr>
                                </m:dPr>
                                <m:e>
                                  <m:r>
                                    <a:rPr lang="en-US" i="1">
                                      <a:latin typeface="Cambria Math" panose="02040503050406030204" pitchFamily="18" charset="0"/>
                                      <a:sym typeface="Symbol"/>
                                    </a:rPr>
                                    <m:t>1+</m:t>
                                  </m:r>
                                  <m:r>
                                    <a:rPr lang="en-US" i="1">
                                      <a:latin typeface="Cambria Math"/>
                                      <a:sym typeface="Symbol" panose="05050102010706020507" pitchFamily="18" charset="2"/>
                                    </a:rPr>
                                    <m:t></m:t>
                                  </m:r>
                                  <m:r>
                                    <a:rPr lang="en-US" i="1">
                                      <a:latin typeface="Cambria Math" panose="02040503050406030204" pitchFamily="18" charset="0"/>
                                      <a:sym typeface="Symbol" panose="05050102010706020507" pitchFamily="18" charset="2"/>
                                    </a:rPr>
                                    <m:t></m:t>
                                  </m:r>
                                </m:e>
                              </m:d>
                            </m:den>
                          </m:f>
                          <m:f>
                            <m:fPr>
                              <m:ctrlPr>
                                <a:rPr lang="cs-CZ" i="1">
                                  <a:latin typeface="Cambria Math" panose="02040503050406030204" pitchFamily="18" charset="0"/>
                                </a:rPr>
                              </m:ctrlPr>
                            </m:fPr>
                            <m:num>
                              <m:r>
                                <a:rPr lang="cs-CZ" i="1">
                                  <a:latin typeface="Cambria Math"/>
                                </a:rPr>
                                <m:t>𝜕</m:t>
                              </m:r>
                              <m:r>
                                <a:rPr lang="cs-CZ" i="1">
                                  <a:latin typeface="Cambria Math"/>
                                </a:rPr>
                                <m:t>𝐹</m:t>
                              </m:r>
                            </m:num>
                            <m:den>
                              <m:r>
                                <a:rPr lang="cs-CZ" i="1">
                                  <a:latin typeface="Cambria Math"/>
                                </a:rPr>
                                <m:t>𝜕</m:t>
                              </m:r>
                              <m:r>
                                <a:rPr lang="en-US" i="1">
                                  <a:latin typeface="Cambria Math"/>
                                  <a:sym typeface="Symbol"/>
                                </a:rPr>
                                <m:t></m:t>
                              </m:r>
                            </m:den>
                          </m:f>
                        </m:e>
                      </m:d>
                    </m:oMath>
                  </m:oMathPara>
                </a14:m>
                <a:endParaRPr lang="en-US" dirty="0"/>
              </a:p>
            </p:txBody>
          </p:sp>
        </mc:Choice>
        <mc:Fallback xmlns="">
          <p:sp>
            <p:nvSpPr>
              <p:cNvPr id="16" name="TextovéPole 15"/>
              <p:cNvSpPr txBox="1">
                <a:spLocks noRot="1" noChangeAspect="1" noMove="1" noResize="1" noEditPoints="1" noAdjustHandles="1" noChangeArrowheads="1" noChangeShapeType="1" noTextEdit="1"/>
              </p:cNvSpPr>
              <p:nvPr/>
            </p:nvSpPr>
            <p:spPr>
              <a:xfrm>
                <a:off x="516912" y="5496162"/>
                <a:ext cx="4844981" cy="714683"/>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ovéPole 71"/>
              <p:cNvSpPr txBox="1"/>
              <p:nvPr/>
            </p:nvSpPr>
            <p:spPr>
              <a:xfrm>
                <a:off x="6096000" y="5495587"/>
                <a:ext cx="6007927" cy="6670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a:rPr>
                            <m:t>𝜕</m:t>
                          </m:r>
                          <m:r>
                            <a:rPr lang="cs-CZ" b="0" i="1" smtClean="0">
                              <a:latin typeface="Cambria Math"/>
                            </a:rPr>
                            <m:t>𝐹</m:t>
                          </m:r>
                        </m:num>
                        <m:den>
                          <m:r>
                            <a:rPr lang="en-US" i="1" smtClean="0">
                              <a:latin typeface="Cambria Math"/>
                            </a:rPr>
                            <m:t>𝜕</m:t>
                          </m:r>
                          <m:r>
                            <a:rPr lang="en-US" b="0" i="1" smtClean="0">
                              <a:latin typeface="Cambria Math" panose="02040503050406030204" pitchFamily="18" charset="0"/>
                            </a:rPr>
                            <m:t>𝑦</m:t>
                          </m:r>
                        </m:den>
                      </m:f>
                      <m:r>
                        <a:rPr lang="cs-CZ" b="0" i="1" smtClean="0">
                          <a:latin typeface="Cambria Math"/>
                        </a:rPr>
                        <m:t>=</m:t>
                      </m:r>
                      <m:f>
                        <m:fPr>
                          <m:ctrlPr>
                            <a:rPr lang="cs-CZ" b="0" i="1" smtClean="0">
                              <a:latin typeface="Cambria Math" panose="02040503050406030204" pitchFamily="18" charset="0"/>
                            </a:rPr>
                          </m:ctrlPr>
                        </m:fPr>
                        <m:num>
                          <m:r>
                            <a:rPr lang="cs-CZ" b="0" i="1" smtClean="0">
                              <a:latin typeface="Cambria Math"/>
                            </a:rPr>
                            <m:t>𝜕</m:t>
                          </m:r>
                          <m:r>
                            <a:rPr lang="cs-CZ" b="0" i="1" smtClean="0">
                              <a:latin typeface="Cambria Math"/>
                            </a:rPr>
                            <m:t>𝐹</m:t>
                          </m:r>
                        </m:num>
                        <m:den>
                          <m:r>
                            <a:rPr lang="cs-CZ" b="0" i="1" smtClean="0">
                              <a:latin typeface="Cambria Math"/>
                            </a:rPr>
                            <m:t>𝜕</m:t>
                          </m:r>
                          <m:r>
                            <a:rPr lang="en-US" i="1">
                              <a:latin typeface="Cambria Math"/>
                              <a:sym typeface="Symbol"/>
                            </a:rPr>
                            <m:t></m:t>
                          </m:r>
                        </m:den>
                      </m:f>
                      <m:f>
                        <m:fPr>
                          <m:ctrlPr>
                            <a:rPr lang="cs-CZ" b="0" i="1" smtClean="0">
                              <a:latin typeface="Cambria Math" panose="02040503050406030204" pitchFamily="18" charset="0"/>
                            </a:rPr>
                          </m:ctrlPr>
                        </m:fPr>
                        <m:num>
                          <m:r>
                            <a:rPr lang="cs-CZ" b="0" i="1" smtClean="0">
                              <a:latin typeface="Cambria Math"/>
                            </a:rPr>
                            <m:t>𝜕</m:t>
                          </m:r>
                          <m:r>
                            <a:rPr lang="en-US" i="1">
                              <a:latin typeface="Cambria Math"/>
                              <a:sym typeface="Symbol"/>
                            </a:rPr>
                            <m:t></m:t>
                          </m:r>
                        </m:num>
                        <m:den>
                          <m:r>
                            <a:rPr lang="cs-CZ" b="0" i="1" smtClean="0">
                              <a:latin typeface="Cambria Math"/>
                            </a:rPr>
                            <m:t>𝜕</m:t>
                          </m:r>
                          <m:r>
                            <a:rPr lang="en-US" b="0" i="1" smtClean="0">
                              <a:latin typeface="Cambria Math" panose="02040503050406030204" pitchFamily="18" charset="0"/>
                            </a:rPr>
                            <m:t>𝑦</m:t>
                          </m:r>
                        </m:den>
                      </m:f>
                      <m:r>
                        <a:rPr lang="cs-CZ" b="0" i="1" smtClean="0">
                          <a:latin typeface="Cambria Math"/>
                        </a:rPr>
                        <m:t>+</m:t>
                      </m:r>
                      <m:f>
                        <m:fPr>
                          <m:ctrlPr>
                            <a:rPr lang="cs-CZ" i="1">
                              <a:latin typeface="Cambria Math" panose="02040503050406030204" pitchFamily="18" charset="0"/>
                            </a:rPr>
                          </m:ctrlPr>
                        </m:fPr>
                        <m:num>
                          <m:r>
                            <a:rPr lang="cs-CZ" i="1">
                              <a:latin typeface="Cambria Math"/>
                            </a:rPr>
                            <m:t>𝜕</m:t>
                          </m:r>
                          <m:r>
                            <a:rPr lang="cs-CZ" i="1">
                              <a:latin typeface="Cambria Math"/>
                            </a:rPr>
                            <m:t>𝐹</m:t>
                          </m:r>
                        </m:num>
                        <m:den>
                          <m:r>
                            <a:rPr lang="cs-CZ" i="1">
                              <a:latin typeface="Cambria Math"/>
                            </a:rPr>
                            <m:t>𝜕</m:t>
                          </m:r>
                          <m:r>
                            <a:rPr lang="en-US" i="1" smtClean="0">
                              <a:latin typeface="Cambria Math"/>
                              <a:sym typeface="Symbol"/>
                            </a:rPr>
                            <m:t></m:t>
                          </m:r>
                        </m:den>
                      </m:f>
                      <m:f>
                        <m:fPr>
                          <m:ctrlPr>
                            <a:rPr lang="cs-CZ" i="1">
                              <a:latin typeface="Cambria Math" panose="02040503050406030204" pitchFamily="18" charset="0"/>
                            </a:rPr>
                          </m:ctrlPr>
                        </m:fPr>
                        <m:num>
                          <m:r>
                            <a:rPr lang="cs-CZ" i="1">
                              <a:latin typeface="Cambria Math"/>
                            </a:rPr>
                            <m:t>𝜕</m:t>
                          </m:r>
                          <m:r>
                            <a:rPr lang="en-US" i="1">
                              <a:latin typeface="Cambria Math"/>
                              <a:sym typeface="Symbol"/>
                            </a:rPr>
                            <m:t></m:t>
                          </m:r>
                        </m:num>
                        <m:den>
                          <m:r>
                            <a:rPr lang="cs-CZ" i="1">
                              <a:latin typeface="Cambria Math"/>
                            </a:rPr>
                            <m:t>𝜕</m:t>
                          </m:r>
                          <m:r>
                            <a:rPr lang="en-US" b="0" i="1" smtClean="0">
                              <a:latin typeface="Cambria Math" panose="02040503050406030204" pitchFamily="18" charset="0"/>
                            </a:rPr>
                            <m:t>𝑦</m:t>
                          </m:r>
                        </m:den>
                      </m:f>
                      <m:r>
                        <a:rPr lang="cs-CZ" b="0" i="1" smtClean="0">
                          <a:latin typeface="Cambria Math"/>
                        </a:rPr>
                        <m:t>=</m:t>
                      </m:r>
                      <m:f>
                        <m:fPr>
                          <m:ctrlPr>
                            <a:rPr lang="cs-CZ" i="1">
                              <a:latin typeface="Cambria Math" panose="02040503050406030204" pitchFamily="18" charset="0"/>
                            </a:rPr>
                          </m:ctrlPr>
                        </m:fPr>
                        <m:num>
                          <m:r>
                            <a:rPr lang="en-US" b="0" i="1" smtClean="0">
                              <a:latin typeface="Cambria Math" panose="02040503050406030204" pitchFamily="18" charset="0"/>
                            </a:rPr>
                            <m:t>1</m:t>
                          </m:r>
                        </m:num>
                        <m:den>
                          <m:sSub>
                            <m:sSubPr>
                              <m:ctrlPr>
                                <a:rPr lang="en-US" i="1" smtClean="0">
                                  <a:latin typeface="Cambria Math" panose="02040503050406030204" pitchFamily="18" charset="0"/>
                                  <a:sym typeface="Symbol" panose="05050102010706020507" pitchFamily="18" charset="2"/>
                                </a:rPr>
                              </m:ctrlPr>
                            </m:sSubPr>
                            <m:e>
                              <m:r>
                                <a:rPr lang="en-US" b="0" i="1" smtClean="0">
                                  <a:latin typeface="Cambria Math" panose="02040503050406030204" pitchFamily="18" charset="0"/>
                                  <a:sym typeface="Symbol" panose="05050102010706020507" pitchFamily="18" charset="2"/>
                                </a:rPr>
                                <m:t>𝐻</m:t>
                              </m:r>
                            </m:e>
                            <m:sub>
                              <m:r>
                                <a:rPr lang="en-US" b="0" i="1" smtClean="0">
                                  <a:latin typeface="Cambria Math" panose="02040503050406030204" pitchFamily="18" charset="0"/>
                                  <a:sym typeface="Symbol" panose="05050102010706020507" pitchFamily="18" charset="2"/>
                                </a:rPr>
                                <m:t>0</m:t>
                              </m:r>
                            </m:sub>
                          </m:sSub>
                          <m:d>
                            <m:dPr>
                              <m:ctrlPr>
                                <a:rPr lang="en-US" i="1">
                                  <a:latin typeface="Cambria Math" panose="02040503050406030204" pitchFamily="18" charset="0"/>
                                  <a:sym typeface="Symbol"/>
                                </a:rPr>
                              </m:ctrlPr>
                            </m:dPr>
                            <m:e>
                              <m:r>
                                <a:rPr lang="en-US" i="1">
                                  <a:latin typeface="Cambria Math" panose="02040503050406030204" pitchFamily="18" charset="0"/>
                                  <a:sym typeface="Symbol"/>
                                </a:rPr>
                                <m:t>1+</m:t>
                              </m:r>
                              <m:r>
                                <a:rPr lang="en-US" i="1">
                                  <a:latin typeface="Cambria Math"/>
                                  <a:sym typeface="Symbol" panose="05050102010706020507" pitchFamily="18" charset="2"/>
                                </a:rPr>
                                <m:t></m:t>
                              </m:r>
                              <m:r>
                                <a:rPr lang="en-US" i="1">
                                  <a:latin typeface="Cambria Math" panose="02040503050406030204" pitchFamily="18" charset="0"/>
                                  <a:sym typeface="Symbol" panose="05050102010706020507" pitchFamily="18" charset="2"/>
                                </a:rPr>
                                <m:t></m:t>
                              </m:r>
                            </m:e>
                          </m:d>
                        </m:den>
                      </m:f>
                      <m:f>
                        <m:fPr>
                          <m:ctrlPr>
                            <a:rPr lang="cs-CZ" i="1">
                              <a:latin typeface="Cambria Math" panose="02040503050406030204" pitchFamily="18" charset="0"/>
                            </a:rPr>
                          </m:ctrlPr>
                        </m:fPr>
                        <m:num>
                          <m:r>
                            <a:rPr lang="cs-CZ" i="1">
                              <a:latin typeface="Cambria Math"/>
                            </a:rPr>
                            <m:t>𝜕</m:t>
                          </m:r>
                          <m:r>
                            <a:rPr lang="cs-CZ" i="1">
                              <a:latin typeface="Cambria Math"/>
                            </a:rPr>
                            <m:t>𝐹</m:t>
                          </m:r>
                        </m:num>
                        <m:den>
                          <m:r>
                            <a:rPr lang="cs-CZ" i="1">
                              <a:latin typeface="Cambria Math"/>
                            </a:rPr>
                            <m:t>𝜕</m:t>
                          </m:r>
                          <m:r>
                            <a:rPr lang="en-US" i="1">
                              <a:latin typeface="Cambria Math"/>
                              <a:sym typeface="Symbol"/>
                            </a:rPr>
                            <m:t></m:t>
                          </m:r>
                        </m:den>
                      </m:f>
                      <m:r>
                        <a:rPr lang="en-US" b="0" i="1" smtClean="0">
                          <a:latin typeface="Cambria Math" panose="02040503050406030204" pitchFamily="18" charset="0"/>
                          <a:sym typeface="Symbol"/>
                        </a:rPr>
                        <m:t>=</m:t>
                      </m:r>
                      <m:f>
                        <m:fPr>
                          <m:ctrlPr>
                            <a:rPr lang="cs-CZ" i="1">
                              <a:latin typeface="Cambria Math" panose="02040503050406030204" pitchFamily="18" charset="0"/>
                            </a:rPr>
                          </m:ctrlPr>
                        </m:fPr>
                        <m:num>
                          <m:r>
                            <a:rPr lang="en-US" i="1">
                              <a:latin typeface="Cambria Math" panose="02040503050406030204" pitchFamily="18" charset="0"/>
                            </a:rPr>
                            <m:t>1</m:t>
                          </m:r>
                        </m:num>
                        <m:den>
                          <m:r>
                            <a:rPr lang="cs-CZ" i="1">
                              <a:latin typeface="Cambria Math"/>
                              <a:sym typeface="Symbol"/>
                            </a:rPr>
                            <m:t></m:t>
                          </m:r>
                          <m:r>
                            <a:rPr lang="en-US" i="1">
                              <a:latin typeface="Cambria Math"/>
                              <a:sym typeface="Symbol"/>
                            </a:rPr>
                            <m:t>𝐿</m:t>
                          </m:r>
                          <m:r>
                            <a:rPr lang="en-US" i="1" smtClean="0">
                              <a:latin typeface="Cambria Math" panose="02040503050406030204" pitchFamily="18" charset="0"/>
                              <a:sym typeface="Symbol" panose="05050102010706020507" pitchFamily="18" charset="2"/>
                            </a:rPr>
                            <m:t></m:t>
                          </m:r>
                          <m:d>
                            <m:dPr>
                              <m:ctrlPr>
                                <a:rPr lang="en-US" i="1">
                                  <a:latin typeface="Cambria Math" panose="02040503050406030204" pitchFamily="18" charset="0"/>
                                  <a:sym typeface="Symbol"/>
                                </a:rPr>
                              </m:ctrlPr>
                            </m:dPr>
                            <m:e>
                              <m:r>
                                <a:rPr lang="en-US" i="1">
                                  <a:latin typeface="Cambria Math" panose="02040503050406030204" pitchFamily="18" charset="0"/>
                                  <a:sym typeface="Symbol"/>
                                </a:rPr>
                                <m:t>1+</m:t>
                              </m:r>
                              <m:r>
                                <a:rPr lang="en-US" i="1">
                                  <a:latin typeface="Cambria Math"/>
                                  <a:sym typeface="Symbol" panose="05050102010706020507" pitchFamily="18" charset="2"/>
                                </a:rPr>
                                <m:t></m:t>
                              </m:r>
                              <m:r>
                                <a:rPr lang="en-US" i="1">
                                  <a:latin typeface="Cambria Math" panose="02040503050406030204" pitchFamily="18" charset="0"/>
                                  <a:sym typeface="Symbol" panose="05050102010706020507" pitchFamily="18" charset="2"/>
                                </a:rPr>
                                <m:t></m:t>
                              </m:r>
                            </m:e>
                          </m:d>
                        </m:den>
                      </m:f>
                      <m:f>
                        <m:fPr>
                          <m:ctrlPr>
                            <a:rPr lang="cs-CZ" i="1">
                              <a:latin typeface="Cambria Math" panose="02040503050406030204" pitchFamily="18" charset="0"/>
                            </a:rPr>
                          </m:ctrlPr>
                        </m:fPr>
                        <m:num>
                          <m:r>
                            <a:rPr lang="cs-CZ" i="1">
                              <a:latin typeface="Cambria Math"/>
                            </a:rPr>
                            <m:t>𝜕</m:t>
                          </m:r>
                          <m:r>
                            <a:rPr lang="cs-CZ" i="1">
                              <a:latin typeface="Cambria Math"/>
                            </a:rPr>
                            <m:t>𝐹</m:t>
                          </m:r>
                        </m:num>
                        <m:den>
                          <m:r>
                            <a:rPr lang="cs-CZ" i="1">
                              <a:latin typeface="Cambria Math"/>
                            </a:rPr>
                            <m:t>𝜕</m:t>
                          </m:r>
                          <m:r>
                            <a:rPr lang="en-US" i="1">
                              <a:latin typeface="Cambria Math"/>
                              <a:sym typeface="Symbol"/>
                            </a:rPr>
                            <m:t></m:t>
                          </m:r>
                        </m:den>
                      </m:f>
                    </m:oMath>
                  </m:oMathPara>
                </a14:m>
                <a:endParaRPr lang="en-US" dirty="0"/>
              </a:p>
            </p:txBody>
          </p:sp>
        </mc:Choice>
        <mc:Fallback xmlns="">
          <p:sp>
            <p:nvSpPr>
              <p:cNvPr id="72" name="TextovéPole 71"/>
              <p:cNvSpPr txBox="1">
                <a:spLocks noRot="1" noChangeAspect="1" noMove="1" noResize="1" noEditPoints="1" noAdjustHandles="1" noChangeArrowheads="1" noChangeShapeType="1" noTextEdit="1"/>
              </p:cNvSpPr>
              <p:nvPr/>
            </p:nvSpPr>
            <p:spPr>
              <a:xfrm>
                <a:off x="6096000" y="5495587"/>
                <a:ext cx="6007927" cy="667042"/>
              </a:xfrm>
              <a:prstGeom prst="rect">
                <a:avLst/>
              </a:prstGeom>
              <a:blipFill rotWithShape="0">
                <a:blip r:embed="rId8"/>
                <a:stretch>
                  <a:fillRect/>
                </a:stretch>
              </a:blipFill>
            </p:spPr>
            <p:txBody>
              <a:bodyPr/>
              <a:lstStyle/>
              <a:p>
                <a:r>
                  <a:rPr lang="en-US">
                    <a:noFill/>
                  </a:rPr>
                  <a:t> </a:t>
                </a:r>
              </a:p>
            </p:txBody>
          </p:sp>
        </mc:Fallback>
      </mc:AlternateContent>
      <p:sp>
        <p:nvSpPr>
          <p:cNvPr id="7" name="TextovéPole 6"/>
          <p:cNvSpPr txBox="1"/>
          <p:nvPr/>
        </p:nvSpPr>
        <p:spPr>
          <a:xfrm>
            <a:off x="10467591" y="52090"/>
            <a:ext cx="1636336" cy="307777"/>
          </a:xfrm>
          <a:prstGeom prst="rect">
            <a:avLst/>
          </a:prstGeom>
          <a:solidFill>
            <a:srgbClr val="FF0000"/>
          </a:solidFill>
        </p:spPr>
        <p:txBody>
          <a:bodyPr wrap="square" rtlCol="0">
            <a:spAutoFit/>
          </a:bodyPr>
          <a:lstStyle/>
          <a:p>
            <a:r>
              <a:rPr lang="cs-CZ" sz="1400" dirty="0" smtClean="0"/>
              <a:t>Kontroloval: </a:t>
            </a:r>
            <a:r>
              <a:rPr lang="cs-CZ" sz="1400" dirty="0" err="1" smtClean="0"/>
              <a:t>Frouz</a:t>
            </a:r>
            <a:endParaRPr lang="cs-CZ" sz="1400" dirty="0"/>
          </a:p>
        </p:txBody>
      </p:sp>
      <p:sp>
        <p:nvSpPr>
          <p:cNvPr id="18" name="Zástupný symbol pro číslo snímku 17"/>
          <p:cNvSpPr>
            <a:spLocks noGrp="1"/>
          </p:cNvSpPr>
          <p:nvPr>
            <p:ph type="sldNum" sz="quarter" idx="12"/>
          </p:nvPr>
        </p:nvSpPr>
        <p:spPr/>
        <p:txBody>
          <a:bodyPr/>
          <a:lstStyle/>
          <a:p>
            <a:pPr>
              <a:defRPr/>
            </a:pPr>
            <a:fld id="{B5B76BE2-068B-4195-97D5-A58FFC9B4249}" type="slidenum">
              <a:rPr lang="en-US" smtClean="0"/>
              <a:pPr>
                <a:defRPr/>
              </a:pPr>
              <a:t>8</a:t>
            </a:fld>
            <a:endParaRPr lang="en-US"/>
          </a:p>
        </p:txBody>
      </p:sp>
      <p:sp>
        <p:nvSpPr>
          <p:cNvPr id="81" name="TextovéPole 80"/>
          <p:cNvSpPr txBox="1"/>
          <p:nvPr/>
        </p:nvSpPr>
        <p:spPr>
          <a:xfrm>
            <a:off x="10429336" y="58155"/>
            <a:ext cx="1762664" cy="307777"/>
          </a:xfrm>
          <a:prstGeom prst="rect">
            <a:avLst/>
          </a:prstGeom>
          <a:solidFill>
            <a:schemeClr val="bg1"/>
          </a:solidFill>
          <a:ln w="28575">
            <a:solidFill>
              <a:srgbClr val="FF0000"/>
            </a:solidFill>
          </a:ln>
        </p:spPr>
        <p:txBody>
          <a:bodyPr wrap="square" rtlCol="0">
            <a:spAutoFit/>
          </a:bodyPr>
          <a:lstStyle/>
          <a:p>
            <a:r>
              <a:rPr lang="cs-CZ" sz="1400" dirty="0" smtClean="0"/>
              <a:t>Kontroloval FROUZ</a:t>
            </a:r>
            <a:endParaRPr lang="cs-CZ" sz="1400" dirty="0"/>
          </a:p>
        </p:txBody>
      </p:sp>
      <p:sp>
        <p:nvSpPr>
          <p:cNvPr id="83" name="TextovéPole 82"/>
          <p:cNvSpPr txBox="1"/>
          <p:nvPr/>
        </p:nvSpPr>
        <p:spPr>
          <a:xfrm>
            <a:off x="6271404" y="603511"/>
            <a:ext cx="5354127" cy="400110"/>
          </a:xfrm>
          <a:prstGeom prst="rect">
            <a:avLst/>
          </a:prstGeom>
          <a:solidFill>
            <a:schemeClr val="bg1">
              <a:lumMod val="95000"/>
            </a:schemeClr>
          </a:solidFill>
        </p:spPr>
        <p:txBody>
          <a:bodyPr wrap="square" rtlCol="0">
            <a:spAutoFit/>
          </a:bodyPr>
          <a:lstStyle/>
          <a:p>
            <a:r>
              <a:rPr lang="en-US" sz="2000" b="1" dirty="0" smtClean="0">
                <a:solidFill>
                  <a:srgbClr val="FF0000"/>
                </a:solidFill>
              </a:rPr>
              <a:t>Only</a:t>
            </a:r>
            <a:r>
              <a:rPr lang="cs-CZ" sz="2000" b="1" dirty="0" smtClean="0">
                <a:solidFill>
                  <a:srgbClr val="FF0000"/>
                </a:solidFill>
              </a:rPr>
              <a:t> INFO </a:t>
            </a:r>
            <a:r>
              <a:rPr lang="en-US" sz="2000" b="1" dirty="0" smtClean="0">
                <a:solidFill>
                  <a:srgbClr val="FF0000"/>
                </a:solidFill>
              </a:rPr>
              <a:t>old presentation</a:t>
            </a:r>
            <a:r>
              <a:rPr lang="cs-CZ" sz="2000" b="1" dirty="0" smtClean="0">
                <a:solidFill>
                  <a:srgbClr val="FF0000"/>
                </a:solidFill>
              </a:rPr>
              <a:t> RZ8 (</a:t>
            </a:r>
            <a:r>
              <a:rPr lang="en-US" sz="2000" b="1" dirty="0" smtClean="0">
                <a:solidFill>
                  <a:srgbClr val="FF0000"/>
                </a:solidFill>
              </a:rPr>
              <a:t>skip</a:t>
            </a:r>
            <a:r>
              <a:rPr lang="cs-CZ" sz="2000" b="1" dirty="0" smtClean="0">
                <a:solidFill>
                  <a:srgbClr val="FF0000"/>
                </a:solidFill>
              </a:rPr>
              <a:t>)</a:t>
            </a:r>
            <a:endParaRPr lang="en-US" sz="2000" b="1" dirty="0">
              <a:solidFill>
                <a:srgbClr val="FF0000"/>
              </a:solidFill>
            </a:endParaRPr>
          </a:p>
        </p:txBody>
      </p:sp>
    </p:spTree>
    <p:extLst>
      <p:ext uri="{BB962C8B-B14F-4D97-AF65-F5344CB8AC3E}">
        <p14:creationId xmlns:p14="http://schemas.microsoft.com/office/powerpoint/2010/main" val="2190577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8" name="Text Box 36"/>
          <p:cNvSpPr txBox="1">
            <a:spLocks noChangeArrowheads="1"/>
          </p:cNvSpPr>
          <p:nvPr/>
        </p:nvSpPr>
        <p:spPr bwMode="auto">
          <a:xfrm>
            <a:off x="0" y="0"/>
            <a:ext cx="12192000" cy="461665"/>
          </a:xfrm>
          <a:prstGeom prst="rect">
            <a:avLst/>
          </a:prstGeom>
          <a:solidFill>
            <a:srgbClr val="CCFFFF"/>
          </a:solidFill>
          <a:ln w="9525">
            <a:noFill/>
            <a:miter lim="800000"/>
            <a:headEnd/>
            <a:tailEnd/>
          </a:ln>
        </p:spPr>
        <p:txBody>
          <a:bodyPr>
            <a:spAutoFit/>
          </a:bodyPr>
          <a:lstStyle/>
          <a:p>
            <a:pPr>
              <a:spcBef>
                <a:spcPct val="50000"/>
              </a:spcBef>
            </a:pPr>
            <a:r>
              <a:rPr lang="cs-CZ" sz="2400" b="1" dirty="0" smtClean="0"/>
              <a:t>    </a:t>
            </a:r>
            <a:r>
              <a:rPr lang="en-US" sz="2400" b="1" dirty="0" smtClean="0"/>
              <a:t>Power law approximation of velocities</a:t>
            </a:r>
            <a:endParaRPr lang="cs-CZ" sz="2400" b="1" dirty="0">
              <a:sym typeface="Symbol" pitchFamily="18" charset="2"/>
            </a:endParaRPr>
          </a:p>
        </p:txBody>
      </p:sp>
      <mc:AlternateContent xmlns:mc="http://schemas.openxmlformats.org/markup-compatibility/2006" xmlns:a14="http://schemas.microsoft.com/office/drawing/2010/main">
        <mc:Choice Requires="a14">
          <p:sp>
            <p:nvSpPr>
              <p:cNvPr id="6" name="TextovéPole 5"/>
              <p:cNvSpPr txBox="1"/>
              <p:nvPr/>
            </p:nvSpPr>
            <p:spPr>
              <a:xfrm>
                <a:off x="2378758" y="1257464"/>
                <a:ext cx="3760452"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cs-CZ" b="0" i="1" smtClean="0">
                              <a:latin typeface="Cambria Math" panose="02040503050406030204" pitchFamily="18" charset="0"/>
                            </a:rPr>
                            <m:t>𝑢</m:t>
                          </m:r>
                        </m:e>
                        <m:sub>
                          <m:r>
                            <a:rPr lang="cs-CZ" b="0" i="1" smtClean="0">
                              <a:latin typeface="Cambria Math" panose="02040503050406030204" pitchFamily="18" charset="0"/>
                            </a:rPr>
                            <m:t>𝑥</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𝑚</m:t>
                              </m:r>
                            </m:sub>
                          </m:sSub>
                        </m:num>
                        <m:den>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𝛽𝜉</m:t>
                          </m:r>
                        </m:den>
                      </m:f>
                      <m:r>
                        <a:rPr lang="en-US" b="0" i="1" smtClean="0">
                          <a:latin typeface="Cambria Math" panose="02040503050406030204" pitchFamily="18" charset="0"/>
                        </a:rPr>
                        <m:t>(</m:t>
                      </m:r>
                      <m:r>
                        <a:rPr lang="en-US" i="1">
                          <a:latin typeface="Cambria Math" panose="02040503050406030204" pitchFamily="18" charset="0"/>
                        </a:rPr>
                        <m:t>1−</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1−2</m:t>
                              </m:r>
                              <m:r>
                                <a:rPr lang="en-US" i="1">
                                  <a:latin typeface="Cambria Math" panose="02040503050406030204" pitchFamily="18" charset="0"/>
                                  <a:ea typeface="Cambria Math" panose="02040503050406030204" pitchFamily="18" charset="0"/>
                                </a:rPr>
                                <m:t>𝜂</m:t>
                              </m:r>
                            </m:e>
                          </m:d>
                        </m:e>
                        <m:sup>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+1</m:t>
                              </m:r>
                            </m:num>
                            <m:den>
                              <m:r>
                                <a:rPr lang="en-US" i="1">
                                  <a:latin typeface="Cambria Math" panose="02040503050406030204" pitchFamily="18" charset="0"/>
                                </a:rPr>
                                <m:t>𝑛</m:t>
                              </m:r>
                            </m:den>
                          </m:f>
                        </m:sup>
                      </m:sSup>
                      <m:r>
                        <a:rPr lang="en-US" b="0" i="1" smtClean="0">
                          <a:latin typeface="Cambria Math" panose="02040503050406030204" pitchFamily="18" charset="0"/>
                        </a:rPr>
                        <m:t>), </m:t>
                      </m:r>
                      <m:r>
                        <a:rPr lang="en-US" b="0" i="1" smtClean="0">
                          <a:latin typeface="Cambria Math" panose="02040503050406030204" pitchFamily="18" charset="0"/>
                          <a:sym typeface="Symbol" panose="05050102010706020507" pitchFamily="18" charset="2"/>
                        </a:rPr>
                        <m:t>0.5</m:t>
                      </m:r>
                    </m:oMath>
                  </m:oMathPara>
                </a14:m>
                <a:endParaRPr lang="en-US"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2378758" y="1257464"/>
                <a:ext cx="3760452" cy="553998"/>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ovéPole 74"/>
              <p:cNvSpPr txBox="1"/>
              <p:nvPr/>
            </p:nvSpPr>
            <p:spPr>
              <a:xfrm>
                <a:off x="3722895" y="2480951"/>
                <a:ext cx="1680460" cy="6123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cs-CZ" b="0" i="1" smtClean="0">
                              <a:latin typeface="Cambria Math" panose="02040503050406030204" pitchFamily="18" charset="0"/>
                            </a:rPr>
                            <m:t>𝑢</m:t>
                          </m:r>
                        </m:e>
                        <m:sub>
                          <m:r>
                            <a:rPr lang="en-US" b="0" i="1" smtClean="0">
                              <a:latin typeface="Cambria Math" panose="02040503050406030204" pitchFamily="18" charset="0"/>
                            </a:rPr>
                            <m:t>𝑚</m:t>
                          </m:r>
                        </m:sub>
                      </m:sSub>
                      <m:r>
                        <a:rPr lang="en-US" b="0" i="1" smtClean="0">
                          <a:latin typeface="Cambria Math" panose="02040503050406030204" pitchFamily="18" charset="0"/>
                        </a:rPr>
                        <m:t>=</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𝑉</m:t>
                              </m:r>
                            </m:e>
                          </m:acc>
                          <m:d>
                            <m:dPr>
                              <m:ctrlPr>
                                <a:rPr lang="en-US"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𝑛</m:t>
                              </m:r>
                              <m:r>
                                <a:rPr lang="en-US" i="1">
                                  <a:latin typeface="Cambria Math" panose="02040503050406030204" pitchFamily="18" charset="0"/>
                                </a:rPr>
                                <m:t>+1</m:t>
                              </m:r>
                            </m:e>
                          </m:d>
                        </m:num>
                        <m:den>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den>
                      </m:f>
                    </m:oMath>
                  </m:oMathPara>
                </a14:m>
                <a:endParaRPr lang="en-US" dirty="0"/>
              </a:p>
            </p:txBody>
          </p:sp>
        </mc:Choice>
        <mc:Fallback xmlns="">
          <p:sp>
            <p:nvSpPr>
              <p:cNvPr id="75" name="TextovéPole 74"/>
              <p:cNvSpPr txBox="1">
                <a:spLocks noRot="1" noChangeAspect="1" noMove="1" noResize="1" noEditPoints="1" noAdjustHandles="1" noChangeArrowheads="1" noChangeShapeType="1" noTextEdit="1"/>
              </p:cNvSpPr>
              <p:nvPr/>
            </p:nvSpPr>
            <p:spPr>
              <a:xfrm>
                <a:off x="3722895" y="2480951"/>
                <a:ext cx="1680460" cy="61234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ovéPole 80"/>
              <p:cNvSpPr txBox="1"/>
              <p:nvPr/>
            </p:nvSpPr>
            <p:spPr>
              <a:xfrm>
                <a:off x="2295630" y="1811462"/>
                <a:ext cx="4134273" cy="5641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cs-CZ" b="0" i="1" smtClean="0">
                              <a:latin typeface="Cambria Math" panose="02040503050406030204" pitchFamily="18" charset="0"/>
                            </a:rPr>
                            <m:t>𝑢</m:t>
                          </m:r>
                        </m:e>
                        <m:sub>
                          <m:r>
                            <a:rPr lang="cs-CZ" b="0" i="1" smtClean="0">
                              <a:latin typeface="Cambria Math" panose="02040503050406030204" pitchFamily="18" charset="0"/>
                            </a:rPr>
                            <m:t>𝑥</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𝑚</m:t>
                              </m:r>
                            </m:sub>
                          </m:sSub>
                        </m:num>
                        <m:den>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𝛽𝜉</m:t>
                          </m:r>
                        </m:den>
                      </m:f>
                      <m:d>
                        <m:dPr>
                          <m:ctrlPr>
                            <a:rPr lang="en-US" b="0"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1−</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𝜂</m:t>
                                  </m:r>
                                  <m:r>
                                    <a:rPr lang="en-US" i="1">
                                      <a:latin typeface="Cambria Math" panose="02040503050406030204" pitchFamily="18" charset="0"/>
                                    </a:rPr>
                                    <m:t>−1</m:t>
                                  </m:r>
                                </m:e>
                              </m:d>
                            </m:e>
                            <m:sup>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+1</m:t>
                                  </m:r>
                                </m:num>
                                <m:den>
                                  <m:r>
                                    <a:rPr lang="en-US" i="1">
                                      <a:latin typeface="Cambria Math" panose="02040503050406030204" pitchFamily="18" charset="0"/>
                                    </a:rPr>
                                    <m:t>𝑛</m:t>
                                  </m:r>
                                </m:den>
                              </m:f>
                            </m:sup>
                          </m:sSup>
                        </m:e>
                      </m:d>
                      <m:r>
                        <a:rPr lang="en-US" i="1">
                          <a:latin typeface="Cambria Math" panose="02040503050406030204" pitchFamily="18" charset="0"/>
                        </a:rPr>
                        <m:t>, </m:t>
                      </m:r>
                      <m:r>
                        <a:rPr lang="en-US" i="1">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&gt;</m:t>
                      </m:r>
                      <m:r>
                        <a:rPr lang="en-US" i="1">
                          <a:latin typeface="Cambria Math" panose="02040503050406030204" pitchFamily="18" charset="0"/>
                          <a:sym typeface="Symbol" panose="05050102010706020507" pitchFamily="18" charset="2"/>
                        </a:rPr>
                        <m:t>0.5</m:t>
                      </m:r>
                    </m:oMath>
                  </m:oMathPara>
                </a14:m>
                <a:endParaRPr lang="en-US" dirty="0"/>
              </a:p>
            </p:txBody>
          </p:sp>
        </mc:Choice>
        <mc:Fallback xmlns="">
          <p:sp>
            <p:nvSpPr>
              <p:cNvPr id="81" name="TextovéPole 80"/>
              <p:cNvSpPr txBox="1">
                <a:spLocks noRot="1" noChangeAspect="1" noMove="1" noResize="1" noEditPoints="1" noAdjustHandles="1" noChangeArrowheads="1" noChangeShapeType="1" noTextEdit="1"/>
              </p:cNvSpPr>
              <p:nvPr/>
            </p:nvSpPr>
            <p:spPr>
              <a:xfrm>
                <a:off x="2295630" y="1811462"/>
                <a:ext cx="4134273" cy="564129"/>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ovéPole 82"/>
              <p:cNvSpPr txBox="1"/>
              <p:nvPr/>
            </p:nvSpPr>
            <p:spPr>
              <a:xfrm>
                <a:off x="2312257" y="4531154"/>
                <a:ext cx="3896644" cy="5726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cs-CZ" b="0" i="1" smtClean="0">
                              <a:latin typeface="Cambria Math" panose="02040503050406030204" pitchFamily="18" charset="0"/>
                            </a:rPr>
                            <m:t>𝑢</m:t>
                          </m:r>
                        </m:e>
                        <m:sub>
                          <m:r>
                            <a:rPr lang="en-US" b="0" i="1" smtClean="0">
                              <a:latin typeface="Cambria Math" panose="02040503050406030204" pitchFamily="18" charset="0"/>
                            </a:rPr>
                            <m:t>𝑦</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𝜀𝛽</m:t>
                              </m:r>
                              <m:r>
                                <a:rPr lang="en-US" b="0" i="1" smtClean="0">
                                  <a:latin typeface="Cambria Math" panose="02040503050406030204" pitchFamily="18" charset="0"/>
                                </a:rPr>
                                <m:t>𝑢</m:t>
                              </m:r>
                            </m:e>
                            <m:sub>
                              <m:r>
                                <a:rPr lang="en-US" b="0" i="1" smtClean="0">
                                  <a:latin typeface="Cambria Math" panose="02040503050406030204" pitchFamily="18" charset="0"/>
                                </a:rPr>
                                <m:t>𝑚</m:t>
                              </m:r>
                            </m:sub>
                          </m:sSub>
                        </m:num>
                        <m:den>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𝛽𝜉</m:t>
                          </m:r>
                        </m:den>
                      </m:f>
                      <m:r>
                        <a:rPr lang="en-US" b="0" i="1" smtClean="0">
                          <a:latin typeface="Cambria Math" panose="02040503050406030204" pitchFamily="18" charset="0"/>
                          <a:ea typeface="Cambria Math" panose="02040503050406030204" pitchFamily="18" charset="0"/>
                        </a:rPr>
                        <m:t>𝜂</m:t>
                      </m:r>
                      <m:r>
                        <a:rPr lang="en-US" b="0" i="1" smtClean="0">
                          <a:latin typeface="Cambria Math" panose="02040503050406030204" pitchFamily="18" charset="0"/>
                          <a:ea typeface="Cambria Math" panose="02040503050406030204" pitchFamily="18" charset="0"/>
                        </a:rPr>
                        <m:t>(1−</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1−2</m:t>
                              </m:r>
                              <m:r>
                                <a:rPr lang="en-US" i="1">
                                  <a:latin typeface="Cambria Math" panose="02040503050406030204" pitchFamily="18" charset="0"/>
                                  <a:ea typeface="Cambria Math" panose="02040503050406030204" pitchFamily="18" charset="0"/>
                                </a:rPr>
                                <m:t>𝜂</m:t>
                              </m:r>
                            </m:e>
                          </m:d>
                        </m:e>
                        <m:sup>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+1</m:t>
                              </m:r>
                            </m:num>
                            <m:den>
                              <m:r>
                                <a:rPr lang="en-US" i="1">
                                  <a:latin typeface="Cambria Math" panose="02040503050406030204" pitchFamily="18" charset="0"/>
                                </a:rPr>
                                <m:t>𝑛</m:t>
                              </m:r>
                            </m:den>
                          </m:f>
                        </m:sup>
                      </m:sSup>
                      <m:r>
                        <a:rPr lang="en-US" b="0" i="1" smtClean="0">
                          <a:latin typeface="Cambria Math" panose="02040503050406030204" pitchFamily="18" charset="0"/>
                        </a:rPr>
                        <m:t>), </m:t>
                      </m:r>
                      <m:r>
                        <a:rPr lang="en-US" b="0" i="1" smtClean="0">
                          <a:latin typeface="Cambria Math" panose="02040503050406030204" pitchFamily="18" charset="0"/>
                          <a:sym typeface="Symbol" panose="05050102010706020507" pitchFamily="18" charset="2"/>
                        </a:rPr>
                        <m:t>0.5</m:t>
                      </m:r>
                    </m:oMath>
                  </m:oMathPara>
                </a14:m>
                <a:endParaRPr lang="en-US" dirty="0"/>
              </a:p>
            </p:txBody>
          </p:sp>
        </mc:Choice>
        <mc:Fallback xmlns="">
          <p:sp>
            <p:nvSpPr>
              <p:cNvPr id="83" name="TextovéPole 82"/>
              <p:cNvSpPr txBox="1">
                <a:spLocks noRot="1" noChangeAspect="1" noMove="1" noResize="1" noEditPoints="1" noAdjustHandles="1" noChangeArrowheads="1" noChangeShapeType="1" noTextEdit="1"/>
              </p:cNvSpPr>
              <p:nvPr/>
            </p:nvSpPr>
            <p:spPr>
              <a:xfrm>
                <a:off x="2312257" y="4531154"/>
                <a:ext cx="3896644" cy="57265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ovéPole 6"/>
              <p:cNvSpPr txBox="1"/>
              <p:nvPr/>
            </p:nvSpPr>
            <p:spPr>
              <a:xfrm>
                <a:off x="4569194" y="5773300"/>
                <a:ext cx="740716" cy="5167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0</m:t>
                              </m:r>
                            </m:sub>
                          </m:sSub>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den>
                      </m:f>
                    </m:oMath>
                  </m:oMathPara>
                </a14:m>
                <a:endParaRPr lang="en-US"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4569194" y="5773300"/>
                <a:ext cx="740716" cy="51674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ovéPole 84"/>
              <p:cNvSpPr txBox="1"/>
              <p:nvPr/>
            </p:nvSpPr>
            <p:spPr>
              <a:xfrm>
                <a:off x="2378758" y="5117670"/>
                <a:ext cx="3977562" cy="57265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cs-CZ" b="0" i="1" smtClean="0">
                              <a:latin typeface="Cambria Math" panose="02040503050406030204" pitchFamily="18" charset="0"/>
                            </a:rPr>
                            <m:t>𝑢</m:t>
                          </m:r>
                        </m:e>
                        <m:sub>
                          <m:r>
                            <a:rPr lang="en-US" b="0" i="1" smtClean="0">
                              <a:latin typeface="Cambria Math" panose="02040503050406030204" pitchFamily="18" charset="0"/>
                            </a:rPr>
                            <m:t>𝑦</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𝜀𝛽</m:t>
                              </m:r>
                              <m:r>
                                <a:rPr lang="en-US" b="0" i="1" smtClean="0">
                                  <a:latin typeface="Cambria Math" panose="02040503050406030204" pitchFamily="18" charset="0"/>
                                </a:rPr>
                                <m:t>𝑢</m:t>
                              </m:r>
                            </m:e>
                            <m:sub>
                              <m:r>
                                <a:rPr lang="en-US" b="0" i="1" smtClean="0">
                                  <a:latin typeface="Cambria Math" panose="02040503050406030204" pitchFamily="18" charset="0"/>
                                </a:rPr>
                                <m:t>𝑚</m:t>
                              </m:r>
                            </m:sub>
                          </m:sSub>
                        </m:num>
                        <m:den>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𝛽𝜉</m:t>
                          </m:r>
                        </m:den>
                      </m:f>
                      <m:r>
                        <a:rPr lang="en-US" b="0" i="1" smtClean="0">
                          <a:latin typeface="Cambria Math" panose="02040503050406030204" pitchFamily="18" charset="0"/>
                          <a:ea typeface="Cambria Math" panose="02040503050406030204" pitchFamily="18" charset="0"/>
                        </a:rPr>
                        <m:t>𝜂</m:t>
                      </m:r>
                      <m:r>
                        <a:rPr lang="en-US" b="0" i="1" smtClean="0">
                          <a:latin typeface="Cambria Math" panose="02040503050406030204" pitchFamily="18" charset="0"/>
                          <a:ea typeface="Cambria Math" panose="02040503050406030204" pitchFamily="18" charset="0"/>
                        </a:rPr>
                        <m:t>(1−</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𝜂</m:t>
                              </m:r>
                              <m:r>
                                <a:rPr lang="en-US" i="1">
                                  <a:latin typeface="Cambria Math" panose="02040503050406030204" pitchFamily="18" charset="0"/>
                                </a:rPr>
                                <m:t>−1</m:t>
                              </m:r>
                            </m:e>
                          </m:d>
                        </m:e>
                        <m:sup>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+1</m:t>
                              </m:r>
                            </m:num>
                            <m:den>
                              <m:r>
                                <a:rPr lang="en-US" i="1">
                                  <a:latin typeface="Cambria Math" panose="02040503050406030204" pitchFamily="18" charset="0"/>
                                </a:rPr>
                                <m:t>𝑛</m:t>
                              </m:r>
                            </m:den>
                          </m:f>
                        </m:sup>
                      </m:sSup>
                      <m:r>
                        <a:rPr lang="en-US" b="0" i="1" smtClean="0">
                          <a:latin typeface="Cambria Math" panose="02040503050406030204" pitchFamily="18" charset="0"/>
                        </a:rPr>
                        <m:t>), </m:t>
                      </m:r>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ea typeface="Cambria Math" panose="02040503050406030204" pitchFamily="18" charset="0"/>
                          <a:sym typeface="Symbol" panose="05050102010706020507" pitchFamily="18" charset="2"/>
                        </a:rPr>
                        <m:t>&gt;</m:t>
                      </m:r>
                      <m:r>
                        <a:rPr lang="en-US" b="0" i="1" smtClean="0">
                          <a:latin typeface="Cambria Math" panose="02040503050406030204" pitchFamily="18" charset="0"/>
                          <a:sym typeface="Symbol" panose="05050102010706020507" pitchFamily="18" charset="2"/>
                        </a:rPr>
                        <m:t>0.5</m:t>
                      </m:r>
                    </m:oMath>
                  </m:oMathPara>
                </a14:m>
                <a:endParaRPr lang="en-US" dirty="0"/>
              </a:p>
            </p:txBody>
          </p:sp>
        </mc:Choice>
        <mc:Fallback xmlns="">
          <p:sp>
            <p:nvSpPr>
              <p:cNvPr id="85" name="TextovéPole 84"/>
              <p:cNvSpPr txBox="1">
                <a:spLocks noRot="1" noChangeAspect="1" noMove="1" noResize="1" noEditPoints="1" noAdjustHandles="1" noChangeArrowheads="1" noChangeShapeType="1" noTextEdit="1"/>
              </p:cNvSpPr>
              <p:nvPr/>
            </p:nvSpPr>
            <p:spPr>
              <a:xfrm>
                <a:off x="2378758" y="5117670"/>
                <a:ext cx="3977562" cy="572657"/>
              </a:xfrm>
              <a:prstGeom prst="rect">
                <a:avLst/>
              </a:prstGeom>
              <a:blipFill rotWithShape="0">
                <a:blip r:embed="rId7"/>
                <a:stretch>
                  <a:fillRect/>
                </a:stretch>
              </a:blipFill>
            </p:spPr>
            <p:txBody>
              <a:bodyPr/>
              <a:lstStyle/>
              <a:p>
                <a:r>
                  <a:rPr lang="en-US">
                    <a:noFill/>
                  </a:rPr>
                  <a:t> </a:t>
                </a:r>
              </a:p>
            </p:txBody>
          </p:sp>
        </mc:Fallback>
      </mc:AlternateContent>
      <p:sp>
        <p:nvSpPr>
          <p:cNvPr id="2" name="TextovéPole 1"/>
          <p:cNvSpPr txBox="1"/>
          <p:nvPr/>
        </p:nvSpPr>
        <p:spPr>
          <a:xfrm>
            <a:off x="349623" y="688635"/>
            <a:ext cx="4186517" cy="369332"/>
          </a:xfrm>
          <a:prstGeom prst="rect">
            <a:avLst/>
          </a:prstGeom>
          <a:noFill/>
        </p:spPr>
        <p:txBody>
          <a:bodyPr wrap="square" rtlCol="0">
            <a:spAutoFit/>
          </a:bodyPr>
          <a:lstStyle/>
          <a:p>
            <a:r>
              <a:rPr lang="cs-CZ" dirty="0" err="1" smtClean="0"/>
              <a:t>Axi</a:t>
            </a:r>
            <a:r>
              <a:rPr lang="en-US" dirty="0" smtClean="0"/>
              <a:t>a</a:t>
            </a:r>
            <a:r>
              <a:rPr lang="cs-CZ" dirty="0" smtClean="0"/>
              <a:t>l </a:t>
            </a:r>
            <a:r>
              <a:rPr lang="en-US" dirty="0" smtClean="0"/>
              <a:t>velocity</a:t>
            </a:r>
            <a:endParaRPr lang="en-US" dirty="0"/>
          </a:p>
        </p:txBody>
      </p:sp>
      <p:sp>
        <p:nvSpPr>
          <p:cNvPr id="3" name="TextovéPole 2"/>
          <p:cNvSpPr txBox="1"/>
          <p:nvPr/>
        </p:nvSpPr>
        <p:spPr>
          <a:xfrm>
            <a:off x="349622" y="3877673"/>
            <a:ext cx="10079713" cy="369332"/>
          </a:xfrm>
          <a:prstGeom prst="rect">
            <a:avLst/>
          </a:prstGeom>
          <a:noFill/>
        </p:spPr>
        <p:txBody>
          <a:bodyPr wrap="square" rtlCol="0">
            <a:spAutoFit/>
          </a:bodyPr>
          <a:lstStyle/>
          <a:p>
            <a:r>
              <a:rPr lang="en-US" dirty="0" smtClean="0"/>
              <a:t>Transversal component</a:t>
            </a:r>
            <a:r>
              <a:rPr lang="cs-CZ" dirty="0" smtClean="0"/>
              <a:t> (</a:t>
            </a:r>
            <a:r>
              <a:rPr lang="en-US" dirty="0" smtClean="0"/>
              <a:t>satisfying continuity equation</a:t>
            </a:r>
            <a:r>
              <a:rPr lang="cs-CZ" dirty="0" smtClean="0"/>
              <a:t>                           )</a:t>
            </a:r>
            <a:endParaRPr lang="en-US" dirty="0"/>
          </a:p>
        </p:txBody>
      </p:sp>
      <mc:AlternateContent xmlns:mc="http://schemas.openxmlformats.org/markup-compatibility/2006" xmlns:a14="http://schemas.microsoft.com/office/drawing/2010/main">
        <mc:Choice Requires="a14">
          <p:sp>
            <p:nvSpPr>
              <p:cNvPr id="4" name="TextovéPole 3"/>
              <p:cNvSpPr txBox="1"/>
              <p:nvPr/>
            </p:nvSpPr>
            <p:spPr>
              <a:xfrm>
                <a:off x="5996412" y="3725388"/>
                <a:ext cx="1722844" cy="6739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a:rPr>
                            <m:t>𝜕</m:t>
                          </m:r>
                          <m:sSub>
                            <m:sSubPr>
                              <m:ctrlPr>
                                <a:rPr lang="en-US" i="1" smtClean="0">
                                  <a:latin typeface="Cambria Math" panose="02040503050406030204" pitchFamily="18" charset="0"/>
                                </a:rPr>
                              </m:ctrlPr>
                            </m:sSubPr>
                            <m:e>
                              <m:r>
                                <a:rPr lang="cs-CZ" b="0" i="1" smtClean="0">
                                  <a:latin typeface="Cambria Math"/>
                                </a:rPr>
                                <m:t>𝑢</m:t>
                              </m:r>
                            </m:e>
                            <m:sub>
                              <m:r>
                                <a:rPr lang="cs-CZ" b="0" i="1" smtClean="0">
                                  <a:latin typeface="Cambria Math"/>
                                </a:rPr>
                                <m:t>𝑥</m:t>
                              </m:r>
                            </m:sub>
                          </m:sSub>
                        </m:num>
                        <m:den>
                          <m:r>
                            <a:rPr lang="en-US" i="1" smtClean="0">
                              <a:latin typeface="Cambria Math"/>
                            </a:rPr>
                            <m:t>𝜕</m:t>
                          </m:r>
                          <m:r>
                            <a:rPr lang="en-US" i="1" smtClean="0">
                              <a:latin typeface="Cambria Math"/>
                            </a:rPr>
                            <m:t>𝑥</m:t>
                          </m:r>
                        </m:den>
                      </m:f>
                      <m:r>
                        <a:rPr lang="cs-CZ" b="0" i="1" smtClean="0">
                          <a:latin typeface="Cambria Math"/>
                        </a:rPr>
                        <m:t>+</m:t>
                      </m:r>
                      <m:f>
                        <m:fPr>
                          <m:ctrlPr>
                            <a:rPr lang="en-US" i="1">
                              <a:latin typeface="Cambria Math" panose="02040503050406030204" pitchFamily="18" charset="0"/>
                            </a:rPr>
                          </m:ctrlPr>
                        </m:fPr>
                        <m:num>
                          <m:r>
                            <a:rPr lang="en-US" i="1">
                              <a:latin typeface="Cambria Math"/>
                            </a:rPr>
                            <m:t>𝜕</m:t>
                          </m:r>
                          <m:sSub>
                            <m:sSubPr>
                              <m:ctrlPr>
                                <a:rPr lang="en-US" i="1">
                                  <a:latin typeface="Cambria Math" panose="02040503050406030204" pitchFamily="18" charset="0"/>
                                </a:rPr>
                              </m:ctrlPr>
                            </m:sSubPr>
                            <m:e>
                              <m:r>
                                <a:rPr lang="cs-CZ" i="1">
                                  <a:latin typeface="Cambria Math"/>
                                </a:rPr>
                                <m:t>𝑢</m:t>
                              </m:r>
                            </m:e>
                            <m:sub>
                              <m:r>
                                <a:rPr lang="cs-CZ" b="0" i="1" smtClean="0">
                                  <a:latin typeface="Cambria Math"/>
                                </a:rPr>
                                <m:t>𝑦</m:t>
                              </m:r>
                            </m:sub>
                          </m:sSub>
                        </m:num>
                        <m:den>
                          <m:r>
                            <a:rPr lang="en-US" i="1">
                              <a:latin typeface="Cambria Math"/>
                            </a:rPr>
                            <m:t>𝜕</m:t>
                          </m:r>
                          <m:r>
                            <a:rPr lang="cs-CZ" b="0" i="1" smtClean="0">
                              <a:latin typeface="Cambria Math"/>
                            </a:rPr>
                            <m:t>𝑦</m:t>
                          </m:r>
                        </m:den>
                      </m:f>
                      <m:r>
                        <a:rPr lang="cs-CZ" b="0" i="1" smtClean="0">
                          <a:latin typeface="Cambria Math"/>
                        </a:rPr>
                        <m:t>=0</m:t>
                      </m:r>
                    </m:oMath>
                  </m:oMathPara>
                </a14:m>
                <a:endParaRPr lang="en-US"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5996412" y="3725388"/>
                <a:ext cx="1722844" cy="673902"/>
              </a:xfrm>
              <a:prstGeom prst="rect">
                <a:avLst/>
              </a:prstGeom>
              <a:blipFill rotWithShape="1">
                <a:blip r:embed="rId8"/>
                <a:stretch>
                  <a:fillRect/>
                </a:stretch>
              </a:blipFill>
            </p:spPr>
            <p:txBody>
              <a:bodyPr/>
              <a:lstStyle/>
              <a:p>
                <a:r>
                  <a:rPr lang="cs-CZ">
                    <a:noFill/>
                  </a:rPr>
                  <a:t> </a:t>
                </a:r>
              </a:p>
            </p:txBody>
          </p:sp>
        </mc:Fallback>
      </mc:AlternateContent>
      <p:sp>
        <p:nvSpPr>
          <p:cNvPr id="5" name="Zástupný symbol pro číslo snímku 4"/>
          <p:cNvSpPr>
            <a:spLocks noGrp="1"/>
          </p:cNvSpPr>
          <p:nvPr>
            <p:ph type="sldNum" sz="quarter" idx="12"/>
          </p:nvPr>
        </p:nvSpPr>
        <p:spPr/>
        <p:txBody>
          <a:bodyPr/>
          <a:lstStyle/>
          <a:p>
            <a:pPr>
              <a:defRPr/>
            </a:pPr>
            <a:fld id="{B5B76BE2-068B-4195-97D5-A58FFC9B4249}" type="slidenum">
              <a:rPr lang="en-US" smtClean="0"/>
              <a:pPr>
                <a:defRPr/>
              </a:pPr>
              <a:t>9</a:t>
            </a:fld>
            <a:endParaRPr lang="en-US"/>
          </a:p>
        </p:txBody>
      </p:sp>
      <p:sp>
        <p:nvSpPr>
          <p:cNvPr id="15" name="TextovéPole 14"/>
          <p:cNvSpPr txBox="1"/>
          <p:nvPr/>
        </p:nvSpPr>
        <p:spPr>
          <a:xfrm>
            <a:off x="10429336" y="58155"/>
            <a:ext cx="1762664" cy="307777"/>
          </a:xfrm>
          <a:prstGeom prst="rect">
            <a:avLst/>
          </a:prstGeom>
          <a:solidFill>
            <a:schemeClr val="bg1"/>
          </a:solidFill>
          <a:ln w="28575">
            <a:solidFill>
              <a:srgbClr val="FF0000"/>
            </a:solidFill>
          </a:ln>
        </p:spPr>
        <p:txBody>
          <a:bodyPr wrap="square" rtlCol="0">
            <a:spAutoFit/>
          </a:bodyPr>
          <a:lstStyle/>
          <a:p>
            <a:r>
              <a:rPr lang="cs-CZ" sz="1400" dirty="0" smtClean="0"/>
              <a:t>Kontroloval FROUZ</a:t>
            </a:r>
            <a:endParaRPr lang="cs-CZ" sz="1400" dirty="0"/>
          </a:p>
        </p:txBody>
      </p:sp>
      <p:sp>
        <p:nvSpPr>
          <p:cNvPr id="17" name="TextovéPole 16"/>
          <p:cNvSpPr txBox="1"/>
          <p:nvPr/>
        </p:nvSpPr>
        <p:spPr>
          <a:xfrm>
            <a:off x="6271404" y="603511"/>
            <a:ext cx="5354127" cy="400110"/>
          </a:xfrm>
          <a:prstGeom prst="rect">
            <a:avLst/>
          </a:prstGeom>
          <a:solidFill>
            <a:schemeClr val="bg1">
              <a:lumMod val="95000"/>
            </a:schemeClr>
          </a:solidFill>
        </p:spPr>
        <p:txBody>
          <a:bodyPr wrap="square" rtlCol="0">
            <a:spAutoFit/>
          </a:bodyPr>
          <a:lstStyle/>
          <a:p>
            <a:r>
              <a:rPr lang="en-US" sz="2000" b="1" dirty="0" smtClean="0">
                <a:solidFill>
                  <a:srgbClr val="FF0000"/>
                </a:solidFill>
              </a:rPr>
              <a:t>Only</a:t>
            </a:r>
            <a:r>
              <a:rPr lang="cs-CZ" sz="2000" b="1" dirty="0" smtClean="0">
                <a:solidFill>
                  <a:srgbClr val="FF0000"/>
                </a:solidFill>
              </a:rPr>
              <a:t> INFO </a:t>
            </a:r>
            <a:r>
              <a:rPr lang="en-US" sz="2000" b="1" dirty="0" smtClean="0">
                <a:solidFill>
                  <a:srgbClr val="FF0000"/>
                </a:solidFill>
              </a:rPr>
              <a:t>old presentation</a:t>
            </a:r>
            <a:r>
              <a:rPr lang="cs-CZ" sz="2000" b="1" dirty="0" smtClean="0">
                <a:solidFill>
                  <a:srgbClr val="FF0000"/>
                </a:solidFill>
              </a:rPr>
              <a:t> RZ8 (</a:t>
            </a:r>
            <a:r>
              <a:rPr lang="en-US" sz="2000" b="1" dirty="0" smtClean="0">
                <a:solidFill>
                  <a:srgbClr val="FF0000"/>
                </a:solidFill>
              </a:rPr>
              <a:t>skip</a:t>
            </a:r>
            <a:r>
              <a:rPr lang="cs-CZ" sz="2000" b="1" dirty="0" smtClean="0">
                <a:solidFill>
                  <a:srgbClr val="FF0000"/>
                </a:solidFill>
              </a:rPr>
              <a:t>)</a:t>
            </a:r>
            <a:endParaRPr lang="en-US" sz="2000" b="1" dirty="0">
              <a:solidFill>
                <a:srgbClr val="FF0000"/>
              </a:solidFill>
            </a:endParaRPr>
          </a:p>
        </p:txBody>
      </p:sp>
    </p:spTree>
    <p:extLst>
      <p:ext uri="{BB962C8B-B14F-4D97-AF65-F5344CB8AC3E}">
        <p14:creationId xmlns:p14="http://schemas.microsoft.com/office/powerpoint/2010/main" val="3710564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20839</TotalTime>
  <Words>6380</Words>
  <Application>Microsoft Office PowerPoint</Application>
  <PresentationFormat>Širokoúhlá obrazovka</PresentationFormat>
  <Paragraphs>1059</Paragraphs>
  <Slides>60</Slides>
  <Notes>7</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60</vt:i4>
      </vt:variant>
    </vt:vector>
  </HeadingPairs>
  <TitlesOfParts>
    <vt:vector size="66" baseType="lpstr">
      <vt:lpstr>Arial</vt:lpstr>
      <vt:lpstr>Calibri</vt:lpstr>
      <vt:lpstr>Calibri Light</vt:lpstr>
      <vt:lpstr>Cambria Math</vt:lpstr>
      <vt:lpstr>Symbol</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Rudolf Žitný</dc:creator>
  <cp:lastModifiedBy>Rudolf Žitný</cp:lastModifiedBy>
  <cp:revision>882</cp:revision>
  <cp:lastPrinted>2015-08-30T08:20:26Z</cp:lastPrinted>
  <dcterms:created xsi:type="dcterms:W3CDTF">2014-06-27T08:57:24Z</dcterms:created>
  <dcterms:modified xsi:type="dcterms:W3CDTF">2015-09-02T12:29:40Z</dcterms:modified>
</cp:coreProperties>
</file>