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03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264" r:id="rId12"/>
    <p:sldId id="272" r:id="rId13"/>
    <p:sldId id="287" r:id="rId14"/>
    <p:sldId id="288" r:id="rId15"/>
    <p:sldId id="289" r:id="rId16"/>
    <p:sldId id="290" r:id="rId17"/>
    <p:sldId id="291" r:id="rId18"/>
    <p:sldId id="301" r:id="rId19"/>
    <p:sldId id="292" r:id="rId20"/>
    <p:sldId id="293" r:id="rId21"/>
    <p:sldId id="294" r:id="rId22"/>
    <p:sldId id="297" r:id="rId23"/>
    <p:sldId id="295" r:id="rId24"/>
    <p:sldId id="296" r:id="rId25"/>
    <p:sldId id="304" r:id="rId26"/>
    <p:sldId id="298" r:id="rId27"/>
    <p:sldId id="302" r:id="rId28"/>
    <p:sldId id="300" r:id="rId29"/>
    <p:sldId id="299" r:id="rId30"/>
    <p:sldId id="286" r:id="rId31"/>
  </p:sldIdLst>
  <p:sldSz cx="12192000" cy="6858000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1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BE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33" y="-86"/>
      </p:cViewPr>
      <p:guideLst>
        <p:guide orient="horz" pos="23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4D8D-F037-4243-8A78-2330A5AA4D58}" type="datetimeFigureOut">
              <a:rPr lang="en-US"/>
              <a:pPr>
                <a:defRPr/>
              </a:pPr>
              <a:t>9/28/2014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25F9-419F-4378-92EE-E247B512E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E3E0-D49F-40D3-9FFA-2A26B9DA648F}" type="datetimeFigureOut">
              <a:rPr lang="en-US"/>
              <a:pPr>
                <a:defRPr/>
              </a:pPr>
              <a:t>9/28/2014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17B9-1BC8-4421-9BF7-7B859A17D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084F-6938-4254-8C67-39D508059D8E}" type="datetimeFigureOut">
              <a:rPr lang="en-US"/>
              <a:pPr>
                <a:defRPr/>
              </a:pPr>
              <a:t>9/28/2014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B6D8-6017-41DD-955D-65EAEF470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6D90-D07D-4C8B-AB2C-D222F6408561}" type="datetimeFigureOut">
              <a:rPr lang="en-US"/>
              <a:pPr>
                <a:defRPr/>
              </a:pPr>
              <a:t>9/28/2014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71AD7-304A-4E08-A2D0-0B7FF3CA9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2ED22-8A6B-4CCF-BF8B-4046BA4E0E9C}" type="datetimeFigureOut">
              <a:rPr lang="en-US"/>
              <a:pPr>
                <a:defRPr/>
              </a:pPr>
              <a:t>9/28/2014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7975-847F-49E6-B800-05B7949E7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A99B-7904-451E-8371-D18A52800D6A}" type="datetimeFigureOut">
              <a:rPr lang="en-US"/>
              <a:pPr>
                <a:defRPr/>
              </a:pPr>
              <a:t>9/28/2014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25629-57C0-43E2-A23D-0D43080D5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BD68-E653-494B-BD74-28778EFA7F9A}" type="datetimeFigureOut">
              <a:rPr lang="en-US"/>
              <a:pPr>
                <a:defRPr/>
              </a:pPr>
              <a:t>9/28/2014</a:t>
            </a:fld>
            <a:endParaRPr lang="en-US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09448-3551-4DAB-974A-A2C37A746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4CA1-3B4B-460A-A145-1A5416E4356A}" type="datetimeFigureOut">
              <a:rPr lang="en-US"/>
              <a:pPr>
                <a:defRPr/>
              </a:pPr>
              <a:t>9/28/2014</a:t>
            </a:fld>
            <a:endParaRPr lang="en-US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E546-119A-4894-8A82-15F488227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D3C91-51D8-4F72-BF02-72D07C755D4A}" type="datetimeFigureOut">
              <a:rPr lang="en-US"/>
              <a:pPr>
                <a:defRPr/>
              </a:pPr>
              <a:t>9/28/2014</a:t>
            </a:fld>
            <a:endParaRPr lang="en-US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76BE2-068B-4195-97D5-A58FFC9B4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BE07-E231-4FAD-864F-270B7BCEFE78}" type="datetimeFigureOut">
              <a:rPr lang="en-US"/>
              <a:pPr>
                <a:defRPr/>
              </a:pPr>
              <a:t>9/28/2014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A62E-75F3-4E2D-91BB-165D09736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91643-4229-451F-93B6-5E3AC91897EE}" type="datetimeFigureOut">
              <a:rPr lang="en-US"/>
              <a:pPr>
                <a:defRPr/>
              </a:pPr>
              <a:t>9/28/2014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5851E-B1FA-45FD-842F-ABD4D1A67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088AEF-DD3E-458E-AEF1-E760C5D7D310}" type="datetimeFigureOut">
              <a:rPr lang="en-US"/>
              <a:pPr>
                <a:defRPr/>
              </a:pPr>
              <a:t>9/28/2014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15F7BF-D9F5-4BE1-885B-5BE3F2148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2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7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90.png"/><Relationship Id="rId10" Type="http://schemas.openxmlformats.org/officeDocument/2006/relationships/image" Target="../media/image380.png"/><Relationship Id="rId9" Type="http://schemas.openxmlformats.org/officeDocument/2006/relationships/image" Target="../media/image3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5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1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639"/>
            <a:ext cx="6096001" cy="4217861"/>
          </a:xfrm>
          <a:prstGeom prst="rect">
            <a:avLst/>
          </a:prstGeom>
        </p:spPr>
      </p:pic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8963025" y="96838"/>
            <a:ext cx="315753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cs-CZ" altLang="en-US" dirty="0">
                <a:solidFill>
                  <a:schemeClr val="bg1"/>
                </a:solidFill>
                <a:latin typeface="Calibri" pitchFamily="34" charset="0"/>
              </a:rPr>
              <a:t>Žitný prezentace</a:t>
            </a:r>
            <a:r>
              <a:rPr lang="en-US" alt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Calibri" pitchFamily="34" charset="0"/>
              </a:rPr>
              <a:t>17</a:t>
            </a:r>
            <a:r>
              <a:rPr lang="cs-CZ" altLang="en-US" dirty="0" smtClean="0">
                <a:solidFill>
                  <a:schemeClr val="bg1"/>
                </a:solidFill>
                <a:latin typeface="Calibri" pitchFamily="34" charset="0"/>
              </a:rPr>
              <a:t>.9</a:t>
            </a:r>
            <a:r>
              <a:rPr lang="en-US" altLang="en-US" dirty="0" smtClean="0">
                <a:solidFill>
                  <a:schemeClr val="bg1"/>
                </a:solidFill>
                <a:latin typeface="Calibri" pitchFamily="34" charset="0"/>
              </a:rPr>
              <a:t>.201</a:t>
            </a:r>
            <a:r>
              <a:rPr lang="cs-CZ" altLang="en-US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" name="TextovéPole 2"/>
          <p:cNvSpPr txBox="1"/>
          <p:nvPr/>
        </p:nvSpPr>
        <p:spPr>
          <a:xfrm>
            <a:off x="144758" y="0"/>
            <a:ext cx="128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cs-CZ" sz="4000" b="1" dirty="0" smtClean="0">
                <a:solidFill>
                  <a:schemeClr val="bg1"/>
                </a:solidFill>
              </a:rPr>
              <a:t>RZ8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232" y="4218174"/>
            <a:ext cx="3515768" cy="263982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218174"/>
            <a:ext cx="2580232" cy="263982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534952" y="4529224"/>
            <a:ext cx="499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Svět</a:t>
            </a:r>
            <a:r>
              <a:rPr lang="cs-CZ" dirty="0" smtClean="0"/>
              <a:t>elná mikroskopie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856663" y="4353515"/>
            <a:ext cx="313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Kolagen barvený </a:t>
            </a:r>
            <a:r>
              <a:rPr lang="cs-CZ" dirty="0" err="1" smtClean="0">
                <a:solidFill>
                  <a:schemeClr val="bg1"/>
                </a:solidFill>
              </a:rPr>
              <a:t>alciánovou</a:t>
            </a:r>
            <a:r>
              <a:rPr lang="cs-CZ" dirty="0" smtClean="0">
                <a:solidFill>
                  <a:schemeClr val="bg1"/>
                </a:solidFill>
              </a:rPr>
              <a:t> modří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24481" y="3665692"/>
            <a:ext cx="546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Transmisní elektronová mikroskopie kolagenu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1800"/>
            <a:ext cx="3133333" cy="2352381"/>
          </a:xfrm>
          <a:prstGeom prst="rect">
            <a:avLst/>
          </a:prstGeom>
        </p:spPr>
      </p:pic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2097741" y="1570131"/>
            <a:ext cx="97855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cs-CZ" altLang="en-US" sz="7200" b="1" dirty="0" err="1" smtClean="0">
                <a:solidFill>
                  <a:schemeClr val="bg1"/>
                </a:solidFill>
                <a:latin typeface="Calibri Light"/>
              </a:rPr>
              <a:t>Metzner</a:t>
            </a:r>
            <a:r>
              <a:rPr lang="cs-CZ" altLang="en-US" sz="7200" b="1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cs-CZ" altLang="en-US" sz="7200" b="1" dirty="0" err="1" smtClean="0">
                <a:solidFill>
                  <a:schemeClr val="bg1"/>
                </a:solidFill>
                <a:latin typeface="Calibri Light"/>
              </a:rPr>
              <a:t>White</a:t>
            </a:r>
            <a:r>
              <a:rPr lang="cs-CZ" altLang="en-US" sz="7200" b="1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cs-CZ" altLang="en-US" sz="7200" b="1" dirty="0" err="1" smtClean="0">
                <a:solidFill>
                  <a:schemeClr val="bg1"/>
                </a:solidFill>
                <a:latin typeface="Calibri Light"/>
              </a:rPr>
              <a:t>convergent</a:t>
            </a:r>
            <a:r>
              <a:rPr lang="cs-CZ" altLang="en-US" sz="7200" b="1" dirty="0" smtClean="0">
                <a:solidFill>
                  <a:schemeClr val="bg1"/>
                </a:solidFill>
                <a:latin typeface="Calibri Light"/>
              </a:rPr>
              <a:t>/</a:t>
            </a:r>
            <a:r>
              <a:rPr lang="cs-CZ" altLang="en-US" sz="7200" b="1" dirty="0" err="1" smtClean="0">
                <a:solidFill>
                  <a:schemeClr val="bg1"/>
                </a:solidFill>
                <a:latin typeface="Calibri Light"/>
              </a:rPr>
              <a:t>divergent</a:t>
            </a:r>
            <a:r>
              <a:rPr lang="cs-CZ" altLang="en-US" sz="7200" b="1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cs-CZ" altLang="en-US" sz="7200" b="1" dirty="0" err="1" smtClean="0">
                <a:solidFill>
                  <a:schemeClr val="bg1"/>
                </a:solidFill>
                <a:latin typeface="Calibri Light"/>
              </a:rPr>
              <a:t>planar</a:t>
            </a:r>
            <a:r>
              <a:rPr lang="cs-CZ" altLang="en-US" sz="7200" b="1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cs-CZ" altLang="en-US" sz="7200" b="1" dirty="0" err="1" smtClean="0">
                <a:solidFill>
                  <a:schemeClr val="bg1"/>
                </a:solidFill>
                <a:latin typeface="Calibri Light"/>
              </a:rPr>
              <a:t>channel</a:t>
            </a:r>
            <a:r>
              <a:rPr lang="cs-CZ" altLang="en-US" sz="7200" b="1" dirty="0" smtClean="0">
                <a:solidFill>
                  <a:schemeClr val="bg1"/>
                </a:solidFill>
                <a:latin typeface="Calibri Light"/>
              </a:rPr>
              <a:t> </a:t>
            </a:r>
            <a:r>
              <a:rPr lang="cs-CZ" altLang="en-US" sz="7200" b="1" dirty="0" err="1" smtClean="0">
                <a:solidFill>
                  <a:schemeClr val="bg1"/>
                </a:solidFill>
                <a:latin typeface="Calibri Light"/>
              </a:rPr>
              <a:t>flow</a:t>
            </a:r>
            <a:endParaRPr lang="cs-CZ" altLang="en-US" sz="7200" b="1" dirty="0" smtClean="0">
              <a:solidFill>
                <a:schemeClr val="bg1"/>
              </a:solidFill>
              <a:latin typeface="Calibri Light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en-US" sz="2400" b="1" dirty="0" smtClean="0">
                <a:solidFill>
                  <a:schemeClr val="bg1"/>
                </a:solidFill>
                <a:latin typeface="Calibri Light"/>
              </a:rPr>
              <a:t>GAČR = kolagen </a:t>
            </a:r>
            <a:endParaRPr lang="en-US" altLang="en-US" sz="2400" b="1" dirty="0">
              <a:solidFill>
                <a:schemeClr val="bg1"/>
              </a:solidFill>
              <a:latin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Pavlovec, Maxwell, </a:t>
            </a:r>
            <a:r>
              <a:rPr lang="cs-CZ" sz="2400" b="1" dirty="0" err="1" smtClean="0"/>
              <a:t>White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Metzner</a:t>
            </a:r>
            <a:r>
              <a:rPr lang="cs-CZ" sz="2400" b="1" dirty="0" smtClean="0"/>
              <a:t> </a:t>
            </a:r>
            <a:endParaRPr lang="cs-CZ" sz="2400" b="1" dirty="0">
              <a:sym typeface="Symbol" pitchFamily="18" charset="2"/>
            </a:endParaRPr>
          </a:p>
        </p:txBody>
      </p:sp>
      <p:pic>
        <p:nvPicPr>
          <p:cNvPr id="1026" name="Picture 2" descr="C:\Users\Ruda\Pictures\Fotografie0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Diplomová práce </a:t>
            </a:r>
            <a:r>
              <a:rPr lang="cs-CZ" sz="2400" b="1" dirty="0" err="1" smtClean="0"/>
              <a:t>J.Pavlovec</a:t>
            </a:r>
            <a:r>
              <a:rPr lang="cs-CZ" sz="2400" b="1" dirty="0" smtClean="0"/>
              <a:t>: Výtlačný reometr pro viskoelastické kapaliny. 1991 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3222" y="868288"/>
            <a:ext cx="1123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Vedoucí DP </a:t>
            </a:r>
            <a:r>
              <a:rPr lang="cs-CZ" dirty="0" err="1" smtClean="0"/>
              <a:t>R.Žitný</a:t>
            </a:r>
            <a:r>
              <a:rPr lang="cs-CZ" dirty="0" smtClean="0"/>
              <a:t>, oponent </a:t>
            </a:r>
            <a:r>
              <a:rPr lang="cs-CZ" dirty="0" err="1" smtClean="0"/>
              <a:t>M.Houška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36" y="1838524"/>
            <a:ext cx="5428571" cy="1590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0697" y="3824121"/>
            <a:ext cx="111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Konstitutivní model UCM (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convective</a:t>
            </a:r>
            <a:r>
              <a:rPr lang="cs-CZ" dirty="0" smtClean="0"/>
              <a:t> Maxwell) zobecněný v této práci na model </a:t>
            </a:r>
            <a:r>
              <a:rPr lang="cs-CZ" dirty="0" err="1" smtClean="0"/>
              <a:t>White-Metzner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1139262" y="2507710"/>
            <a:ext cx="1288474" cy="166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ný bublinový popisek 10"/>
          <p:cNvSpPr/>
          <p:nvPr/>
        </p:nvSpPr>
        <p:spPr>
          <a:xfrm>
            <a:off x="3616635" y="1149175"/>
            <a:ext cx="3050771" cy="899069"/>
          </a:xfrm>
          <a:prstGeom prst="wedgeEllipseCallout">
            <a:avLst>
              <a:gd name="adj1" fmla="val -42086"/>
              <a:gd name="adj2" fmla="val 134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Konvergentní sekce s kladnou elongací</a:t>
            </a:r>
            <a:endParaRPr lang="en-US" dirty="0"/>
          </a:p>
        </p:txBody>
      </p:sp>
      <p:sp>
        <p:nvSpPr>
          <p:cNvPr id="15" name="Oválný bublinový popisek 14"/>
          <p:cNvSpPr/>
          <p:nvPr/>
        </p:nvSpPr>
        <p:spPr>
          <a:xfrm>
            <a:off x="6129251" y="2858869"/>
            <a:ext cx="3050771" cy="899069"/>
          </a:xfrm>
          <a:prstGeom prst="wedgeEllipseCallout">
            <a:avLst>
              <a:gd name="adj1" fmla="val -53258"/>
              <a:gd name="adj2" fmla="val -72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Divergentní sekce s kompresí vláken</a:t>
            </a:r>
            <a:endParaRPr lang="en-US" dirty="0"/>
          </a:p>
        </p:txBody>
      </p:sp>
      <p:sp>
        <p:nvSpPr>
          <p:cNvPr id="17" name="Oválný bublinový popisek 16"/>
          <p:cNvSpPr/>
          <p:nvPr/>
        </p:nvSpPr>
        <p:spPr>
          <a:xfrm>
            <a:off x="2412887" y="5565966"/>
            <a:ext cx="2159114" cy="643641"/>
          </a:xfrm>
          <a:prstGeom prst="wedgeEllipseCallout">
            <a:avLst>
              <a:gd name="adj1" fmla="val -7603"/>
              <a:gd name="adj2" fmla="val -151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Relaxační čas</a:t>
            </a:r>
            <a:endParaRPr lang="en-US" dirty="0"/>
          </a:p>
        </p:txBody>
      </p:sp>
      <p:sp>
        <p:nvSpPr>
          <p:cNvPr id="18" name="Oválný bublinový popisek 17"/>
          <p:cNvSpPr/>
          <p:nvPr/>
        </p:nvSpPr>
        <p:spPr>
          <a:xfrm>
            <a:off x="6247826" y="5637691"/>
            <a:ext cx="2159114" cy="643641"/>
          </a:xfrm>
          <a:prstGeom prst="wedgeEllipseCallout">
            <a:avLst>
              <a:gd name="adj1" fmla="val -17347"/>
              <a:gd name="adj2" fmla="val -179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Viskozita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2219519" y="4298822"/>
                <a:ext cx="636719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d>
                        <m:dPr>
                          <m:ctrlPr>
                            <a:rPr lang="cs-CZ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19" y="4298822"/>
                <a:ext cx="6367192" cy="7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Vágní idea </a:t>
            </a:r>
            <a:r>
              <a:rPr lang="cs-CZ" sz="2400" b="1" dirty="0" err="1" smtClean="0"/>
              <a:t>Maxwellovského</a:t>
            </a:r>
            <a:r>
              <a:rPr lang="cs-CZ" sz="2400" b="1" dirty="0" smtClean="0"/>
              <a:t> modelu </a:t>
            </a:r>
            <a:r>
              <a:rPr lang="cs-CZ" sz="2000" dirty="0" smtClean="0"/>
              <a:t>(maxwell.xlsx)</a:t>
            </a:r>
            <a:r>
              <a:rPr lang="cs-CZ" sz="2400" b="1" dirty="0" smtClean="0"/>
              <a:t> 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2"/>
              <p:cNvSpPr txBox="1"/>
              <p:nvPr/>
            </p:nvSpPr>
            <p:spPr>
              <a:xfrm>
                <a:off x="1258808" y="978519"/>
                <a:ext cx="4465320" cy="5598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600" b="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b="0" i="1"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US" sz="16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600" b="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sz="1600" b="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>
                          <a:latin typeface="Cambria Math"/>
                          <a:ea typeface="Cambria Math"/>
                        </a:rPr>
                        <m:t>𝜇</m:t>
                      </m:r>
                      <m:d>
                        <m:dPr>
                          <m:ctrlP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Δ</m:t>
                          </m:r>
                          <m:r>
                            <a:rPr lang="el-GR" sz="16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  <a:cs typeface="+mn-cs"/>
                            </a:rPr>
                            <m:t>𝛾</m:t>
                          </m:r>
                          <m:r>
                            <a:rPr lang="el-GR" sz="16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  <a:cs typeface="+mn-cs"/>
                            </a:rPr>
                            <m:t>∙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6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808" y="978519"/>
                <a:ext cx="4465320" cy="5598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7099"/>
            <a:ext cx="6621606" cy="4073545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435605" y="1556954"/>
            <a:ext cx="6361705" cy="788569"/>
            <a:chOff x="493614" y="644058"/>
            <a:chExt cx="6999610" cy="966257"/>
          </a:xfrm>
        </p:grpSpPr>
        <p:cxnSp>
          <p:nvCxnSpPr>
            <p:cNvPr id="5" name="Přímá spojnice 4"/>
            <p:cNvCxnSpPr/>
            <p:nvPr/>
          </p:nvCxnSpPr>
          <p:spPr>
            <a:xfrm flipV="1">
              <a:off x="493614" y="1598394"/>
              <a:ext cx="6999610" cy="11489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Volný tvar 6"/>
            <p:cNvSpPr/>
            <p:nvPr/>
          </p:nvSpPr>
          <p:spPr>
            <a:xfrm>
              <a:off x="493614" y="644058"/>
              <a:ext cx="6999610" cy="817296"/>
            </a:xfrm>
            <a:custGeom>
              <a:avLst/>
              <a:gdLst>
                <a:gd name="connsiteX0" fmla="*/ 0 w 6028566"/>
                <a:gd name="connsiteY0" fmla="*/ 113289 h 841572"/>
                <a:gd name="connsiteX1" fmla="*/ 801112 w 6028566"/>
                <a:gd name="connsiteY1" fmla="*/ 113289 h 841572"/>
                <a:gd name="connsiteX2" fmla="*/ 2816028 w 6028566"/>
                <a:gd name="connsiteY2" fmla="*/ 841572 h 841572"/>
                <a:gd name="connsiteX3" fmla="*/ 5138443 w 6028566"/>
                <a:gd name="connsiteY3" fmla="*/ 24276 h 841572"/>
                <a:gd name="connsiteX4" fmla="*/ 6028566 w 6028566"/>
                <a:gd name="connsiteY4" fmla="*/ 0 h 841572"/>
                <a:gd name="connsiteX0" fmla="*/ 0 w 5169275"/>
                <a:gd name="connsiteY0" fmla="*/ 89013 h 817296"/>
                <a:gd name="connsiteX1" fmla="*/ 801112 w 5169275"/>
                <a:gd name="connsiteY1" fmla="*/ 89013 h 817296"/>
                <a:gd name="connsiteX2" fmla="*/ 2816028 w 5169275"/>
                <a:gd name="connsiteY2" fmla="*/ 817296 h 817296"/>
                <a:gd name="connsiteX3" fmla="*/ 5138443 w 5169275"/>
                <a:gd name="connsiteY3" fmla="*/ 0 h 817296"/>
                <a:gd name="connsiteX4" fmla="*/ 5169275 w 5169275"/>
                <a:gd name="connsiteY4" fmla="*/ 16184 h 817296"/>
                <a:gd name="connsiteX0" fmla="*/ 0 w 5852647"/>
                <a:gd name="connsiteY0" fmla="*/ 97105 h 817296"/>
                <a:gd name="connsiteX1" fmla="*/ 1484484 w 5852647"/>
                <a:gd name="connsiteY1" fmla="*/ 89013 h 817296"/>
                <a:gd name="connsiteX2" fmla="*/ 3499400 w 5852647"/>
                <a:gd name="connsiteY2" fmla="*/ 817296 h 817296"/>
                <a:gd name="connsiteX3" fmla="*/ 5821815 w 5852647"/>
                <a:gd name="connsiteY3" fmla="*/ 0 h 817296"/>
                <a:gd name="connsiteX4" fmla="*/ 5852647 w 5852647"/>
                <a:gd name="connsiteY4" fmla="*/ 16184 h 81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2647" h="817296">
                  <a:moveTo>
                    <a:pt x="0" y="97105"/>
                  </a:moveTo>
                  <a:lnTo>
                    <a:pt x="1484484" y="89013"/>
                  </a:lnTo>
                  <a:lnTo>
                    <a:pt x="3499400" y="817296"/>
                  </a:lnTo>
                  <a:lnTo>
                    <a:pt x="5821815" y="0"/>
                  </a:lnTo>
                  <a:lnTo>
                    <a:pt x="5852647" y="16184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517890" y="671639"/>
              <a:ext cx="6959151" cy="938676"/>
            </a:xfrm>
            <a:custGeom>
              <a:avLst/>
              <a:gdLst>
                <a:gd name="connsiteX0" fmla="*/ 0 w 6951059"/>
                <a:gd name="connsiteY0" fmla="*/ 890124 h 906308"/>
                <a:gd name="connsiteX1" fmla="*/ 0 w 6951059"/>
                <a:gd name="connsiteY1" fmla="*/ 113288 h 906308"/>
                <a:gd name="connsiteX2" fmla="*/ 1755972 w 6951059"/>
                <a:gd name="connsiteY2" fmla="*/ 97104 h 906308"/>
                <a:gd name="connsiteX3" fmla="*/ 4159306 w 6951059"/>
                <a:gd name="connsiteY3" fmla="*/ 809203 h 906308"/>
                <a:gd name="connsiteX4" fmla="*/ 6934875 w 6951059"/>
                <a:gd name="connsiteY4" fmla="*/ 0 h 906308"/>
                <a:gd name="connsiteX5" fmla="*/ 6951059 w 6951059"/>
                <a:gd name="connsiteY5" fmla="*/ 906308 h 906308"/>
                <a:gd name="connsiteX6" fmla="*/ 0 w 6951059"/>
                <a:gd name="connsiteY6" fmla="*/ 890124 h 906308"/>
                <a:gd name="connsiteX0" fmla="*/ 0 w 6951059"/>
                <a:gd name="connsiteY0" fmla="*/ 938676 h 938676"/>
                <a:gd name="connsiteX1" fmla="*/ 0 w 6951059"/>
                <a:gd name="connsiteY1" fmla="*/ 113288 h 938676"/>
                <a:gd name="connsiteX2" fmla="*/ 1755972 w 6951059"/>
                <a:gd name="connsiteY2" fmla="*/ 97104 h 938676"/>
                <a:gd name="connsiteX3" fmla="*/ 4159306 w 6951059"/>
                <a:gd name="connsiteY3" fmla="*/ 809203 h 938676"/>
                <a:gd name="connsiteX4" fmla="*/ 6934875 w 6951059"/>
                <a:gd name="connsiteY4" fmla="*/ 0 h 938676"/>
                <a:gd name="connsiteX5" fmla="*/ 6951059 w 6951059"/>
                <a:gd name="connsiteY5" fmla="*/ 906308 h 938676"/>
                <a:gd name="connsiteX6" fmla="*/ 0 w 6951059"/>
                <a:gd name="connsiteY6" fmla="*/ 938676 h 938676"/>
                <a:gd name="connsiteX0" fmla="*/ 0 w 6951059"/>
                <a:gd name="connsiteY0" fmla="*/ 938676 h 938676"/>
                <a:gd name="connsiteX1" fmla="*/ 0 w 6951059"/>
                <a:gd name="connsiteY1" fmla="*/ 89012 h 938676"/>
                <a:gd name="connsiteX2" fmla="*/ 1755972 w 6951059"/>
                <a:gd name="connsiteY2" fmla="*/ 97104 h 938676"/>
                <a:gd name="connsiteX3" fmla="*/ 4159306 w 6951059"/>
                <a:gd name="connsiteY3" fmla="*/ 809203 h 938676"/>
                <a:gd name="connsiteX4" fmla="*/ 6934875 w 6951059"/>
                <a:gd name="connsiteY4" fmla="*/ 0 h 938676"/>
                <a:gd name="connsiteX5" fmla="*/ 6951059 w 6951059"/>
                <a:gd name="connsiteY5" fmla="*/ 906308 h 938676"/>
                <a:gd name="connsiteX6" fmla="*/ 0 w 6951059"/>
                <a:gd name="connsiteY6" fmla="*/ 938676 h 938676"/>
                <a:gd name="connsiteX0" fmla="*/ 8092 w 6959151"/>
                <a:gd name="connsiteY0" fmla="*/ 938676 h 938676"/>
                <a:gd name="connsiteX1" fmla="*/ 0 w 6959151"/>
                <a:gd name="connsiteY1" fmla="*/ 113288 h 938676"/>
                <a:gd name="connsiteX2" fmla="*/ 1764064 w 6959151"/>
                <a:gd name="connsiteY2" fmla="*/ 97104 h 938676"/>
                <a:gd name="connsiteX3" fmla="*/ 4167398 w 6959151"/>
                <a:gd name="connsiteY3" fmla="*/ 809203 h 938676"/>
                <a:gd name="connsiteX4" fmla="*/ 6942967 w 6959151"/>
                <a:gd name="connsiteY4" fmla="*/ 0 h 938676"/>
                <a:gd name="connsiteX5" fmla="*/ 6959151 w 6959151"/>
                <a:gd name="connsiteY5" fmla="*/ 906308 h 938676"/>
                <a:gd name="connsiteX6" fmla="*/ 8092 w 6959151"/>
                <a:gd name="connsiteY6" fmla="*/ 938676 h 93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59151" h="938676">
                  <a:moveTo>
                    <a:pt x="8092" y="938676"/>
                  </a:moveTo>
                  <a:cubicBezTo>
                    <a:pt x="5395" y="663547"/>
                    <a:pt x="2697" y="388417"/>
                    <a:pt x="0" y="113288"/>
                  </a:cubicBezTo>
                  <a:lnTo>
                    <a:pt x="1764064" y="97104"/>
                  </a:lnTo>
                  <a:lnTo>
                    <a:pt x="4167398" y="809203"/>
                  </a:lnTo>
                  <a:lnTo>
                    <a:pt x="6942967" y="0"/>
                  </a:lnTo>
                  <a:lnTo>
                    <a:pt x="6959151" y="906308"/>
                  </a:lnTo>
                  <a:lnTo>
                    <a:pt x="8092" y="9386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7757730" y="1646138"/>
            <a:ext cx="421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Partikulární řešení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7404467" y="2011032"/>
                <a:ext cx="4430315" cy="477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467" y="2011032"/>
                <a:ext cx="4430315" cy="4770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7757729" y="2612433"/>
            <a:ext cx="258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Obecn</a:t>
            </a:r>
            <a:r>
              <a:rPr lang="cs-CZ" dirty="0" smtClean="0"/>
              <a:t>é řešení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4760246" y="2861128"/>
                <a:ext cx="721595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246" y="2861128"/>
                <a:ext cx="7215950" cy="6223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Přímá spojnice 29"/>
          <p:cNvCxnSpPr/>
          <p:nvPr/>
        </p:nvCxnSpPr>
        <p:spPr>
          <a:xfrm>
            <a:off x="4248319" y="1835913"/>
            <a:ext cx="16184" cy="1885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92" name="Přímá spojnice 22591"/>
          <p:cNvCxnSpPr>
            <a:stCxn id="7" idx="1"/>
          </p:cNvCxnSpPr>
          <p:nvPr/>
        </p:nvCxnSpPr>
        <p:spPr>
          <a:xfrm flipH="1">
            <a:off x="2039193" y="1629598"/>
            <a:ext cx="10015" cy="4424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01" y="2445391"/>
            <a:ext cx="1287246" cy="16048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ovéPole 1"/>
          <p:cNvSpPr txBox="1"/>
          <p:nvPr/>
        </p:nvSpPr>
        <p:spPr>
          <a:xfrm>
            <a:off x="5714668" y="3899647"/>
            <a:ext cx="5307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Graf </a:t>
            </a:r>
            <a:r>
              <a:rPr lang="en-US" dirty="0" err="1" smtClean="0"/>
              <a:t>ukazuje</a:t>
            </a:r>
            <a:r>
              <a:rPr lang="en-US" dirty="0" smtClean="0"/>
              <a:t> </a:t>
            </a:r>
            <a:r>
              <a:rPr lang="en-US" dirty="0" err="1" smtClean="0"/>
              <a:t>vliv</a:t>
            </a:r>
            <a:r>
              <a:rPr lang="en-US" dirty="0" smtClean="0"/>
              <a:t> </a:t>
            </a:r>
            <a:r>
              <a:rPr lang="en-US" dirty="0" err="1" smtClean="0"/>
              <a:t>zvy</a:t>
            </a:r>
            <a:r>
              <a:rPr lang="cs-CZ" dirty="0" err="1" smtClean="0"/>
              <a:t>šování</a:t>
            </a:r>
            <a:r>
              <a:rPr lang="cs-CZ" dirty="0" smtClean="0"/>
              <a:t> relaxačního času </a:t>
            </a:r>
            <a:r>
              <a:rPr lang="cs-CZ" dirty="0" smtClean="0">
                <a:sym typeface="Symbol"/>
              </a:rPr>
              <a:t> na axiální průběh napětí (, 2, 5)</a:t>
            </a:r>
            <a:r>
              <a:rPr lang="cs-CZ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975916" y="1027705"/>
                <a:ext cx="645690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16" y="1027705"/>
                <a:ext cx="645690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6738519" y="1079290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Relaxa</a:t>
            </a:r>
            <a:r>
              <a:rPr lang="cs-CZ" dirty="0" smtClean="0"/>
              <a:t>č</a:t>
            </a:r>
            <a:r>
              <a:rPr lang="en-US" dirty="0" smtClean="0"/>
              <a:t>n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cs-CZ" dirty="0" smtClean="0"/>
              <a:t>č</a:t>
            </a:r>
            <a:r>
              <a:rPr lang="en-US" dirty="0" smtClean="0"/>
              <a:t>as [s]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89012" y="558350"/>
            <a:ext cx="11951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Vágní proto, že  není specifikována povaha napětí </a:t>
            </a:r>
            <a:r>
              <a:rPr lang="cs-CZ" sz="1400" dirty="0" smtClean="0">
                <a:sym typeface="Symbol" panose="05050102010706020507" pitchFamily="18" charset="2"/>
              </a:rPr>
              <a:t>, představme si, že je to třeba elongační napětí ve směru toku.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82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Pavlovec</a:t>
            </a:r>
            <a:r>
              <a:rPr lang="en-US" sz="2400" b="1" dirty="0" smtClean="0"/>
              <a:t> : </a:t>
            </a:r>
            <a:r>
              <a:rPr lang="en-US" sz="2400" b="1" dirty="0" err="1" smtClean="0"/>
              <a:t>bezrozm</a:t>
            </a:r>
            <a:r>
              <a:rPr lang="cs-CZ" sz="2400" b="1" dirty="0" err="1" smtClean="0"/>
              <a:t>ěr</a:t>
            </a:r>
            <a:r>
              <a:rPr lang="en-US" sz="2400" b="1" dirty="0" smtClean="0"/>
              <a:t>n</a:t>
            </a:r>
            <a:r>
              <a:rPr lang="cs-CZ" sz="2400" b="1" dirty="0" smtClean="0"/>
              <a:t>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parametry</a:t>
            </a:r>
            <a:r>
              <a:rPr lang="cs-CZ" sz="2400" b="1" dirty="0" smtClean="0"/>
              <a:t> 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66442" y="776835"/>
            <a:ext cx="723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Transformace do ortogonálního souřadného systému</a:t>
            </a:r>
            <a:endParaRPr lang="en-US" dirty="0"/>
          </a:p>
        </p:txBody>
      </p:sp>
      <p:grpSp>
        <p:nvGrpSpPr>
          <p:cNvPr id="3" name="Skupina 2"/>
          <p:cNvGrpSpPr/>
          <p:nvPr/>
        </p:nvGrpSpPr>
        <p:grpSpPr>
          <a:xfrm>
            <a:off x="267775" y="1601753"/>
            <a:ext cx="5744607" cy="811079"/>
            <a:chOff x="267775" y="1601753"/>
            <a:chExt cx="6433168" cy="811079"/>
          </a:xfrm>
        </p:grpSpPr>
        <p:grpSp>
          <p:nvGrpSpPr>
            <p:cNvPr id="19" name="Skupina 18"/>
            <p:cNvGrpSpPr/>
            <p:nvPr/>
          </p:nvGrpSpPr>
          <p:grpSpPr>
            <a:xfrm>
              <a:off x="267775" y="1601753"/>
              <a:ext cx="6433168" cy="788569"/>
              <a:chOff x="493614" y="644058"/>
              <a:chExt cx="6999610" cy="966257"/>
            </a:xfrm>
          </p:grpSpPr>
          <p:cxnSp>
            <p:nvCxnSpPr>
              <p:cNvPr id="22" name="Přímá spojnice 21"/>
              <p:cNvCxnSpPr/>
              <p:nvPr/>
            </p:nvCxnSpPr>
            <p:spPr>
              <a:xfrm flipV="1">
                <a:off x="493614" y="1598394"/>
                <a:ext cx="6999610" cy="11489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3" name="Volný tvar 22"/>
              <p:cNvSpPr/>
              <p:nvPr/>
            </p:nvSpPr>
            <p:spPr>
              <a:xfrm>
                <a:off x="523193" y="644058"/>
                <a:ext cx="6970031" cy="817296"/>
              </a:xfrm>
              <a:custGeom>
                <a:avLst/>
                <a:gdLst>
                  <a:gd name="connsiteX0" fmla="*/ 0 w 6028566"/>
                  <a:gd name="connsiteY0" fmla="*/ 113289 h 841572"/>
                  <a:gd name="connsiteX1" fmla="*/ 801112 w 6028566"/>
                  <a:gd name="connsiteY1" fmla="*/ 113289 h 841572"/>
                  <a:gd name="connsiteX2" fmla="*/ 2816028 w 6028566"/>
                  <a:gd name="connsiteY2" fmla="*/ 841572 h 841572"/>
                  <a:gd name="connsiteX3" fmla="*/ 5138443 w 6028566"/>
                  <a:gd name="connsiteY3" fmla="*/ 24276 h 841572"/>
                  <a:gd name="connsiteX4" fmla="*/ 6028566 w 6028566"/>
                  <a:gd name="connsiteY4" fmla="*/ 0 h 841572"/>
                  <a:gd name="connsiteX0" fmla="*/ 0 w 5169275"/>
                  <a:gd name="connsiteY0" fmla="*/ 89013 h 817296"/>
                  <a:gd name="connsiteX1" fmla="*/ 801112 w 5169275"/>
                  <a:gd name="connsiteY1" fmla="*/ 89013 h 817296"/>
                  <a:gd name="connsiteX2" fmla="*/ 2816028 w 5169275"/>
                  <a:gd name="connsiteY2" fmla="*/ 817296 h 817296"/>
                  <a:gd name="connsiteX3" fmla="*/ 5138443 w 5169275"/>
                  <a:gd name="connsiteY3" fmla="*/ 0 h 817296"/>
                  <a:gd name="connsiteX4" fmla="*/ 5169275 w 5169275"/>
                  <a:gd name="connsiteY4" fmla="*/ 16184 h 817296"/>
                  <a:gd name="connsiteX0" fmla="*/ 0 w 5852647"/>
                  <a:gd name="connsiteY0" fmla="*/ 97105 h 817296"/>
                  <a:gd name="connsiteX1" fmla="*/ 1484484 w 5852647"/>
                  <a:gd name="connsiteY1" fmla="*/ 89013 h 817296"/>
                  <a:gd name="connsiteX2" fmla="*/ 3499400 w 5852647"/>
                  <a:gd name="connsiteY2" fmla="*/ 817296 h 817296"/>
                  <a:gd name="connsiteX3" fmla="*/ 5821815 w 5852647"/>
                  <a:gd name="connsiteY3" fmla="*/ 0 h 817296"/>
                  <a:gd name="connsiteX4" fmla="*/ 5852647 w 5852647"/>
                  <a:gd name="connsiteY4" fmla="*/ 16184 h 817296"/>
                  <a:gd name="connsiteX0" fmla="*/ 0 w 5827914"/>
                  <a:gd name="connsiteY0" fmla="*/ 97105 h 817296"/>
                  <a:gd name="connsiteX1" fmla="*/ 1459751 w 5827914"/>
                  <a:gd name="connsiteY1" fmla="*/ 89013 h 817296"/>
                  <a:gd name="connsiteX2" fmla="*/ 3474667 w 5827914"/>
                  <a:gd name="connsiteY2" fmla="*/ 817296 h 817296"/>
                  <a:gd name="connsiteX3" fmla="*/ 5797082 w 5827914"/>
                  <a:gd name="connsiteY3" fmla="*/ 0 h 817296"/>
                  <a:gd name="connsiteX4" fmla="*/ 5827914 w 5827914"/>
                  <a:gd name="connsiteY4" fmla="*/ 16184 h 81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7914" h="817296">
                    <a:moveTo>
                      <a:pt x="0" y="97105"/>
                    </a:moveTo>
                    <a:lnTo>
                      <a:pt x="1459751" y="89013"/>
                    </a:lnTo>
                    <a:lnTo>
                      <a:pt x="3474667" y="817296"/>
                    </a:lnTo>
                    <a:lnTo>
                      <a:pt x="5797082" y="0"/>
                    </a:lnTo>
                    <a:lnTo>
                      <a:pt x="5827914" y="16184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Volný tvar 23"/>
              <p:cNvSpPr/>
              <p:nvPr/>
            </p:nvSpPr>
            <p:spPr>
              <a:xfrm>
                <a:off x="517890" y="671639"/>
                <a:ext cx="6959151" cy="938676"/>
              </a:xfrm>
              <a:custGeom>
                <a:avLst/>
                <a:gdLst>
                  <a:gd name="connsiteX0" fmla="*/ 0 w 6951059"/>
                  <a:gd name="connsiteY0" fmla="*/ 890124 h 906308"/>
                  <a:gd name="connsiteX1" fmla="*/ 0 w 6951059"/>
                  <a:gd name="connsiteY1" fmla="*/ 113288 h 906308"/>
                  <a:gd name="connsiteX2" fmla="*/ 1755972 w 6951059"/>
                  <a:gd name="connsiteY2" fmla="*/ 97104 h 906308"/>
                  <a:gd name="connsiteX3" fmla="*/ 4159306 w 6951059"/>
                  <a:gd name="connsiteY3" fmla="*/ 809203 h 906308"/>
                  <a:gd name="connsiteX4" fmla="*/ 6934875 w 6951059"/>
                  <a:gd name="connsiteY4" fmla="*/ 0 h 906308"/>
                  <a:gd name="connsiteX5" fmla="*/ 6951059 w 6951059"/>
                  <a:gd name="connsiteY5" fmla="*/ 906308 h 906308"/>
                  <a:gd name="connsiteX6" fmla="*/ 0 w 6951059"/>
                  <a:gd name="connsiteY6" fmla="*/ 890124 h 906308"/>
                  <a:gd name="connsiteX0" fmla="*/ 0 w 6951059"/>
                  <a:gd name="connsiteY0" fmla="*/ 938676 h 938676"/>
                  <a:gd name="connsiteX1" fmla="*/ 0 w 6951059"/>
                  <a:gd name="connsiteY1" fmla="*/ 113288 h 938676"/>
                  <a:gd name="connsiteX2" fmla="*/ 1755972 w 6951059"/>
                  <a:gd name="connsiteY2" fmla="*/ 97104 h 938676"/>
                  <a:gd name="connsiteX3" fmla="*/ 4159306 w 6951059"/>
                  <a:gd name="connsiteY3" fmla="*/ 809203 h 938676"/>
                  <a:gd name="connsiteX4" fmla="*/ 6934875 w 6951059"/>
                  <a:gd name="connsiteY4" fmla="*/ 0 h 938676"/>
                  <a:gd name="connsiteX5" fmla="*/ 6951059 w 6951059"/>
                  <a:gd name="connsiteY5" fmla="*/ 906308 h 938676"/>
                  <a:gd name="connsiteX6" fmla="*/ 0 w 6951059"/>
                  <a:gd name="connsiteY6" fmla="*/ 938676 h 938676"/>
                  <a:gd name="connsiteX0" fmla="*/ 0 w 6951059"/>
                  <a:gd name="connsiteY0" fmla="*/ 938676 h 938676"/>
                  <a:gd name="connsiteX1" fmla="*/ 0 w 6951059"/>
                  <a:gd name="connsiteY1" fmla="*/ 89012 h 938676"/>
                  <a:gd name="connsiteX2" fmla="*/ 1755972 w 6951059"/>
                  <a:gd name="connsiteY2" fmla="*/ 97104 h 938676"/>
                  <a:gd name="connsiteX3" fmla="*/ 4159306 w 6951059"/>
                  <a:gd name="connsiteY3" fmla="*/ 809203 h 938676"/>
                  <a:gd name="connsiteX4" fmla="*/ 6934875 w 6951059"/>
                  <a:gd name="connsiteY4" fmla="*/ 0 h 938676"/>
                  <a:gd name="connsiteX5" fmla="*/ 6951059 w 6951059"/>
                  <a:gd name="connsiteY5" fmla="*/ 906308 h 938676"/>
                  <a:gd name="connsiteX6" fmla="*/ 0 w 6951059"/>
                  <a:gd name="connsiteY6" fmla="*/ 938676 h 938676"/>
                  <a:gd name="connsiteX0" fmla="*/ 8092 w 6959151"/>
                  <a:gd name="connsiteY0" fmla="*/ 938676 h 938676"/>
                  <a:gd name="connsiteX1" fmla="*/ 0 w 6959151"/>
                  <a:gd name="connsiteY1" fmla="*/ 113288 h 938676"/>
                  <a:gd name="connsiteX2" fmla="*/ 1764064 w 6959151"/>
                  <a:gd name="connsiteY2" fmla="*/ 97104 h 938676"/>
                  <a:gd name="connsiteX3" fmla="*/ 4167398 w 6959151"/>
                  <a:gd name="connsiteY3" fmla="*/ 809203 h 938676"/>
                  <a:gd name="connsiteX4" fmla="*/ 6942967 w 6959151"/>
                  <a:gd name="connsiteY4" fmla="*/ 0 h 938676"/>
                  <a:gd name="connsiteX5" fmla="*/ 6959151 w 6959151"/>
                  <a:gd name="connsiteY5" fmla="*/ 906308 h 938676"/>
                  <a:gd name="connsiteX6" fmla="*/ 8092 w 6959151"/>
                  <a:gd name="connsiteY6" fmla="*/ 938676 h 938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59151" h="938676">
                    <a:moveTo>
                      <a:pt x="8092" y="938676"/>
                    </a:moveTo>
                    <a:cubicBezTo>
                      <a:pt x="5395" y="663547"/>
                      <a:pt x="2697" y="388417"/>
                      <a:pt x="0" y="113288"/>
                    </a:cubicBezTo>
                    <a:lnTo>
                      <a:pt x="1764064" y="97104"/>
                    </a:lnTo>
                    <a:lnTo>
                      <a:pt x="4167398" y="809203"/>
                    </a:lnTo>
                    <a:lnTo>
                      <a:pt x="6942967" y="0"/>
                    </a:lnTo>
                    <a:lnTo>
                      <a:pt x="6959151" y="906308"/>
                    </a:lnTo>
                    <a:lnTo>
                      <a:pt x="8092" y="938676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Volný tvar 7"/>
            <p:cNvSpPr/>
            <p:nvPr/>
          </p:nvSpPr>
          <p:spPr>
            <a:xfrm>
              <a:off x="273377" y="1753386"/>
              <a:ext cx="6410227" cy="556181"/>
            </a:xfrm>
            <a:custGeom>
              <a:avLst/>
              <a:gdLst>
                <a:gd name="connsiteX0" fmla="*/ 0 w 6410227"/>
                <a:gd name="connsiteY0" fmla="*/ 75414 h 556181"/>
                <a:gd name="connsiteX1" fmla="*/ 1621411 w 6410227"/>
                <a:gd name="connsiteY1" fmla="*/ 56560 h 556181"/>
                <a:gd name="connsiteX2" fmla="*/ 3836710 w 6410227"/>
                <a:gd name="connsiteY2" fmla="*/ 556181 h 556181"/>
                <a:gd name="connsiteX3" fmla="*/ 6410227 w 6410227"/>
                <a:gd name="connsiteY3" fmla="*/ 0 h 55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0227" h="556181">
                  <a:moveTo>
                    <a:pt x="0" y="75414"/>
                  </a:moveTo>
                  <a:lnTo>
                    <a:pt x="1621411" y="56560"/>
                  </a:lnTo>
                  <a:lnTo>
                    <a:pt x="3836710" y="556181"/>
                  </a:lnTo>
                  <a:lnTo>
                    <a:pt x="6410227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273377" y="1923068"/>
              <a:ext cx="6391374" cy="414779"/>
            </a:xfrm>
            <a:custGeom>
              <a:avLst/>
              <a:gdLst>
                <a:gd name="connsiteX0" fmla="*/ 0 w 6391374"/>
                <a:gd name="connsiteY0" fmla="*/ 65988 h 414779"/>
                <a:gd name="connsiteX1" fmla="*/ 1621411 w 6391374"/>
                <a:gd name="connsiteY1" fmla="*/ 56561 h 414779"/>
                <a:gd name="connsiteX2" fmla="*/ 3846136 w 6391374"/>
                <a:gd name="connsiteY2" fmla="*/ 414779 h 414779"/>
                <a:gd name="connsiteX3" fmla="*/ 6391374 w 6391374"/>
                <a:gd name="connsiteY3" fmla="*/ 0 h 41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1374" h="414779">
                  <a:moveTo>
                    <a:pt x="0" y="65988"/>
                  </a:moveTo>
                  <a:lnTo>
                    <a:pt x="1621411" y="56561"/>
                  </a:lnTo>
                  <a:lnTo>
                    <a:pt x="3846136" y="414779"/>
                  </a:lnTo>
                  <a:lnTo>
                    <a:pt x="6391374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267775" y="2171182"/>
              <a:ext cx="6391374" cy="181042"/>
            </a:xfrm>
            <a:custGeom>
              <a:avLst/>
              <a:gdLst>
                <a:gd name="connsiteX0" fmla="*/ 0 w 6391374"/>
                <a:gd name="connsiteY0" fmla="*/ 65988 h 414779"/>
                <a:gd name="connsiteX1" fmla="*/ 1621411 w 6391374"/>
                <a:gd name="connsiteY1" fmla="*/ 56561 h 414779"/>
                <a:gd name="connsiteX2" fmla="*/ 3846136 w 6391374"/>
                <a:gd name="connsiteY2" fmla="*/ 414779 h 414779"/>
                <a:gd name="connsiteX3" fmla="*/ 6391374 w 6391374"/>
                <a:gd name="connsiteY3" fmla="*/ 0 h 41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1374" h="414779">
                  <a:moveTo>
                    <a:pt x="0" y="65988"/>
                  </a:moveTo>
                  <a:lnTo>
                    <a:pt x="1621411" y="56561"/>
                  </a:lnTo>
                  <a:lnTo>
                    <a:pt x="3846136" y="414779"/>
                  </a:lnTo>
                  <a:lnTo>
                    <a:pt x="6391374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Přímá spojnice 11"/>
            <p:cNvCxnSpPr>
              <a:stCxn id="23" idx="0"/>
              <a:endCxn id="24" idx="0"/>
            </p:cNvCxnSpPr>
            <p:nvPr/>
          </p:nvCxnSpPr>
          <p:spPr>
            <a:xfrm>
              <a:off x="294961" y="1681001"/>
              <a:ext cx="2562" cy="709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688157" y="1624262"/>
              <a:ext cx="18853" cy="788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1227056" y="1637191"/>
              <a:ext cx="7431" cy="760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>
              <a:off x="2533934" y="1824251"/>
              <a:ext cx="10040" cy="540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3281803" y="2031476"/>
              <a:ext cx="5249" cy="366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>
              <a:stCxn id="23" idx="2"/>
              <a:endCxn id="24" idx="3"/>
            </p:cNvCxnSpPr>
            <p:nvPr/>
          </p:nvCxnSpPr>
          <p:spPr>
            <a:xfrm>
              <a:off x="4114279" y="2268754"/>
              <a:ext cx="5960" cy="159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>
              <a:stCxn id="23" idx="2"/>
              <a:endCxn id="24" idx="3"/>
            </p:cNvCxnSpPr>
            <p:nvPr/>
          </p:nvCxnSpPr>
          <p:spPr>
            <a:xfrm>
              <a:off x="4114279" y="2268754"/>
              <a:ext cx="5960" cy="159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>
              <a:stCxn id="23" idx="2"/>
              <a:endCxn id="24" idx="3"/>
            </p:cNvCxnSpPr>
            <p:nvPr/>
          </p:nvCxnSpPr>
          <p:spPr>
            <a:xfrm>
              <a:off x="4114279" y="2268754"/>
              <a:ext cx="5960" cy="159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endCxn id="23" idx="2"/>
            </p:cNvCxnSpPr>
            <p:nvPr/>
          </p:nvCxnSpPr>
          <p:spPr>
            <a:xfrm flipV="1">
              <a:off x="4114279" y="2268754"/>
              <a:ext cx="0" cy="1440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>
              <a:off x="4899864" y="2031906"/>
              <a:ext cx="5249" cy="366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>
              <a:off x="5684739" y="1832151"/>
              <a:ext cx="10040" cy="540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Přímá spojnice se šipkou 61"/>
          <p:cNvCxnSpPr>
            <a:stCxn id="24" idx="0"/>
          </p:cNvCxnSpPr>
          <p:nvPr/>
        </p:nvCxnSpPr>
        <p:spPr>
          <a:xfrm flipV="1">
            <a:off x="294339" y="1262358"/>
            <a:ext cx="0" cy="1127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/>
          <p:nvPr/>
        </p:nvCxnSpPr>
        <p:spPr>
          <a:xfrm flipV="1">
            <a:off x="287698" y="2532807"/>
            <a:ext cx="1400678" cy="1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>
            <a:endCxn id="23" idx="3"/>
          </p:cNvCxnSpPr>
          <p:nvPr/>
        </p:nvCxnSpPr>
        <p:spPr>
          <a:xfrm flipV="1">
            <a:off x="1885444" y="1601753"/>
            <a:ext cx="4096675" cy="53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>
            <a:stCxn id="23" idx="2"/>
          </p:cNvCxnSpPr>
          <p:nvPr/>
        </p:nvCxnSpPr>
        <p:spPr>
          <a:xfrm flipV="1">
            <a:off x="3702576" y="1654869"/>
            <a:ext cx="0" cy="6138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 flipV="1">
            <a:off x="1707881" y="2532807"/>
            <a:ext cx="1994695" cy="80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145657" y="1681001"/>
            <a:ext cx="16184" cy="7318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2242972" y="2439726"/>
            <a:ext cx="404883" cy="3662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L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61368" y="1805091"/>
            <a:ext cx="493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</a:t>
            </a:r>
            <a:r>
              <a:rPr lang="cs-CZ" dirty="0" smtClean="0">
                <a:sym typeface="Symbol"/>
              </a:rPr>
              <a:t>H</a:t>
            </a:r>
            <a:endParaRPr lang="en-US" dirty="0"/>
          </a:p>
        </p:txBody>
      </p:sp>
      <p:cxnSp>
        <p:nvCxnSpPr>
          <p:cNvPr id="13" name="Přímá spojnice se šipkou 12"/>
          <p:cNvCxnSpPr>
            <a:stCxn id="23" idx="1"/>
          </p:cNvCxnSpPr>
          <p:nvPr/>
        </p:nvCxnSpPr>
        <p:spPr>
          <a:xfrm flipH="1">
            <a:off x="1707881" y="1674397"/>
            <a:ext cx="16974" cy="7384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 flipV="1">
            <a:off x="3760726" y="2524715"/>
            <a:ext cx="2214335" cy="80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4295817" y="2431634"/>
            <a:ext cx="404883" cy="3662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L</a:t>
            </a:r>
            <a:endParaRPr lang="en-US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726134" y="2431634"/>
            <a:ext cx="404883" cy="3662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L</a:t>
            </a:r>
            <a:r>
              <a:rPr lang="en-US" baseline="-25000" dirty="0"/>
              <a:t>I</a:t>
            </a:r>
            <a:endParaRPr lang="en-US" dirty="0"/>
          </a:p>
        </p:txBody>
      </p:sp>
      <p:grpSp>
        <p:nvGrpSpPr>
          <p:cNvPr id="6" name="Skupina 5"/>
          <p:cNvGrpSpPr/>
          <p:nvPr/>
        </p:nvGrpSpPr>
        <p:grpSpPr>
          <a:xfrm>
            <a:off x="6182657" y="1209883"/>
            <a:ext cx="5744607" cy="1587819"/>
            <a:chOff x="6182657" y="1209883"/>
            <a:chExt cx="5744607" cy="1587819"/>
          </a:xfrm>
        </p:grpSpPr>
        <p:grpSp>
          <p:nvGrpSpPr>
            <p:cNvPr id="27" name="Skupina 26"/>
            <p:cNvGrpSpPr/>
            <p:nvPr/>
          </p:nvGrpSpPr>
          <p:grpSpPr>
            <a:xfrm>
              <a:off x="6182657" y="1601400"/>
              <a:ext cx="5744607" cy="766060"/>
              <a:chOff x="493614" y="671639"/>
              <a:chExt cx="6999610" cy="938676"/>
            </a:xfrm>
          </p:grpSpPr>
          <p:cxnSp>
            <p:nvCxnSpPr>
              <p:cNvPr id="52" name="Přímá spojnice 51"/>
              <p:cNvCxnSpPr/>
              <p:nvPr/>
            </p:nvCxnSpPr>
            <p:spPr>
              <a:xfrm flipV="1">
                <a:off x="493614" y="1598394"/>
                <a:ext cx="6999610" cy="11489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6" name="Volný tvar 55"/>
              <p:cNvSpPr/>
              <p:nvPr/>
            </p:nvSpPr>
            <p:spPr>
              <a:xfrm>
                <a:off x="517890" y="671639"/>
                <a:ext cx="6959151" cy="938676"/>
              </a:xfrm>
              <a:custGeom>
                <a:avLst/>
                <a:gdLst>
                  <a:gd name="connsiteX0" fmla="*/ 0 w 6951059"/>
                  <a:gd name="connsiteY0" fmla="*/ 890124 h 906308"/>
                  <a:gd name="connsiteX1" fmla="*/ 0 w 6951059"/>
                  <a:gd name="connsiteY1" fmla="*/ 113288 h 906308"/>
                  <a:gd name="connsiteX2" fmla="*/ 1755972 w 6951059"/>
                  <a:gd name="connsiteY2" fmla="*/ 97104 h 906308"/>
                  <a:gd name="connsiteX3" fmla="*/ 4159306 w 6951059"/>
                  <a:gd name="connsiteY3" fmla="*/ 809203 h 906308"/>
                  <a:gd name="connsiteX4" fmla="*/ 6934875 w 6951059"/>
                  <a:gd name="connsiteY4" fmla="*/ 0 h 906308"/>
                  <a:gd name="connsiteX5" fmla="*/ 6951059 w 6951059"/>
                  <a:gd name="connsiteY5" fmla="*/ 906308 h 906308"/>
                  <a:gd name="connsiteX6" fmla="*/ 0 w 6951059"/>
                  <a:gd name="connsiteY6" fmla="*/ 890124 h 906308"/>
                  <a:gd name="connsiteX0" fmla="*/ 0 w 6951059"/>
                  <a:gd name="connsiteY0" fmla="*/ 938676 h 938676"/>
                  <a:gd name="connsiteX1" fmla="*/ 0 w 6951059"/>
                  <a:gd name="connsiteY1" fmla="*/ 113288 h 938676"/>
                  <a:gd name="connsiteX2" fmla="*/ 1755972 w 6951059"/>
                  <a:gd name="connsiteY2" fmla="*/ 97104 h 938676"/>
                  <a:gd name="connsiteX3" fmla="*/ 4159306 w 6951059"/>
                  <a:gd name="connsiteY3" fmla="*/ 809203 h 938676"/>
                  <a:gd name="connsiteX4" fmla="*/ 6934875 w 6951059"/>
                  <a:gd name="connsiteY4" fmla="*/ 0 h 938676"/>
                  <a:gd name="connsiteX5" fmla="*/ 6951059 w 6951059"/>
                  <a:gd name="connsiteY5" fmla="*/ 906308 h 938676"/>
                  <a:gd name="connsiteX6" fmla="*/ 0 w 6951059"/>
                  <a:gd name="connsiteY6" fmla="*/ 938676 h 938676"/>
                  <a:gd name="connsiteX0" fmla="*/ 0 w 6951059"/>
                  <a:gd name="connsiteY0" fmla="*/ 938676 h 938676"/>
                  <a:gd name="connsiteX1" fmla="*/ 0 w 6951059"/>
                  <a:gd name="connsiteY1" fmla="*/ 89012 h 938676"/>
                  <a:gd name="connsiteX2" fmla="*/ 1755972 w 6951059"/>
                  <a:gd name="connsiteY2" fmla="*/ 97104 h 938676"/>
                  <a:gd name="connsiteX3" fmla="*/ 4159306 w 6951059"/>
                  <a:gd name="connsiteY3" fmla="*/ 809203 h 938676"/>
                  <a:gd name="connsiteX4" fmla="*/ 6934875 w 6951059"/>
                  <a:gd name="connsiteY4" fmla="*/ 0 h 938676"/>
                  <a:gd name="connsiteX5" fmla="*/ 6951059 w 6951059"/>
                  <a:gd name="connsiteY5" fmla="*/ 906308 h 938676"/>
                  <a:gd name="connsiteX6" fmla="*/ 0 w 6951059"/>
                  <a:gd name="connsiteY6" fmla="*/ 938676 h 938676"/>
                  <a:gd name="connsiteX0" fmla="*/ 8092 w 6959151"/>
                  <a:gd name="connsiteY0" fmla="*/ 938676 h 938676"/>
                  <a:gd name="connsiteX1" fmla="*/ 0 w 6959151"/>
                  <a:gd name="connsiteY1" fmla="*/ 113288 h 938676"/>
                  <a:gd name="connsiteX2" fmla="*/ 1764064 w 6959151"/>
                  <a:gd name="connsiteY2" fmla="*/ 97104 h 938676"/>
                  <a:gd name="connsiteX3" fmla="*/ 4167398 w 6959151"/>
                  <a:gd name="connsiteY3" fmla="*/ 809203 h 938676"/>
                  <a:gd name="connsiteX4" fmla="*/ 6942967 w 6959151"/>
                  <a:gd name="connsiteY4" fmla="*/ 0 h 938676"/>
                  <a:gd name="connsiteX5" fmla="*/ 6959151 w 6959151"/>
                  <a:gd name="connsiteY5" fmla="*/ 906308 h 938676"/>
                  <a:gd name="connsiteX6" fmla="*/ 8092 w 6959151"/>
                  <a:gd name="connsiteY6" fmla="*/ 938676 h 938676"/>
                  <a:gd name="connsiteX0" fmla="*/ 8092 w 6959151"/>
                  <a:gd name="connsiteY0" fmla="*/ 938676 h 938676"/>
                  <a:gd name="connsiteX1" fmla="*/ 0 w 6959151"/>
                  <a:gd name="connsiteY1" fmla="*/ 113288 h 938676"/>
                  <a:gd name="connsiteX2" fmla="*/ 1764064 w 6959151"/>
                  <a:gd name="connsiteY2" fmla="*/ 97104 h 938676"/>
                  <a:gd name="connsiteX3" fmla="*/ 4019501 w 6959151"/>
                  <a:gd name="connsiteY3" fmla="*/ 45716 h 938676"/>
                  <a:gd name="connsiteX4" fmla="*/ 6942967 w 6959151"/>
                  <a:gd name="connsiteY4" fmla="*/ 0 h 938676"/>
                  <a:gd name="connsiteX5" fmla="*/ 6959151 w 6959151"/>
                  <a:gd name="connsiteY5" fmla="*/ 906308 h 938676"/>
                  <a:gd name="connsiteX6" fmla="*/ 8092 w 6959151"/>
                  <a:gd name="connsiteY6" fmla="*/ 938676 h 938676"/>
                  <a:gd name="connsiteX0" fmla="*/ 8092 w 6959151"/>
                  <a:gd name="connsiteY0" fmla="*/ 938676 h 938676"/>
                  <a:gd name="connsiteX1" fmla="*/ 0 w 6959151"/>
                  <a:gd name="connsiteY1" fmla="*/ 73626 h 938676"/>
                  <a:gd name="connsiteX2" fmla="*/ 1764064 w 6959151"/>
                  <a:gd name="connsiteY2" fmla="*/ 97104 h 938676"/>
                  <a:gd name="connsiteX3" fmla="*/ 4019501 w 6959151"/>
                  <a:gd name="connsiteY3" fmla="*/ 45716 h 938676"/>
                  <a:gd name="connsiteX4" fmla="*/ 6942967 w 6959151"/>
                  <a:gd name="connsiteY4" fmla="*/ 0 h 938676"/>
                  <a:gd name="connsiteX5" fmla="*/ 6959151 w 6959151"/>
                  <a:gd name="connsiteY5" fmla="*/ 906308 h 938676"/>
                  <a:gd name="connsiteX6" fmla="*/ 8092 w 6959151"/>
                  <a:gd name="connsiteY6" fmla="*/ 938676 h 938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59151" h="938676">
                    <a:moveTo>
                      <a:pt x="8092" y="938676"/>
                    </a:moveTo>
                    <a:cubicBezTo>
                      <a:pt x="5395" y="663547"/>
                      <a:pt x="2697" y="348755"/>
                      <a:pt x="0" y="73626"/>
                    </a:cubicBezTo>
                    <a:lnTo>
                      <a:pt x="1764064" y="97104"/>
                    </a:lnTo>
                    <a:lnTo>
                      <a:pt x="4019501" y="45716"/>
                    </a:lnTo>
                    <a:lnTo>
                      <a:pt x="6942967" y="0"/>
                    </a:lnTo>
                    <a:lnTo>
                      <a:pt x="6959151" y="906308"/>
                    </a:lnTo>
                    <a:lnTo>
                      <a:pt x="8092" y="938676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Přímá spojnice 56"/>
              <p:cNvCxnSpPr/>
              <p:nvPr/>
            </p:nvCxnSpPr>
            <p:spPr>
              <a:xfrm flipV="1">
                <a:off x="493614" y="694913"/>
                <a:ext cx="6999610" cy="11489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37" name="Přímá spojnice 36"/>
            <p:cNvCxnSpPr>
              <a:endCxn id="56" idx="0"/>
            </p:cNvCxnSpPr>
            <p:nvPr/>
          </p:nvCxnSpPr>
          <p:spPr>
            <a:xfrm>
              <a:off x="6182657" y="1658139"/>
              <a:ext cx="26564" cy="709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>
              <a:off x="6655519" y="1601400"/>
              <a:ext cx="16835" cy="788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>
              <a:off x="7191654" y="1614329"/>
              <a:ext cx="6636" cy="760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>
              <a:off x="7750127" y="1634571"/>
              <a:ext cx="19505" cy="723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>
              <a:off x="8372360" y="1645091"/>
              <a:ext cx="21085" cy="704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>
              <a:off x="9025824" y="1654869"/>
              <a:ext cx="17591" cy="726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>
              <a:stCxn id="56" idx="5"/>
            </p:cNvCxnSpPr>
            <p:nvPr/>
          </p:nvCxnSpPr>
          <p:spPr>
            <a:xfrm flipH="1" flipV="1">
              <a:off x="11889158" y="1595295"/>
              <a:ext cx="24824" cy="7457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 flipH="1" flipV="1">
              <a:off x="9625569" y="1637191"/>
              <a:ext cx="6999" cy="7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/>
            <p:nvPr/>
          </p:nvCxnSpPr>
          <p:spPr>
            <a:xfrm>
              <a:off x="10299607" y="1614329"/>
              <a:ext cx="24040" cy="7611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/>
            <p:nvPr/>
          </p:nvCxnSpPr>
          <p:spPr>
            <a:xfrm>
              <a:off x="10990686" y="1629770"/>
              <a:ext cx="38106" cy="719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flipV="1">
              <a:off x="6215862" y="1772064"/>
              <a:ext cx="5698120" cy="60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/>
            <p:nvPr/>
          </p:nvCxnSpPr>
          <p:spPr>
            <a:xfrm>
              <a:off x="6187096" y="2017534"/>
              <a:ext cx="57020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>
              <a:off x="6209221" y="2214677"/>
              <a:ext cx="5692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se šipkou 72"/>
            <p:cNvCxnSpPr/>
            <p:nvPr/>
          </p:nvCxnSpPr>
          <p:spPr>
            <a:xfrm flipV="1">
              <a:off x="6215862" y="1209883"/>
              <a:ext cx="0" cy="11279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se šipkou 63"/>
            <p:cNvCxnSpPr/>
            <p:nvPr/>
          </p:nvCxnSpPr>
          <p:spPr>
            <a:xfrm flipV="1">
              <a:off x="6215862" y="2524556"/>
              <a:ext cx="1400678" cy="161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se šipkou 64"/>
            <p:cNvCxnSpPr/>
            <p:nvPr/>
          </p:nvCxnSpPr>
          <p:spPr>
            <a:xfrm flipV="1">
              <a:off x="7636045" y="2524556"/>
              <a:ext cx="1994695" cy="809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ovéPole 65"/>
            <p:cNvSpPr txBox="1"/>
            <p:nvPr/>
          </p:nvSpPr>
          <p:spPr>
            <a:xfrm>
              <a:off x="8171136" y="2431475"/>
              <a:ext cx="404883" cy="366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L</a:t>
              </a:r>
              <a:endParaRPr lang="en-US" dirty="0"/>
            </a:p>
          </p:txBody>
        </p:sp>
        <p:cxnSp>
          <p:nvCxnSpPr>
            <p:cNvPr id="67" name="Přímá spojnice se šipkou 66"/>
            <p:cNvCxnSpPr/>
            <p:nvPr/>
          </p:nvCxnSpPr>
          <p:spPr>
            <a:xfrm flipV="1">
              <a:off x="9688890" y="2516464"/>
              <a:ext cx="2214335" cy="809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/>
            <p:cNvSpPr txBox="1"/>
            <p:nvPr/>
          </p:nvSpPr>
          <p:spPr>
            <a:xfrm>
              <a:off x="10223981" y="2423383"/>
              <a:ext cx="404883" cy="366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L</a:t>
              </a:r>
              <a:endParaRPr lang="en-US" dirty="0"/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6654298" y="2423383"/>
              <a:ext cx="404883" cy="366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L</a:t>
              </a:r>
              <a:r>
                <a:rPr lang="cs-CZ" baseline="-25000" dirty="0" smtClean="0"/>
                <a:t>I</a:t>
              </a:r>
              <a:endParaRPr lang="en-US" dirty="0"/>
            </a:p>
          </p:txBody>
        </p:sp>
      </p:grpSp>
      <p:cxnSp>
        <p:nvCxnSpPr>
          <p:cNvPr id="17" name="Přímá spojnice se šipkou 16"/>
          <p:cNvCxnSpPr/>
          <p:nvPr/>
        </p:nvCxnSpPr>
        <p:spPr>
          <a:xfrm flipV="1">
            <a:off x="2647855" y="1961811"/>
            <a:ext cx="0" cy="41363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321035" y="2966251"/>
            <a:ext cx="4810606" cy="8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/>
          <p:cNvSpPr txBox="1"/>
          <p:nvPr/>
        </p:nvSpPr>
        <p:spPr>
          <a:xfrm>
            <a:off x="2788145" y="2791388"/>
            <a:ext cx="359970" cy="3662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x</a:t>
            </a:r>
            <a:endParaRPr lang="en-US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28642" y="1878418"/>
            <a:ext cx="488270" cy="3829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719194" y="4255091"/>
                <a:ext cx="1803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𝐻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4" y="4255091"/>
                <a:ext cx="1803378" cy="646331"/>
              </a:xfrm>
              <a:prstGeom prst="rect">
                <a:avLst/>
              </a:prstGeom>
              <a:blipFill rotWithShape="1">
                <a:blip r:embed="rId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/>
              <p:cNvSpPr txBox="1"/>
              <p:nvPr/>
            </p:nvSpPr>
            <p:spPr>
              <a:xfrm>
                <a:off x="3253480" y="4255092"/>
                <a:ext cx="2126095" cy="936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𝐻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79" name="TextovéPol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480" y="4255092"/>
                <a:ext cx="2126095" cy="9367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>
                <a:off x="6405195" y="4255091"/>
                <a:ext cx="2461700" cy="936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𝐻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195" y="4255091"/>
                <a:ext cx="2461700" cy="9367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2959203" y="3157419"/>
                <a:ext cx="4597862" cy="762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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  <a:sym typeface="Symbol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  <a:sym typeface="Symbol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  <a:sym typeface="Symbol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203" y="3157419"/>
                <a:ext cx="4597862" cy="7620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421341" y="3943560"/>
            <a:ext cx="926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Vstupn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sekce</a:t>
            </a:r>
            <a:r>
              <a:rPr lang="cs-CZ" dirty="0" smtClean="0"/>
              <a:t>                     Konvergentní sekce                  Divergentní sekce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999477" y="3157419"/>
                <a:ext cx="1298625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sym typeface="Symbol"/>
                        </a:rPr>
                        <m:t></m:t>
                      </m:r>
                      <m:r>
                        <a:rPr lang="cs-CZ" i="1">
                          <a:latin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sym typeface="Symbol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  <a:sym typeface="Symbol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77" y="3157419"/>
                <a:ext cx="1298625" cy="5648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421341" y="4991070"/>
            <a:ext cx="340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Transformace</a:t>
            </a:r>
            <a:r>
              <a:rPr lang="en-US" dirty="0" smtClean="0"/>
              <a:t> </a:t>
            </a:r>
            <a:r>
              <a:rPr lang="en-US" dirty="0" err="1" smtClean="0"/>
              <a:t>derivac</a:t>
            </a:r>
            <a:r>
              <a:rPr lang="cs-CZ" dirty="0" smtClean="0"/>
              <a:t>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16912" y="5496162"/>
                <a:ext cx="484498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</m:t>
                          </m:r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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sym typeface="Symbol"/>
                            </a:rPr>
                            <m:t>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</m:t>
                              </m:r>
                            </m:den>
                          </m:f>
                          <m:r>
                            <a:rPr lang="cs-CZ" i="1"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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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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12" y="5496162"/>
                <a:ext cx="4844981" cy="7146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6096000" y="5495587"/>
                <a:ext cx="6007927" cy="667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</m:t>
                          </m:r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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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sym typeface="Symbol"/>
                            </a:rPr>
                            <m:t>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𝐿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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495587"/>
                <a:ext cx="6007927" cy="6670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5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    M</a:t>
            </a:r>
            <a:r>
              <a:rPr lang="en-US" sz="2400" b="1" dirty="0" err="1" smtClean="0"/>
              <a:t>ocninov</a:t>
            </a:r>
            <a:r>
              <a:rPr lang="cs-CZ" sz="2400" b="1" dirty="0" smtClean="0"/>
              <a:t>á aproximace rychlostí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155812" y="1207803"/>
                <a:ext cx="37604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0.5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812" y="1207803"/>
                <a:ext cx="3760452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2499949" y="2431290"/>
                <a:ext cx="1680460" cy="612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949" y="2431290"/>
                <a:ext cx="1680460" cy="6123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/>
              <p:cNvSpPr txBox="1"/>
              <p:nvPr/>
            </p:nvSpPr>
            <p:spPr>
              <a:xfrm>
                <a:off x="1072684" y="1761801"/>
                <a:ext cx="4134273" cy="564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𝛽𝜉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ovéPol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84" y="1761801"/>
                <a:ext cx="4134273" cy="5641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ovéPole 82"/>
              <p:cNvSpPr txBox="1"/>
              <p:nvPr/>
            </p:nvSpPr>
            <p:spPr>
              <a:xfrm>
                <a:off x="7323528" y="1189144"/>
                <a:ext cx="3896644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0.5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ovéPole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528" y="1189144"/>
                <a:ext cx="3896644" cy="5726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9580465" y="2431290"/>
                <a:ext cx="740716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465" y="2431290"/>
                <a:ext cx="740716" cy="5167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ovéPole 84"/>
              <p:cNvSpPr txBox="1"/>
              <p:nvPr/>
            </p:nvSpPr>
            <p:spPr>
              <a:xfrm>
                <a:off x="7390029" y="1775660"/>
                <a:ext cx="3977562" cy="5726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ovéPole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029" y="1775660"/>
                <a:ext cx="3977562" cy="57265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349623" y="688635"/>
            <a:ext cx="418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Axiální rychlost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60894" y="722548"/>
            <a:ext cx="630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Příčná složka (splňuje rov.</a:t>
            </a:r>
            <a:r>
              <a:rPr lang="en-US" dirty="0" smtClean="0"/>
              <a:t> </a:t>
            </a:r>
            <a:r>
              <a:rPr lang="cs-CZ" dirty="0" smtClean="0"/>
              <a:t>kontinuity                           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9179858" y="570263"/>
                <a:ext cx="1722844" cy="673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858" y="570263"/>
                <a:ext cx="1722844" cy="6739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/>
          <p:cNvSpPr txBox="1"/>
          <p:nvPr/>
        </p:nvSpPr>
        <p:spPr>
          <a:xfrm>
            <a:off x="406690" y="3300186"/>
            <a:ext cx="546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Derivace</a:t>
            </a:r>
            <a:r>
              <a:rPr lang="en-US" dirty="0" smtClean="0"/>
              <a:t> (</a:t>
            </a:r>
            <a:r>
              <a:rPr lang="en-US" dirty="0" err="1" smtClean="0"/>
              <a:t>zkontrolov</a:t>
            </a:r>
            <a:r>
              <a:rPr lang="cs-CZ" dirty="0" smtClean="0"/>
              <a:t>á</a:t>
            </a:r>
            <a:r>
              <a:rPr lang="en-US" dirty="0" smtClean="0"/>
              <a:t>no </a:t>
            </a:r>
            <a:r>
              <a:rPr lang="en-US" dirty="0" err="1" smtClean="0"/>
              <a:t>rovnic</a:t>
            </a:r>
            <a:r>
              <a:rPr lang="cs-CZ" dirty="0" smtClean="0"/>
              <a:t>í kontinuity)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61282" y="3938811"/>
                <a:ext cx="4569521" cy="1700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0.5</m:t>
                      </m:r>
                    </m:oMath>
                  </m:oMathPara>
                </a14:m>
                <a:endParaRPr lang="en-US" b="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0.5</m:t>
                      </m:r>
                    </m:oMath>
                  </m:oMathPara>
                </a14:m>
                <a:endParaRPr lang="en-US" dirty="0">
                  <a:sym typeface="Symbol" panose="05050102010706020507" pitchFamily="18" charset="2"/>
                </a:endParaRPr>
              </a:p>
              <a:p>
                <a:endParaRPr lang="en-US" b="0" dirty="0" smtClean="0">
                  <a:sym typeface="Symbol" panose="05050102010706020507" pitchFamily="18" charset="2"/>
                </a:endParaRPr>
              </a:p>
              <a:p>
                <a:r>
                  <a:rPr lang="en-US" dirty="0" smtClean="0"/>
                  <a:t>         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82" y="3938811"/>
                <a:ext cx="4569521" cy="170001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61282" y="5337804"/>
                <a:ext cx="4300921" cy="11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𝛽𝜉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sym typeface="Symbol" panose="05050102010706020507" pitchFamily="18" charset="2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sym typeface="Symbol" panose="05050102010706020507" pitchFamily="18" charset="2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sym typeface="Symbol" panose="05050102010706020507" pitchFamily="18" charset="2"/>
                            </a:rPr>
                            <m:t>(1−2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  <a:sym typeface="Symbol" panose="05050102010706020507" pitchFamily="18" charset="2"/>
                        </a:rPr>
                        <m:t>,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 panose="05050102010706020507" pitchFamily="18" charset="2"/>
                        </a:rPr>
                        <m:t>𝜂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 panose="05050102010706020507" pitchFamily="18" charset="2"/>
                        </a:rPr>
                        <m:t>&lt;0.5</m:t>
                      </m:r>
                    </m:oMath>
                  </m:oMathPara>
                </a14:m>
                <a:endParaRPr lang="en-US" b="0" dirty="0" smtClean="0">
                  <a:ea typeface="Cambria Math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𝛽𝜉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sym typeface="Symbol" panose="05050102010706020507" pitchFamily="18" charset="2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sym typeface="Symbol" panose="05050102010706020507" pitchFamily="18" charset="2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sym typeface="Symbol" panose="05050102010706020507" pitchFamily="18" charset="2"/>
                            </a:rPr>
                            <m:t>(2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  <m:t>𝜂</m:t>
                          </m:r>
                          <m:r>
                            <a:rPr lang="en-US" i="1">
                              <a:latin typeface="Cambria Math"/>
                              <a:sym typeface="Symbol" panose="05050102010706020507" pitchFamily="18" charset="2"/>
                            </a:rPr>
                            <m:t>−1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/>
                          <a:sym typeface="Symbol" panose="05050102010706020507" pitchFamily="18" charset="2"/>
                        </a:rPr>
                        <m:t>,  </m:t>
                      </m:r>
                      <m:r>
                        <a:rPr lang="en-US" i="1">
                          <a:latin typeface="Cambria Math"/>
                          <a:ea typeface="Cambria Math"/>
                          <a:sym typeface="Symbol" panose="05050102010706020507" pitchFamily="18" charset="2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  <a:sym typeface="Symbol" panose="05050102010706020507" pitchFamily="18" charset="2"/>
                        </a:rPr>
                        <m:t>&gt;</m:t>
                      </m:r>
                      <m:r>
                        <a:rPr lang="en-US" i="1">
                          <a:latin typeface="Cambria Math"/>
                          <a:ea typeface="Cambria Math"/>
                          <a:sym typeface="Symbol" panose="05050102010706020507" pitchFamily="18" charset="2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82" y="5337804"/>
                <a:ext cx="4300921" cy="114063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240981" y="3942116"/>
                <a:ext cx="4542013" cy="60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𝛽𝜉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0.5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981" y="3942116"/>
                <a:ext cx="4542013" cy="60497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985164" y="4746690"/>
                <a:ext cx="6010102" cy="1892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𝛽𝜀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𝛽𝜉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sym typeface="Symbol" panose="05050102010706020507" pitchFamily="18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1−2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sym typeface="Symbol" panose="05050102010706020507" pitchFamily="18" charset="2"/>
                                    </a:rPr>
                                    <m:t>𝜂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/>
                              <a:sym typeface="Symbol" panose="05050102010706020507" pitchFamily="18" charset="2"/>
                            </a:rPr>
                            <m:t>+2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1−2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sym typeface="Symbol" panose="05050102010706020507" pitchFamily="18" charset="2"/>
                                    </a:rPr>
                                    <m:t>𝜂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𝛽𝜀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𝛽𝜉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1−2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sym typeface="Symbol" panose="05050102010706020507" pitchFamily="18" charset="2"/>
                                    </a:rPr>
                                    <m:t>𝜂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sym typeface="Symbol" panose="05050102010706020507" pitchFamily="18" charset="2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0.5</m:t>
                      </m:r>
                    </m:oMath>
                  </m:oMathPara>
                </a14:m>
                <a:endParaRPr lang="en-US" dirty="0"/>
              </a:p>
              <a:p>
                <a:endParaRPr lang="cs-CZ" b="0" dirty="0" smtClean="0">
                  <a:sym typeface="Symbol" panose="05050102010706020507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164" y="4746690"/>
                <a:ext cx="6010102" cy="189224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6096000" y="6120486"/>
                <a:ext cx="6010102" cy="7159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𝛽𝜀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𝛽𝜉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sym typeface="Symbol" panose="05050102010706020507" pitchFamily="18" charset="2"/>
                                    </a:rPr>
                                    <m:t>𝜂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sym typeface="Symbol" panose="05050102010706020507" pitchFamily="18" charset="2"/>
                                </a:rPr>
                                <m:t>𝜂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120486"/>
                <a:ext cx="6010102" cy="715902"/>
              </a:xfrm>
              <a:prstGeom prst="rect">
                <a:avLst/>
              </a:prstGeom>
              <a:blipFill rotWithShape="0">
                <a:blip r:embed="rId13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5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    M</a:t>
            </a:r>
            <a:r>
              <a:rPr lang="en-US" sz="2400" b="1" dirty="0" err="1" smtClean="0"/>
              <a:t>ocninov</a:t>
            </a:r>
            <a:r>
              <a:rPr lang="cs-CZ" sz="2400" b="1" dirty="0" smtClean="0"/>
              <a:t>á aproximace viskozity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424345" y="2009844"/>
                <a:ext cx="5727722" cy="958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 smtClean="0">
                                                      <a:latin typeface="Cambria Math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den>
                                          </m:f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345" y="2009844"/>
                <a:ext cx="5727722" cy="9589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343667" y="4074414"/>
                <a:ext cx="3414524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sym typeface="Symbol"/>
                            </a:rPr>
                            <m:t>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</m:t>
                              </m:r>
                            </m:den>
                          </m:f>
                          <m:r>
                            <a:rPr lang="cs-CZ" i="1"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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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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7" y="4074414"/>
                <a:ext cx="3414524" cy="7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236265" y="4917477"/>
                <a:ext cx="352192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sym typeface="Symbol"/>
                            </a:rPr>
                            <m:t>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</m:t>
                              </m:r>
                            </m:den>
                          </m:f>
                          <m:r>
                            <a:rPr lang="cs-CZ" i="1"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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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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265" y="4917477"/>
                <a:ext cx="3521926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126641" y="4074414"/>
                <a:ext cx="2551211" cy="667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sym typeface="Symbol"/>
                            </a:rPr>
                            <m:t>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𝐿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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641" y="4074414"/>
                <a:ext cx="2551211" cy="6670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6126640" y="4965118"/>
                <a:ext cx="2658613" cy="674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sym typeface="Symbol"/>
                            </a:rPr>
                            <m:t>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𝐿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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640" y="4965118"/>
                <a:ext cx="2658613" cy="6746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744071" y="1317812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Viskozita jako mocninová funkce druhého invariantu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744071" y="3478306"/>
            <a:ext cx="1073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Rychlost deformace v bezrozměrných souřadnicích </a:t>
            </a:r>
            <a:r>
              <a:rPr lang="cs-CZ" dirty="0" smtClean="0">
                <a:sym typeface="Symbol"/>
              </a:rPr>
              <a:t>(0,1), (0,1)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ym typeface="Symbol" pitchFamily="18" charset="2"/>
              </a:rPr>
              <a:t>  Konstitutivní rovnice </a:t>
            </a:r>
            <a:r>
              <a:rPr lang="cs-CZ" sz="2400" b="1" dirty="0" err="1" smtClean="0">
                <a:sym typeface="Symbol" pitchFamily="18" charset="2"/>
              </a:rPr>
              <a:t>White</a:t>
            </a:r>
            <a:r>
              <a:rPr lang="cs-CZ" sz="2400" b="1" dirty="0" smtClean="0">
                <a:sym typeface="Symbol" pitchFamily="18" charset="2"/>
              </a:rPr>
              <a:t> </a:t>
            </a:r>
            <a:r>
              <a:rPr lang="cs-CZ" sz="2400" b="1" dirty="0" err="1" smtClean="0">
                <a:sym typeface="Symbol" pitchFamily="18" charset="2"/>
              </a:rPr>
              <a:t>Metzner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8024" y="683786"/>
            <a:ext cx="867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</a:t>
            </a:r>
            <a:r>
              <a:rPr lang="en-US" dirty="0" err="1" smtClean="0"/>
              <a:t>Metzner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103255" y="1095753"/>
                <a:ext cx="713759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5" y="1095753"/>
                <a:ext cx="7137595" cy="714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103255" y="2899317"/>
                <a:ext cx="722306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</m:e>
                      </m:d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5" y="2899317"/>
                <a:ext cx="7223068" cy="7146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103255" y="4747669"/>
                <a:ext cx="7669145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</m:e>
                      </m:d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d>
                        <m:dPr>
                          <m:ctrlPr>
                            <a:rPr lang="cs-CZ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5" y="4747669"/>
                <a:ext cx="7669145" cy="7146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671640" y="1813399"/>
                <a:ext cx="1152036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</m:t>
                                  </m:r>
                                </m:den>
                              </m:f>
                              <m:r>
                                <a:rPr lang="cs-CZ" i="1">
                                  <a:latin typeface="Cambria Math" panose="02040503050406030204" pitchFamily="18" charset="0"/>
                                  <a:sym typeface="Symbo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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</m:t>
                                      </m:r>
                                    </m:e>
                                  </m:d>
                                </m:den>
                              </m:f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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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0" y="1813399"/>
                <a:ext cx="11520360" cy="7146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671640" y="3693563"/>
                <a:ext cx="1152036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</m:t>
                                  </m:r>
                                </m:den>
                              </m:f>
                              <m:r>
                                <a:rPr lang="cs-CZ" i="1">
                                  <a:latin typeface="Cambria Math" panose="02040503050406030204" pitchFamily="18" charset="0"/>
                                  <a:sym typeface="Symbo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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</m:t>
                                      </m:r>
                                    </m:e>
                                  </m:d>
                                </m:den>
                              </m:f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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</m:t>
                              </m:r>
                            </m:den>
                          </m:f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</m:e>
                      </m:d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0" y="3693563"/>
                <a:ext cx="11520360" cy="7146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1304526" y="5590352"/>
                <a:ext cx="1063451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</m:t>
                                  </m:r>
                                </m:den>
                              </m:f>
                              <m:r>
                                <a:rPr lang="cs-CZ" i="1">
                                  <a:latin typeface="Cambria Math" panose="02040503050406030204" pitchFamily="18" charset="0"/>
                                  <a:sym typeface="Symbo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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</m:t>
                                      </m:r>
                                    </m:e>
                                  </m:d>
                                </m:den>
                              </m:f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 panose="05050102010706020507" pitchFamily="18" charset="2"/>
                                    </a:rPr>
                                    <m:t>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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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</m:e>
                      </m:d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d>
                        <m:dPr>
                          <m:ctrlPr>
                            <a:rPr lang="cs-CZ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26" y="5590352"/>
                <a:ext cx="10634514" cy="71468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ym typeface="Symbol" pitchFamily="18" charset="2"/>
              </a:rPr>
              <a:t>   Konstitutivní rovnice </a:t>
            </a:r>
            <a:r>
              <a:rPr lang="cs-CZ" sz="2400" b="1" dirty="0" err="1" smtClean="0">
                <a:sym typeface="Symbol" pitchFamily="18" charset="2"/>
              </a:rPr>
              <a:t>White</a:t>
            </a:r>
            <a:r>
              <a:rPr lang="cs-CZ" sz="2400" b="1" dirty="0" smtClean="0">
                <a:sym typeface="Symbol" pitchFamily="18" charset="2"/>
              </a:rPr>
              <a:t> </a:t>
            </a:r>
            <a:r>
              <a:rPr lang="cs-CZ" sz="2400" b="1" dirty="0" err="1" smtClean="0">
                <a:sym typeface="Symbol" pitchFamily="18" charset="2"/>
              </a:rPr>
              <a:t>Metzner</a:t>
            </a:r>
            <a:r>
              <a:rPr lang="cs-CZ" sz="2400" b="1" dirty="0" smtClean="0">
                <a:sym typeface="Symbol" pitchFamily="18" charset="2"/>
              </a:rPr>
              <a:t>. Okrajové podmínky na stěně </a:t>
            </a:r>
            <a:r>
              <a:rPr lang="cs-CZ" sz="2400" b="1" dirty="0" smtClean="0">
                <a:sym typeface="Symbol"/>
              </a:rPr>
              <a:t></a:t>
            </a:r>
            <a:r>
              <a:rPr lang="en-US" sz="2400" b="1" dirty="0" smtClean="0">
                <a:sym typeface="Symbol"/>
              </a:rPr>
              <a:t>=0 a 1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379312" y="987171"/>
                <a:ext cx="2403607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2" y="987171"/>
                <a:ext cx="2403607" cy="7693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4760621" y="1176229"/>
                <a:ext cx="1012650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621" y="1176229"/>
                <a:ext cx="1012650" cy="391261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8366386" y="1038691"/>
                <a:ext cx="1803506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386" y="1038691"/>
                <a:ext cx="1803506" cy="6663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379312" y="3160101"/>
                <a:ext cx="5004064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</m:e>
                      </m:d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2" y="3160101"/>
                <a:ext cx="5004064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301521" y="3886036"/>
                <a:ext cx="580517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</m:e>
                      </m:d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d>
                        <m:dPr>
                          <m:ctrlPr>
                            <a:rPr lang="cs-CZ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21" y="3886036"/>
                <a:ext cx="5805179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286871" y="591671"/>
            <a:ext cx="420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Doln</a:t>
            </a:r>
            <a:r>
              <a:rPr lang="cs-CZ" dirty="0" smtClean="0"/>
              <a:t>í rovná</a:t>
            </a:r>
            <a:r>
              <a:rPr lang="en-US" dirty="0" smtClean="0"/>
              <a:t> </a:t>
            </a:r>
            <a:r>
              <a:rPr lang="en-US" dirty="0" err="1" smtClean="0"/>
              <a:t>deska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</a:t>
            </a:r>
            <a:r>
              <a:rPr lang="cs-CZ" dirty="0" smtClean="0">
                <a:sym typeface="Symbol"/>
              </a:rPr>
              <a:t>=0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86871" y="2043954"/>
            <a:ext cx="1083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Horn</a:t>
            </a:r>
            <a:r>
              <a:rPr lang="cs-CZ" dirty="0" smtClean="0"/>
              <a:t>í </a:t>
            </a:r>
            <a:r>
              <a:rPr lang="en-US" dirty="0" smtClean="0"/>
              <a:t> </a:t>
            </a:r>
            <a:r>
              <a:rPr lang="en-US" dirty="0" err="1" smtClean="0"/>
              <a:t>deska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</a:t>
            </a:r>
            <a:r>
              <a:rPr lang="cs-CZ" dirty="0" smtClean="0">
                <a:sym typeface="Symbol"/>
              </a:rPr>
              <a:t>=</a:t>
            </a:r>
            <a:r>
              <a:rPr lang="en-US" dirty="0" smtClean="0">
                <a:sym typeface="Symbol"/>
              </a:rPr>
              <a:t>1  </a:t>
            </a:r>
            <a:r>
              <a:rPr lang="en-US" dirty="0" err="1" smtClean="0">
                <a:sym typeface="Symbol"/>
              </a:rPr>
              <a:t>soustava</a:t>
            </a:r>
            <a:r>
              <a:rPr lang="en-US" dirty="0" smtClean="0">
                <a:sym typeface="Symbol"/>
              </a:rPr>
              <a:t>  3 </a:t>
            </a:r>
            <a:r>
              <a:rPr lang="en-US" dirty="0" err="1" smtClean="0">
                <a:sym typeface="Symbol"/>
              </a:rPr>
              <a:t>lin</a:t>
            </a:r>
            <a:r>
              <a:rPr lang="cs-CZ" dirty="0" err="1" smtClean="0">
                <a:sym typeface="Symbol"/>
              </a:rPr>
              <a:t>eárních</a:t>
            </a:r>
            <a:r>
              <a:rPr lang="cs-CZ" dirty="0" smtClean="0">
                <a:sym typeface="Symbol"/>
              </a:rPr>
              <a:t> </a:t>
            </a:r>
            <a:r>
              <a:rPr lang="cs-CZ" b="1" dirty="0" smtClean="0">
                <a:solidFill>
                  <a:srgbClr val="FF0000"/>
                </a:solidFill>
                <a:sym typeface="Symbol"/>
              </a:rPr>
              <a:t>algebraických</a:t>
            </a:r>
            <a:r>
              <a:rPr lang="cs-CZ" dirty="0" smtClean="0">
                <a:sym typeface="Symbol"/>
              </a:rPr>
              <a:t> rovnic pro 3 neznámé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379312" y="2445418"/>
                <a:ext cx="493654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2" y="2445418"/>
                <a:ext cx="4936544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347438" y="4869895"/>
            <a:ext cx="1095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Vstup – plně stabilizovaný rychlostní profil (stejné rovnice jako na dolní desce)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4845604" y="5490635"/>
                <a:ext cx="1012650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604" y="5490635"/>
                <a:ext cx="1012650" cy="391261"/>
              </a:xfrm>
              <a:prstGeom prst="rect">
                <a:avLst/>
              </a:prstGeom>
              <a:blipFill rotWithShape="1"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8366386" y="5297933"/>
                <a:ext cx="1803506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386" y="5297933"/>
                <a:ext cx="1803506" cy="6663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675147" y="5246412"/>
                <a:ext cx="2403607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47" y="5246412"/>
                <a:ext cx="2403607" cy="76937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6192958" y="2575718"/>
                <a:ext cx="5861348" cy="1315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  <m:f>
                                  <m:fPr>
                                    <m:ctrlPr>
                                      <a:rPr lang="cs-CZ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d>
                                      <m:dPr>
                                        <m:ctrlPr>
                                          <a:rPr lang="cs-CZ" sz="12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𝐼𝐼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cs-CZ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cs-CZ" sz="1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  <m:f>
                                  <m:fPr>
                                    <m:ctrlPr>
                                      <a:rPr lang="cs-CZ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d>
                                      <m:dPr>
                                        <m:ctrlPr>
                                          <a:rPr lang="cs-CZ" sz="12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𝐼𝐼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cs-CZ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cs-CZ" sz="1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  <m:f>
                                  <m:fPr>
                                    <m:ctrlPr>
                                      <a:rPr lang="cs-CZ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d>
                                      <m:dPr>
                                        <m:ctrlPr>
                                          <a:rPr lang="cs-CZ" sz="12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𝐼𝐼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cs-CZ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cs-CZ" sz="1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  <m:f>
                                  <m:fPr>
                                    <m:ctrlPr>
                                      <a:rPr lang="cs-CZ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d>
                                      <m:dPr>
                                        <m:ctrlPr>
                                          <a:rPr lang="cs-CZ" sz="12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𝐼𝐼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cs-CZ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cs-CZ" sz="1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d>
                                      <m:dPr>
                                        <m:ctrlPr>
                                          <a:rPr lang="cs-CZ" sz="12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𝐼𝐼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cs-CZ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cs-CZ" sz="1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d>
                                      <m:dPr>
                                        <m:ctrlPr>
                                          <a:rPr lang="cs-CZ" sz="12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𝐼𝐼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cs-CZ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cs-CZ" sz="1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2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d>
                                  <m:dPr>
                                    <m:ctrlPr>
                                      <a:rPr lang="cs-CZ" sz="12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cs-CZ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cs-CZ" sz="1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d>
                                  <m:dPr>
                                    <m:ctrlPr>
                                      <a:rPr lang="cs-CZ" sz="12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cs-CZ" sz="1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cs-CZ" sz="1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cs-CZ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d>
                                  <m:dPr>
                                    <m:ctrlPr>
                                      <a:rPr lang="cs-CZ" sz="12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𝐼𝐼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cs-CZ" sz="12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2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20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cs-CZ" sz="12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  <m:r>
                                      <a:rPr lang="cs-CZ" sz="1200" i="1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2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20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cs-CZ" sz="1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958" y="2575718"/>
                <a:ext cx="5861348" cy="13151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8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ym typeface="Symbol" pitchFamily="18" charset="2"/>
              </a:rPr>
              <a:t>   Konstitutivní rovnice </a:t>
            </a:r>
            <a:r>
              <a:rPr lang="cs-CZ" sz="2400" b="1" dirty="0" err="1" smtClean="0">
                <a:sym typeface="Symbol" pitchFamily="18" charset="2"/>
              </a:rPr>
              <a:t>White</a:t>
            </a:r>
            <a:r>
              <a:rPr lang="cs-CZ" sz="2400" b="1" dirty="0" smtClean="0">
                <a:sym typeface="Symbol" pitchFamily="18" charset="2"/>
              </a:rPr>
              <a:t> </a:t>
            </a:r>
            <a:r>
              <a:rPr lang="cs-CZ" sz="2400" b="1" dirty="0" err="1" smtClean="0">
                <a:sym typeface="Symbol" pitchFamily="18" charset="2"/>
              </a:rPr>
              <a:t>Metzner</a:t>
            </a:r>
            <a:r>
              <a:rPr lang="cs-CZ" sz="2400" b="1" dirty="0" smtClean="0">
                <a:sym typeface="Symbol" pitchFamily="18" charset="2"/>
              </a:rPr>
              <a:t>. Okrajové podmínky na stěně </a:t>
            </a:r>
            <a:r>
              <a:rPr lang="cs-CZ" sz="2400" b="1" dirty="0" smtClean="0">
                <a:sym typeface="Symbol"/>
              </a:rPr>
              <a:t></a:t>
            </a:r>
            <a:r>
              <a:rPr lang="en-US" sz="2400" b="1" dirty="0" smtClean="0">
                <a:sym typeface="Symbol"/>
              </a:rPr>
              <a:t>=0 a 1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751546" y="2281896"/>
                <a:ext cx="2403607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46" y="2281896"/>
                <a:ext cx="2403607" cy="7693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5132855" y="2470954"/>
                <a:ext cx="1012650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855" y="2470954"/>
                <a:ext cx="1012650" cy="391261"/>
              </a:xfrm>
              <a:prstGeom prst="rect">
                <a:avLst/>
              </a:prstGeom>
              <a:blipFill rotWithShape="0"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8738620" y="2333416"/>
                <a:ext cx="1803506" cy="666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620" y="2333416"/>
                <a:ext cx="1803506" cy="6663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659105" y="1886396"/>
            <a:ext cx="420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Doln</a:t>
            </a:r>
            <a:r>
              <a:rPr lang="cs-CZ" dirty="0" smtClean="0"/>
              <a:t>í rovná</a:t>
            </a:r>
            <a:r>
              <a:rPr lang="en-US" dirty="0" smtClean="0"/>
              <a:t> </a:t>
            </a:r>
            <a:r>
              <a:rPr lang="en-US" dirty="0" err="1" smtClean="0"/>
              <a:t>deska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</a:t>
            </a:r>
            <a:r>
              <a:rPr lang="cs-CZ" dirty="0" smtClean="0">
                <a:sym typeface="Symbol"/>
              </a:rPr>
              <a:t>=0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9105" y="3439115"/>
            <a:ext cx="9883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Důležitý závěr: na dolní rovné desce je                     což znamená, že snímače tlaku měří </a:t>
            </a:r>
            <a:r>
              <a:rPr lang="en-US" sz="2800" dirty="0" err="1" smtClean="0"/>
              <a:t>isotropn</a:t>
            </a:r>
            <a:r>
              <a:rPr lang="cs-CZ" sz="2800" dirty="0" smtClean="0"/>
              <a:t>í tlak </a:t>
            </a:r>
            <a:r>
              <a:rPr lang="cs-CZ" sz="2800" i="1" dirty="0" smtClean="0"/>
              <a:t>p</a:t>
            </a:r>
            <a:r>
              <a:rPr lang="cs-CZ" sz="2800" dirty="0" smtClean="0"/>
              <a:t> a nejsou ovlivněny </a:t>
            </a:r>
            <a:r>
              <a:rPr lang="cs-CZ" sz="2800" dirty="0" err="1" smtClean="0"/>
              <a:t>extrastressy</a:t>
            </a:r>
            <a:r>
              <a:rPr lang="cs-CZ" sz="2800" dirty="0" smtClean="0"/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7106358" y="3439115"/>
                <a:ext cx="1469890" cy="557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358" y="3439115"/>
                <a:ext cx="1469890" cy="5572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4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ym typeface="Symbol" pitchFamily="18" charset="2"/>
              </a:rPr>
              <a:t>        </a:t>
            </a:r>
            <a:r>
              <a:rPr lang="cs-CZ" sz="2400" b="1" dirty="0" err="1" smtClean="0">
                <a:sym typeface="Symbol" pitchFamily="18" charset="2"/>
              </a:rPr>
              <a:t>Cauchyho</a:t>
            </a:r>
            <a:r>
              <a:rPr lang="cs-CZ" sz="2400" b="1" dirty="0" smtClean="0">
                <a:sym typeface="Symbol" pitchFamily="18" charset="2"/>
              </a:rPr>
              <a:t> rovnice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219200" y="1129553"/>
                <a:ext cx="1998176" cy="673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29553"/>
                <a:ext cx="1998176" cy="6739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3575800" y="1652772"/>
                <a:ext cx="5994397" cy="674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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  <m:r>
                            <a:rPr lang="en-US" i="1">
                              <a:latin typeface="Cambria Math"/>
                              <a:sym typeface="Symbol" panose="05050102010706020507" pitchFamily="18" charset="2"/>
                            </a:rPr>
                            <m:t>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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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  <m:r>
                            <a:rPr lang="en-US" i="1">
                              <a:latin typeface="Cambria Math"/>
                              <a:sym typeface="Symbol" panose="05050102010706020507" pitchFamily="18" charset="2"/>
                            </a:rPr>
                            <m:t>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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sym typeface="Symbol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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800" y="1652772"/>
                <a:ext cx="5994397" cy="6746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1299882" y="2653553"/>
                <a:ext cx="2016578" cy="673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𝑦𝑦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82" y="2653553"/>
                <a:ext cx="2016578" cy="673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3575800" y="3176772"/>
                <a:ext cx="5679888" cy="674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  <m:t>𝜀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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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  <m:r>
                            <a:rPr lang="en-US" i="1">
                              <a:latin typeface="Cambria Math"/>
                              <a:sym typeface="Symbol" panose="05050102010706020507" pitchFamily="18" charset="2"/>
                            </a:rPr>
                            <m:t>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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sym typeface="Symbol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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800" y="3176772"/>
                <a:ext cx="5679888" cy="6746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779929" y="4105835"/>
                <a:ext cx="8130989" cy="547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Eliminace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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29" y="4105835"/>
                <a:ext cx="8130989" cy="547907"/>
              </a:xfrm>
              <a:prstGeom prst="rect">
                <a:avLst/>
              </a:prstGeom>
              <a:blipFill rotWithShape="1">
                <a:blip r:embed="rId6"/>
                <a:stretch>
                  <a:fillRect l="-675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1299882" y="4904752"/>
                <a:ext cx="6817444" cy="717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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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  <m:r>
                            <a:rPr lang="en-US" i="1">
                              <a:latin typeface="Cambria Math"/>
                              <a:sym typeface="Symbol" panose="05050102010706020507" pitchFamily="18" charset="2"/>
                            </a:rPr>
                            <m:t>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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𝑦𝑦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sym typeface="Symbol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i="1">
                          <a:latin typeface="Cambria Math"/>
                          <a:sym typeface="Symbol"/>
                        </a:rPr>
                        <m:t>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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sym typeface="Symbol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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82" y="4904752"/>
                <a:ext cx="6817444" cy="7179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/>
              <a:t>Použitá literatura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26577" y="744467"/>
            <a:ext cx="1196542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J.Pavlovec</a:t>
            </a:r>
            <a:r>
              <a:rPr lang="cs-CZ" sz="1400" dirty="0"/>
              <a:t>: Výtlačný reometr pro viskoelastické kapaliny. 1991 </a:t>
            </a:r>
            <a:endParaRPr lang="cs-CZ" sz="1400" dirty="0">
              <a:sym typeface="Symbol" pitchFamily="18" charset="2"/>
            </a:endParaRPr>
          </a:p>
          <a:p>
            <a:endParaRPr lang="en-US" sz="1400" dirty="0" smtClean="0"/>
          </a:p>
          <a:p>
            <a:r>
              <a:rPr lang="cs-CZ" sz="1400" dirty="0" err="1" smtClean="0"/>
              <a:t>Davidson</a:t>
            </a:r>
            <a:r>
              <a:rPr lang="cs-CZ" sz="1400" dirty="0" smtClean="0"/>
              <a:t> et al</a:t>
            </a:r>
            <a:r>
              <a:rPr lang="en-US" sz="1400" dirty="0" smtClean="0"/>
              <a:t>.</a:t>
            </a:r>
            <a:r>
              <a:rPr lang="cs-CZ" sz="1400" dirty="0" smtClean="0"/>
              <a:t> </a:t>
            </a:r>
            <a:r>
              <a:rPr lang="cs-CZ" sz="1400" dirty="0" err="1" smtClean="0"/>
              <a:t>Velocity</a:t>
            </a:r>
            <a:r>
              <a:rPr lang="cs-CZ" sz="1400" dirty="0" smtClean="0"/>
              <a:t> and stress </a:t>
            </a:r>
            <a:r>
              <a:rPr lang="cs-CZ" sz="1400" dirty="0" err="1" smtClean="0"/>
              <a:t>fields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polymeric</a:t>
            </a:r>
            <a:r>
              <a:rPr lang="cs-CZ" sz="1400" dirty="0" smtClean="0"/>
              <a:t> </a:t>
            </a:r>
            <a:r>
              <a:rPr lang="cs-CZ" sz="1400" dirty="0" err="1" smtClean="0"/>
              <a:t>liquids</a:t>
            </a:r>
            <a:r>
              <a:rPr lang="cs-CZ" sz="1400" dirty="0" smtClean="0"/>
              <a:t> </a:t>
            </a:r>
            <a:r>
              <a:rPr lang="cs-CZ" sz="1400" dirty="0" err="1" smtClean="0"/>
              <a:t>flowing</a:t>
            </a:r>
            <a:r>
              <a:rPr lang="cs-CZ" sz="1400" dirty="0" smtClean="0"/>
              <a:t> in a </a:t>
            </a:r>
            <a:r>
              <a:rPr lang="cs-CZ" sz="1400" dirty="0" err="1" smtClean="0"/>
              <a:t>periodically</a:t>
            </a:r>
            <a:r>
              <a:rPr lang="cs-CZ" sz="1400" dirty="0" smtClean="0"/>
              <a:t> </a:t>
            </a:r>
            <a:r>
              <a:rPr lang="cs-CZ" sz="1400" dirty="0" err="1" smtClean="0"/>
              <a:t>constricted</a:t>
            </a:r>
            <a:r>
              <a:rPr lang="cs-CZ" sz="1400" dirty="0" smtClean="0"/>
              <a:t> </a:t>
            </a:r>
            <a:r>
              <a:rPr lang="cs-CZ" sz="1400" dirty="0" err="1" smtClean="0"/>
              <a:t>channel</a:t>
            </a:r>
            <a:r>
              <a:rPr lang="cs-CZ" sz="1400" dirty="0" smtClean="0"/>
              <a:t>. J. Non</a:t>
            </a:r>
            <a:r>
              <a:rPr lang="en-US" sz="1400" dirty="0" smtClean="0"/>
              <a:t>-</a:t>
            </a:r>
            <a:r>
              <a:rPr lang="cs-CZ" sz="1400" dirty="0" err="1" smtClean="0"/>
              <a:t>Newtonian</a:t>
            </a:r>
            <a:r>
              <a:rPr lang="cs-CZ" sz="1400" dirty="0" smtClean="0"/>
              <a:t> Fluid </a:t>
            </a:r>
            <a:r>
              <a:rPr lang="en-US" sz="1400" dirty="0" smtClean="0"/>
              <a:t>M</a:t>
            </a:r>
            <a:r>
              <a:rPr lang="cs-CZ" sz="1400" dirty="0" smtClean="0"/>
              <a:t>ech. </a:t>
            </a:r>
            <a:r>
              <a:rPr lang="en-US" sz="1400" dirty="0" smtClean="0"/>
              <a:t>49 (1993)</a:t>
            </a:r>
          </a:p>
          <a:p>
            <a:endParaRPr lang="en-US" sz="1400" dirty="0" smtClean="0"/>
          </a:p>
          <a:p>
            <a:r>
              <a:rPr lang="en-US" sz="1400" dirty="0" smtClean="0"/>
              <a:t>Baird D.G. First normal stress difference measurements….,</a:t>
            </a:r>
            <a:r>
              <a:rPr lang="cs-CZ" sz="1400" dirty="0"/>
              <a:t> J. Non</a:t>
            </a:r>
            <a:r>
              <a:rPr lang="en-US" sz="1400" dirty="0"/>
              <a:t>-</a:t>
            </a:r>
            <a:r>
              <a:rPr lang="cs-CZ" sz="1400" dirty="0" err="1"/>
              <a:t>Newtonian</a:t>
            </a:r>
            <a:r>
              <a:rPr lang="cs-CZ" sz="1400" dirty="0"/>
              <a:t> Fluid </a:t>
            </a:r>
            <a:r>
              <a:rPr lang="en-US" sz="1400" dirty="0"/>
              <a:t>M</a:t>
            </a:r>
            <a:r>
              <a:rPr lang="cs-CZ" sz="1400" dirty="0"/>
              <a:t>ech. </a:t>
            </a:r>
            <a:r>
              <a:rPr lang="en-US" sz="1400" dirty="0" smtClean="0"/>
              <a:t>148 (2008)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Baaijens</a:t>
            </a:r>
            <a:r>
              <a:rPr lang="en-US" sz="1400" dirty="0" smtClean="0"/>
              <a:t> F. Mixed FEM for viscoelastic flow analysis, a review. </a:t>
            </a:r>
            <a:r>
              <a:rPr lang="cs-CZ" sz="1400" dirty="0"/>
              <a:t>J. Non</a:t>
            </a:r>
            <a:r>
              <a:rPr lang="en-US" sz="1400" dirty="0"/>
              <a:t>-</a:t>
            </a:r>
            <a:r>
              <a:rPr lang="cs-CZ" sz="1400" dirty="0" err="1"/>
              <a:t>Newtonian</a:t>
            </a:r>
            <a:r>
              <a:rPr lang="cs-CZ" sz="1400" dirty="0"/>
              <a:t> Fluid </a:t>
            </a:r>
            <a:r>
              <a:rPr lang="en-US" sz="1400" dirty="0"/>
              <a:t>M</a:t>
            </a:r>
            <a:r>
              <a:rPr lang="cs-CZ" sz="1400" dirty="0"/>
              <a:t>ech. </a:t>
            </a:r>
            <a:r>
              <a:rPr lang="en-US" sz="1400" dirty="0" smtClean="0"/>
              <a:t>79 (1998)</a:t>
            </a:r>
          </a:p>
          <a:p>
            <a:endParaRPr lang="en-US" sz="1400" dirty="0"/>
          </a:p>
          <a:p>
            <a:r>
              <a:rPr lang="en-US" sz="1400" dirty="0" smtClean="0"/>
              <a:t>James D.F., Chandler G.M.,</a:t>
            </a:r>
            <a:r>
              <a:rPr lang="en-US" sz="1400" dirty="0" err="1" smtClean="0"/>
              <a:t>Armour</a:t>
            </a:r>
            <a:r>
              <a:rPr lang="en-US" sz="1400" dirty="0" smtClean="0"/>
              <a:t> S.J. : A converging channel </a:t>
            </a:r>
            <a:r>
              <a:rPr lang="en-US" sz="1400" dirty="0" err="1" smtClean="0"/>
              <a:t>rheometer</a:t>
            </a:r>
            <a:r>
              <a:rPr lang="en-US" sz="1400" dirty="0" smtClean="0"/>
              <a:t> for the measurement of extensional viscosity. Elsevier 1998 (mam </a:t>
            </a:r>
            <a:r>
              <a:rPr lang="en-US" sz="1400" dirty="0" err="1" smtClean="0"/>
              <a:t>jen</a:t>
            </a:r>
            <a:r>
              <a:rPr lang="en-US" sz="1400" dirty="0" smtClean="0"/>
              <a:t> </a:t>
            </a:r>
            <a:r>
              <a:rPr lang="en-US" sz="1400" dirty="0" err="1" smtClean="0"/>
              <a:t>papirovou</a:t>
            </a:r>
            <a:r>
              <a:rPr lang="en-US" sz="1400" dirty="0" smtClean="0"/>
              <a:t> </a:t>
            </a:r>
            <a:r>
              <a:rPr lang="en-US" sz="1400" dirty="0" err="1" smtClean="0"/>
              <a:t>kopii</a:t>
            </a:r>
            <a:r>
              <a:rPr lang="en-US" sz="1400" dirty="0" smtClean="0"/>
              <a:t> bez </a:t>
            </a:r>
            <a:r>
              <a:rPr lang="en-US" sz="1400" dirty="0" err="1" smtClean="0"/>
              <a:t>bibl.udaju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r>
              <a:rPr lang="en-US" sz="1400" dirty="0"/>
              <a:t>James D.F., Chandler G.M</a:t>
            </a:r>
            <a:r>
              <a:rPr lang="en-US" sz="1400" dirty="0" smtClean="0"/>
              <a:t>., </a:t>
            </a:r>
            <a:r>
              <a:rPr lang="en-US" sz="1400" dirty="0" err="1"/>
              <a:t>Armour</a:t>
            </a:r>
            <a:r>
              <a:rPr lang="en-US" sz="1400" dirty="0"/>
              <a:t> S.J. </a:t>
            </a:r>
            <a:r>
              <a:rPr lang="en-US" sz="1400" dirty="0" smtClean="0"/>
              <a:t>: Measurement of the extensional viscosity of M1 in a converging channel </a:t>
            </a:r>
            <a:r>
              <a:rPr lang="en-US" sz="1400" dirty="0" err="1" smtClean="0"/>
              <a:t>rheometer</a:t>
            </a:r>
            <a:r>
              <a:rPr lang="en-US" sz="1400" dirty="0" smtClean="0"/>
              <a:t>. </a:t>
            </a:r>
            <a:r>
              <a:rPr lang="cs-CZ" sz="1400" dirty="0"/>
              <a:t>J. Non</a:t>
            </a:r>
            <a:r>
              <a:rPr lang="en-US" sz="1400" dirty="0"/>
              <a:t>-</a:t>
            </a:r>
            <a:r>
              <a:rPr lang="cs-CZ" sz="1400" dirty="0" err="1"/>
              <a:t>Newtonian</a:t>
            </a:r>
            <a:r>
              <a:rPr lang="cs-CZ" sz="1400" dirty="0"/>
              <a:t> Fluid </a:t>
            </a:r>
            <a:r>
              <a:rPr lang="en-US" sz="1400" dirty="0"/>
              <a:t>M</a:t>
            </a:r>
            <a:r>
              <a:rPr lang="cs-CZ" sz="1400" dirty="0"/>
              <a:t>ech. </a:t>
            </a:r>
            <a:r>
              <a:rPr lang="en-US" sz="1400" dirty="0" smtClean="0"/>
              <a:t>35 </a:t>
            </a:r>
            <a:r>
              <a:rPr lang="en-US" sz="1400" dirty="0"/>
              <a:t>(</a:t>
            </a:r>
            <a:r>
              <a:rPr lang="en-US" sz="1400" dirty="0" smtClean="0"/>
              <a:t>1990)</a:t>
            </a:r>
          </a:p>
          <a:p>
            <a:endParaRPr lang="en-US" sz="1400" dirty="0"/>
          </a:p>
          <a:p>
            <a:r>
              <a:rPr lang="en-US" sz="1400" dirty="0" smtClean="0"/>
              <a:t>Han Chang </a:t>
            </a:r>
            <a:r>
              <a:rPr lang="en-US" sz="1400" dirty="0" err="1" smtClean="0"/>
              <a:t>Dae</a:t>
            </a:r>
            <a:r>
              <a:rPr lang="en-US" sz="1400" dirty="0" smtClean="0"/>
              <a:t>: Measurement of the rheological properties of polymer melts with slit </a:t>
            </a:r>
            <a:r>
              <a:rPr lang="en-US" sz="1400" dirty="0" err="1" smtClean="0"/>
              <a:t>rheometer</a:t>
            </a:r>
            <a:r>
              <a:rPr lang="en-US" sz="1400" dirty="0" smtClean="0"/>
              <a:t> </a:t>
            </a:r>
            <a:r>
              <a:rPr lang="en-US" sz="1400" dirty="0" err="1" smtClean="0"/>
              <a:t>I.Homopolymer</a:t>
            </a:r>
            <a:r>
              <a:rPr lang="en-US" sz="1400" dirty="0" smtClean="0"/>
              <a:t> systems. </a:t>
            </a:r>
            <a:r>
              <a:rPr lang="en-US" sz="1400" dirty="0" err="1" smtClean="0"/>
              <a:t>J.Applied</a:t>
            </a:r>
            <a:r>
              <a:rPr lang="en-US" sz="1400" dirty="0" smtClean="0"/>
              <a:t> Polymer Science, 15 (1971)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Davies J.M. et al: Theory for normal stresses in slits and capillaries. J. Phys. D. : </a:t>
            </a:r>
            <a:r>
              <a:rPr lang="en-US" sz="1400" dirty="0" err="1" smtClean="0"/>
              <a:t>Appl.Phys</a:t>
            </a:r>
            <a:r>
              <a:rPr lang="en-US" sz="1400" dirty="0" smtClean="0"/>
              <a:t>, Vol.6 (1973), 2259-2266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dirty="0" err="1" smtClean="0"/>
              <a:t>Cogswell</a:t>
            </a:r>
            <a:r>
              <a:rPr lang="cs-CZ" sz="1400" dirty="0" smtClean="0"/>
              <a:t> F.N. </a:t>
            </a:r>
            <a:r>
              <a:rPr lang="cs-CZ" sz="1400" dirty="0" err="1" smtClean="0"/>
              <a:t>Converging</a:t>
            </a:r>
            <a:r>
              <a:rPr lang="cs-CZ" sz="1400" dirty="0" smtClean="0"/>
              <a:t> </a:t>
            </a:r>
            <a:r>
              <a:rPr lang="cs-CZ" sz="1400" dirty="0" err="1" smtClean="0"/>
              <a:t>flow</a:t>
            </a:r>
            <a:r>
              <a:rPr lang="cs-CZ" sz="1400" dirty="0" smtClean="0"/>
              <a:t> </a:t>
            </a:r>
            <a:r>
              <a:rPr lang="en-US" sz="1400" dirty="0" smtClean="0"/>
              <a:t>of polymer melts in extrusion dies</a:t>
            </a:r>
            <a:r>
              <a:rPr lang="cs-CZ" sz="1400" dirty="0" smtClean="0"/>
              <a:t>. </a:t>
            </a:r>
            <a:r>
              <a:rPr lang="en-US" sz="1400" dirty="0" smtClean="0"/>
              <a:t>Poly</a:t>
            </a:r>
            <a:r>
              <a:rPr lang="cs-CZ" sz="1400" dirty="0" err="1" smtClean="0"/>
              <a:t>mer</a:t>
            </a:r>
            <a:r>
              <a:rPr lang="cs-CZ" sz="1400" dirty="0" smtClean="0"/>
              <a:t> </a:t>
            </a:r>
            <a:r>
              <a:rPr lang="en-US" sz="1400" dirty="0" err="1" smtClean="0"/>
              <a:t>Eng</a:t>
            </a:r>
            <a:r>
              <a:rPr lang="cs-CZ" sz="1400" dirty="0" err="1" smtClean="0"/>
              <a:t>ngr</a:t>
            </a:r>
            <a:r>
              <a:rPr lang="en-US" sz="1400" dirty="0" smtClean="0"/>
              <a:t>. and Sci. </a:t>
            </a:r>
            <a:r>
              <a:rPr lang="en-US" sz="1400" dirty="0"/>
              <a:t>(</a:t>
            </a:r>
            <a:r>
              <a:rPr lang="en-US" sz="1400" dirty="0" smtClean="0"/>
              <a:t>1972)</a:t>
            </a:r>
            <a:endParaRPr lang="cs-CZ" sz="1400" dirty="0" smtClean="0"/>
          </a:p>
          <a:p>
            <a:endParaRPr lang="en-US" sz="1400" dirty="0" smtClean="0"/>
          </a:p>
          <a:p>
            <a:r>
              <a:rPr lang="cs-CZ" sz="1400" dirty="0" err="1"/>
              <a:t>Cogswell</a:t>
            </a:r>
            <a:r>
              <a:rPr lang="cs-CZ" sz="1400" dirty="0"/>
              <a:t> F.N. </a:t>
            </a:r>
            <a:r>
              <a:rPr lang="cs-CZ" sz="1400" dirty="0" err="1"/>
              <a:t>Converging</a:t>
            </a:r>
            <a:r>
              <a:rPr lang="cs-CZ" sz="1400" dirty="0"/>
              <a:t> </a:t>
            </a:r>
            <a:r>
              <a:rPr lang="cs-CZ" sz="1400" dirty="0" err="1"/>
              <a:t>flow</a:t>
            </a:r>
            <a:r>
              <a:rPr lang="cs-CZ" sz="1400" dirty="0"/>
              <a:t> and </a:t>
            </a:r>
            <a:r>
              <a:rPr lang="cs-CZ" sz="1400" dirty="0" err="1"/>
              <a:t>stretching</a:t>
            </a:r>
            <a:r>
              <a:rPr lang="cs-CZ" sz="1400" dirty="0"/>
              <a:t> </a:t>
            </a:r>
            <a:r>
              <a:rPr lang="cs-CZ" sz="1400" dirty="0" err="1" smtClean="0"/>
              <a:t>flow</a:t>
            </a:r>
            <a:r>
              <a:rPr lang="cs-CZ" sz="1400" dirty="0" smtClean="0"/>
              <a:t> </a:t>
            </a:r>
            <a:r>
              <a:rPr lang="cs-CZ" sz="1400" dirty="0"/>
              <a:t>a </a:t>
            </a:r>
            <a:r>
              <a:rPr lang="cs-CZ" sz="1400" dirty="0" err="1"/>
              <a:t>compilation</a:t>
            </a:r>
            <a:r>
              <a:rPr lang="cs-CZ" sz="1400" dirty="0"/>
              <a:t>. J. Non</a:t>
            </a:r>
            <a:r>
              <a:rPr lang="en-US" sz="1400" dirty="0"/>
              <a:t>-</a:t>
            </a:r>
            <a:r>
              <a:rPr lang="cs-CZ" sz="1400" dirty="0" err="1"/>
              <a:t>Newtonian</a:t>
            </a:r>
            <a:r>
              <a:rPr lang="cs-CZ" sz="1400" dirty="0"/>
              <a:t> Fluid </a:t>
            </a:r>
            <a:r>
              <a:rPr lang="en-US" sz="1400" dirty="0"/>
              <a:t>M</a:t>
            </a:r>
            <a:r>
              <a:rPr lang="cs-CZ" sz="1400" dirty="0"/>
              <a:t>ech. </a:t>
            </a:r>
            <a:r>
              <a:rPr lang="en-US" sz="1400" dirty="0"/>
              <a:t>Vol.4 (1978</a:t>
            </a:r>
            <a:r>
              <a:rPr lang="en-US" sz="1400" dirty="0" smtClean="0"/>
              <a:t>), 23-38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 err="1" smtClean="0"/>
              <a:t>Binding</a:t>
            </a:r>
            <a:r>
              <a:rPr lang="cs-CZ" sz="1400" dirty="0" smtClean="0"/>
              <a:t> D.M. </a:t>
            </a:r>
            <a:r>
              <a:rPr lang="cs-CZ" sz="1400" dirty="0" err="1" smtClean="0"/>
              <a:t>An</a:t>
            </a:r>
            <a:r>
              <a:rPr lang="cs-CZ" sz="1400" dirty="0" smtClean="0"/>
              <a:t> </a:t>
            </a:r>
            <a:r>
              <a:rPr lang="cs-CZ" sz="1400" dirty="0" err="1" smtClean="0"/>
              <a:t>approximate</a:t>
            </a:r>
            <a:r>
              <a:rPr lang="cs-CZ" sz="1400" dirty="0" smtClean="0"/>
              <a:t> </a:t>
            </a:r>
            <a:r>
              <a:rPr lang="cs-CZ" sz="1400" dirty="0" err="1" smtClean="0"/>
              <a:t>analysis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cs-CZ" sz="1400" dirty="0" err="1" smtClean="0"/>
              <a:t>contraction</a:t>
            </a:r>
            <a:r>
              <a:rPr lang="cs-CZ" sz="1400" dirty="0" smtClean="0"/>
              <a:t> and </a:t>
            </a:r>
            <a:r>
              <a:rPr lang="cs-CZ" sz="1400" dirty="0" err="1" smtClean="0"/>
              <a:t>converging</a:t>
            </a:r>
            <a:r>
              <a:rPr lang="cs-CZ" sz="1400" dirty="0" smtClean="0"/>
              <a:t> </a:t>
            </a:r>
            <a:r>
              <a:rPr lang="cs-CZ" sz="1400" dirty="0" err="1" smtClean="0"/>
              <a:t>flows</a:t>
            </a:r>
            <a:r>
              <a:rPr lang="cs-CZ" sz="1400" dirty="0"/>
              <a:t>. J. Non</a:t>
            </a:r>
            <a:r>
              <a:rPr lang="en-US" sz="1400" dirty="0"/>
              <a:t>-</a:t>
            </a:r>
            <a:r>
              <a:rPr lang="cs-CZ" sz="1400" dirty="0" err="1"/>
              <a:t>Newtonian</a:t>
            </a:r>
            <a:r>
              <a:rPr lang="cs-CZ" sz="1400" dirty="0"/>
              <a:t> Fluid </a:t>
            </a:r>
            <a:r>
              <a:rPr lang="en-US" sz="1400" dirty="0"/>
              <a:t>M</a:t>
            </a:r>
            <a:r>
              <a:rPr lang="cs-CZ" sz="1400" dirty="0"/>
              <a:t>ech. </a:t>
            </a:r>
            <a:r>
              <a:rPr lang="en-US" sz="1400" dirty="0" smtClean="0"/>
              <a:t>Vol.27 </a:t>
            </a:r>
            <a:r>
              <a:rPr lang="en-US" sz="1400" dirty="0"/>
              <a:t>(</a:t>
            </a:r>
            <a:r>
              <a:rPr lang="en-US" sz="1400" dirty="0" smtClean="0"/>
              <a:t>1988</a:t>
            </a:r>
            <a:r>
              <a:rPr lang="en-US" sz="1400" dirty="0"/>
              <a:t>), </a:t>
            </a:r>
            <a:r>
              <a:rPr lang="en-US" sz="1400" dirty="0" smtClean="0"/>
              <a:t>173-189</a:t>
            </a:r>
            <a:endParaRPr lang="cs-CZ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01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ym typeface="Symbol" pitchFamily="18" charset="2"/>
              </a:rPr>
              <a:t>        Diskretizace</a:t>
            </a:r>
            <a:endParaRPr lang="cs-CZ" sz="2400" b="1" dirty="0">
              <a:sym typeface="Symbol" pitchFamily="18" charset="2"/>
            </a:endParaRPr>
          </a:p>
        </p:txBody>
      </p:sp>
      <p:pic>
        <p:nvPicPr>
          <p:cNvPr id="9" name="Picture 4" descr="galerie-wagner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34" y="0"/>
            <a:ext cx="41237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Skupina 38"/>
          <p:cNvGrpSpPr/>
          <p:nvPr/>
        </p:nvGrpSpPr>
        <p:grpSpPr>
          <a:xfrm>
            <a:off x="692652" y="1332797"/>
            <a:ext cx="5744607" cy="1587819"/>
            <a:chOff x="1171594" y="2431475"/>
            <a:chExt cx="5744607" cy="1587819"/>
          </a:xfrm>
        </p:grpSpPr>
        <p:grpSp>
          <p:nvGrpSpPr>
            <p:cNvPr id="40" name="Skupina 39"/>
            <p:cNvGrpSpPr/>
            <p:nvPr/>
          </p:nvGrpSpPr>
          <p:grpSpPr>
            <a:xfrm>
              <a:off x="1171594" y="2822992"/>
              <a:ext cx="5744607" cy="766060"/>
              <a:chOff x="493614" y="671639"/>
              <a:chExt cx="6999610" cy="938676"/>
            </a:xfrm>
          </p:grpSpPr>
          <p:cxnSp>
            <p:nvCxnSpPr>
              <p:cNvPr id="69" name="Přímá spojnice 68"/>
              <p:cNvCxnSpPr/>
              <p:nvPr/>
            </p:nvCxnSpPr>
            <p:spPr>
              <a:xfrm flipV="1">
                <a:off x="493614" y="1598394"/>
                <a:ext cx="6999610" cy="11489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70" name="Volný tvar 69"/>
              <p:cNvSpPr/>
              <p:nvPr/>
            </p:nvSpPr>
            <p:spPr>
              <a:xfrm>
                <a:off x="517890" y="671639"/>
                <a:ext cx="6959151" cy="938676"/>
              </a:xfrm>
              <a:custGeom>
                <a:avLst/>
                <a:gdLst>
                  <a:gd name="connsiteX0" fmla="*/ 0 w 6951059"/>
                  <a:gd name="connsiteY0" fmla="*/ 890124 h 906308"/>
                  <a:gd name="connsiteX1" fmla="*/ 0 w 6951059"/>
                  <a:gd name="connsiteY1" fmla="*/ 113288 h 906308"/>
                  <a:gd name="connsiteX2" fmla="*/ 1755972 w 6951059"/>
                  <a:gd name="connsiteY2" fmla="*/ 97104 h 906308"/>
                  <a:gd name="connsiteX3" fmla="*/ 4159306 w 6951059"/>
                  <a:gd name="connsiteY3" fmla="*/ 809203 h 906308"/>
                  <a:gd name="connsiteX4" fmla="*/ 6934875 w 6951059"/>
                  <a:gd name="connsiteY4" fmla="*/ 0 h 906308"/>
                  <a:gd name="connsiteX5" fmla="*/ 6951059 w 6951059"/>
                  <a:gd name="connsiteY5" fmla="*/ 906308 h 906308"/>
                  <a:gd name="connsiteX6" fmla="*/ 0 w 6951059"/>
                  <a:gd name="connsiteY6" fmla="*/ 890124 h 906308"/>
                  <a:gd name="connsiteX0" fmla="*/ 0 w 6951059"/>
                  <a:gd name="connsiteY0" fmla="*/ 938676 h 938676"/>
                  <a:gd name="connsiteX1" fmla="*/ 0 w 6951059"/>
                  <a:gd name="connsiteY1" fmla="*/ 113288 h 938676"/>
                  <a:gd name="connsiteX2" fmla="*/ 1755972 w 6951059"/>
                  <a:gd name="connsiteY2" fmla="*/ 97104 h 938676"/>
                  <a:gd name="connsiteX3" fmla="*/ 4159306 w 6951059"/>
                  <a:gd name="connsiteY3" fmla="*/ 809203 h 938676"/>
                  <a:gd name="connsiteX4" fmla="*/ 6934875 w 6951059"/>
                  <a:gd name="connsiteY4" fmla="*/ 0 h 938676"/>
                  <a:gd name="connsiteX5" fmla="*/ 6951059 w 6951059"/>
                  <a:gd name="connsiteY5" fmla="*/ 906308 h 938676"/>
                  <a:gd name="connsiteX6" fmla="*/ 0 w 6951059"/>
                  <a:gd name="connsiteY6" fmla="*/ 938676 h 938676"/>
                  <a:gd name="connsiteX0" fmla="*/ 0 w 6951059"/>
                  <a:gd name="connsiteY0" fmla="*/ 938676 h 938676"/>
                  <a:gd name="connsiteX1" fmla="*/ 0 w 6951059"/>
                  <a:gd name="connsiteY1" fmla="*/ 89012 h 938676"/>
                  <a:gd name="connsiteX2" fmla="*/ 1755972 w 6951059"/>
                  <a:gd name="connsiteY2" fmla="*/ 97104 h 938676"/>
                  <a:gd name="connsiteX3" fmla="*/ 4159306 w 6951059"/>
                  <a:gd name="connsiteY3" fmla="*/ 809203 h 938676"/>
                  <a:gd name="connsiteX4" fmla="*/ 6934875 w 6951059"/>
                  <a:gd name="connsiteY4" fmla="*/ 0 h 938676"/>
                  <a:gd name="connsiteX5" fmla="*/ 6951059 w 6951059"/>
                  <a:gd name="connsiteY5" fmla="*/ 906308 h 938676"/>
                  <a:gd name="connsiteX6" fmla="*/ 0 w 6951059"/>
                  <a:gd name="connsiteY6" fmla="*/ 938676 h 938676"/>
                  <a:gd name="connsiteX0" fmla="*/ 8092 w 6959151"/>
                  <a:gd name="connsiteY0" fmla="*/ 938676 h 938676"/>
                  <a:gd name="connsiteX1" fmla="*/ 0 w 6959151"/>
                  <a:gd name="connsiteY1" fmla="*/ 113288 h 938676"/>
                  <a:gd name="connsiteX2" fmla="*/ 1764064 w 6959151"/>
                  <a:gd name="connsiteY2" fmla="*/ 97104 h 938676"/>
                  <a:gd name="connsiteX3" fmla="*/ 4167398 w 6959151"/>
                  <a:gd name="connsiteY3" fmla="*/ 809203 h 938676"/>
                  <a:gd name="connsiteX4" fmla="*/ 6942967 w 6959151"/>
                  <a:gd name="connsiteY4" fmla="*/ 0 h 938676"/>
                  <a:gd name="connsiteX5" fmla="*/ 6959151 w 6959151"/>
                  <a:gd name="connsiteY5" fmla="*/ 906308 h 938676"/>
                  <a:gd name="connsiteX6" fmla="*/ 8092 w 6959151"/>
                  <a:gd name="connsiteY6" fmla="*/ 938676 h 938676"/>
                  <a:gd name="connsiteX0" fmla="*/ 8092 w 6959151"/>
                  <a:gd name="connsiteY0" fmla="*/ 938676 h 938676"/>
                  <a:gd name="connsiteX1" fmla="*/ 0 w 6959151"/>
                  <a:gd name="connsiteY1" fmla="*/ 113288 h 938676"/>
                  <a:gd name="connsiteX2" fmla="*/ 1764064 w 6959151"/>
                  <a:gd name="connsiteY2" fmla="*/ 97104 h 938676"/>
                  <a:gd name="connsiteX3" fmla="*/ 4019501 w 6959151"/>
                  <a:gd name="connsiteY3" fmla="*/ 45716 h 938676"/>
                  <a:gd name="connsiteX4" fmla="*/ 6942967 w 6959151"/>
                  <a:gd name="connsiteY4" fmla="*/ 0 h 938676"/>
                  <a:gd name="connsiteX5" fmla="*/ 6959151 w 6959151"/>
                  <a:gd name="connsiteY5" fmla="*/ 906308 h 938676"/>
                  <a:gd name="connsiteX6" fmla="*/ 8092 w 6959151"/>
                  <a:gd name="connsiteY6" fmla="*/ 938676 h 938676"/>
                  <a:gd name="connsiteX0" fmla="*/ 8092 w 6959151"/>
                  <a:gd name="connsiteY0" fmla="*/ 938676 h 938676"/>
                  <a:gd name="connsiteX1" fmla="*/ 0 w 6959151"/>
                  <a:gd name="connsiteY1" fmla="*/ 73626 h 938676"/>
                  <a:gd name="connsiteX2" fmla="*/ 1764064 w 6959151"/>
                  <a:gd name="connsiteY2" fmla="*/ 97104 h 938676"/>
                  <a:gd name="connsiteX3" fmla="*/ 4019501 w 6959151"/>
                  <a:gd name="connsiteY3" fmla="*/ 45716 h 938676"/>
                  <a:gd name="connsiteX4" fmla="*/ 6942967 w 6959151"/>
                  <a:gd name="connsiteY4" fmla="*/ 0 h 938676"/>
                  <a:gd name="connsiteX5" fmla="*/ 6959151 w 6959151"/>
                  <a:gd name="connsiteY5" fmla="*/ 906308 h 938676"/>
                  <a:gd name="connsiteX6" fmla="*/ 8092 w 6959151"/>
                  <a:gd name="connsiteY6" fmla="*/ 938676 h 938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59151" h="938676">
                    <a:moveTo>
                      <a:pt x="8092" y="938676"/>
                    </a:moveTo>
                    <a:cubicBezTo>
                      <a:pt x="5395" y="663547"/>
                      <a:pt x="2697" y="348755"/>
                      <a:pt x="0" y="73626"/>
                    </a:cubicBezTo>
                    <a:lnTo>
                      <a:pt x="1764064" y="97104"/>
                    </a:lnTo>
                    <a:lnTo>
                      <a:pt x="4019501" y="45716"/>
                    </a:lnTo>
                    <a:lnTo>
                      <a:pt x="6942967" y="0"/>
                    </a:lnTo>
                    <a:lnTo>
                      <a:pt x="6959151" y="906308"/>
                    </a:lnTo>
                    <a:lnTo>
                      <a:pt x="8092" y="938676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Přímá spojnice 70"/>
              <p:cNvCxnSpPr/>
              <p:nvPr/>
            </p:nvCxnSpPr>
            <p:spPr>
              <a:xfrm flipV="1">
                <a:off x="493614" y="694913"/>
                <a:ext cx="6999610" cy="11489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41" name="Přímá spojnice 40"/>
            <p:cNvCxnSpPr>
              <a:stCxn id="70" idx="1"/>
              <a:endCxn id="70" idx="0"/>
            </p:cNvCxnSpPr>
            <p:nvPr/>
          </p:nvCxnSpPr>
          <p:spPr>
            <a:xfrm>
              <a:off x="1191517" y="2883079"/>
              <a:ext cx="6641" cy="7059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>
              <a:off x="1644456" y="2822992"/>
              <a:ext cx="16835" cy="788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>
              <a:off x="2180591" y="2835921"/>
              <a:ext cx="6636" cy="760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2758569" y="2841986"/>
              <a:ext cx="0" cy="737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3361297" y="2866683"/>
              <a:ext cx="21085" cy="704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4014761" y="2876461"/>
              <a:ext cx="17591" cy="7262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>
              <a:stCxn id="70" idx="5"/>
            </p:cNvCxnSpPr>
            <p:nvPr/>
          </p:nvCxnSpPr>
          <p:spPr>
            <a:xfrm flipV="1">
              <a:off x="6902919" y="2846674"/>
              <a:ext cx="0" cy="715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/>
            <p:nvPr/>
          </p:nvCxnSpPr>
          <p:spPr>
            <a:xfrm flipH="1" flipV="1">
              <a:off x="4614506" y="2858783"/>
              <a:ext cx="6999" cy="7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/>
            <p:nvPr/>
          </p:nvCxnSpPr>
          <p:spPr>
            <a:xfrm>
              <a:off x="5312584" y="2851362"/>
              <a:ext cx="0" cy="745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/>
            <p:nvPr/>
          </p:nvCxnSpPr>
          <p:spPr>
            <a:xfrm>
              <a:off x="6017729" y="2851362"/>
              <a:ext cx="0" cy="719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/>
            <p:nvPr/>
          </p:nvCxnSpPr>
          <p:spPr>
            <a:xfrm flipV="1">
              <a:off x="1204799" y="2993656"/>
              <a:ext cx="5698120" cy="60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>
              <a:off x="1176033" y="3239126"/>
              <a:ext cx="57020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>
              <a:off x="1198158" y="3436269"/>
              <a:ext cx="56923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se šipkou 53"/>
            <p:cNvCxnSpPr/>
            <p:nvPr/>
          </p:nvCxnSpPr>
          <p:spPr>
            <a:xfrm flipV="1">
              <a:off x="1204799" y="2431475"/>
              <a:ext cx="0" cy="11279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se šipkou 54"/>
            <p:cNvCxnSpPr/>
            <p:nvPr/>
          </p:nvCxnSpPr>
          <p:spPr>
            <a:xfrm flipV="1">
              <a:off x="1204799" y="3746148"/>
              <a:ext cx="1400678" cy="161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se šipkou 55"/>
            <p:cNvCxnSpPr/>
            <p:nvPr/>
          </p:nvCxnSpPr>
          <p:spPr>
            <a:xfrm flipV="1">
              <a:off x="2624982" y="3746148"/>
              <a:ext cx="1994695" cy="809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>
              <a:off x="3160073" y="3653067"/>
              <a:ext cx="404883" cy="366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L</a:t>
              </a:r>
              <a:endParaRPr lang="en-US" dirty="0"/>
            </a:p>
          </p:txBody>
        </p:sp>
        <p:cxnSp>
          <p:nvCxnSpPr>
            <p:cNvPr id="58" name="Přímá spojnice se šipkou 57"/>
            <p:cNvCxnSpPr/>
            <p:nvPr/>
          </p:nvCxnSpPr>
          <p:spPr>
            <a:xfrm flipV="1">
              <a:off x="4677827" y="3738056"/>
              <a:ext cx="2214335" cy="809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58"/>
            <p:cNvSpPr txBox="1"/>
            <p:nvPr/>
          </p:nvSpPr>
          <p:spPr>
            <a:xfrm>
              <a:off x="5212918" y="3644975"/>
              <a:ext cx="404883" cy="366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L</a:t>
              </a:r>
              <a:endParaRPr lang="en-US" dirty="0"/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1643235" y="3644975"/>
              <a:ext cx="404883" cy="366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L</a:t>
              </a:r>
              <a:r>
                <a:rPr lang="cs-CZ" baseline="-25000" dirty="0" smtClean="0"/>
                <a:t>I</a:t>
              </a:r>
              <a:endParaRPr lang="en-US" dirty="0"/>
            </a:p>
          </p:txBody>
        </p:sp>
        <p:sp>
          <p:nvSpPr>
            <p:cNvPr id="61" name="Ovál 60"/>
            <p:cNvSpPr/>
            <p:nvPr/>
          </p:nvSpPr>
          <p:spPr>
            <a:xfrm>
              <a:off x="3953791" y="3185242"/>
              <a:ext cx="121939" cy="1077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ál 61"/>
            <p:cNvSpPr/>
            <p:nvPr/>
          </p:nvSpPr>
          <p:spPr>
            <a:xfrm>
              <a:off x="3301544" y="3182181"/>
              <a:ext cx="121939" cy="1077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ál 62"/>
            <p:cNvSpPr/>
            <p:nvPr/>
          </p:nvSpPr>
          <p:spPr>
            <a:xfrm>
              <a:off x="3953791" y="2983057"/>
              <a:ext cx="121939" cy="1077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ál 63"/>
            <p:cNvSpPr/>
            <p:nvPr/>
          </p:nvSpPr>
          <p:spPr>
            <a:xfrm>
              <a:off x="3966094" y="3382385"/>
              <a:ext cx="121939" cy="1077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4027064" y="3052848"/>
              <a:ext cx="43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i</a:t>
              </a:r>
              <a:r>
                <a:rPr lang="en-US" dirty="0" err="1" smtClean="0"/>
                <a:t>,j</a:t>
              </a:r>
              <a:endParaRPr lang="en-US" dirty="0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4034675" y="2798391"/>
              <a:ext cx="91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i,j+1</a:t>
              </a:r>
              <a:endParaRPr lang="en-US" dirty="0"/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4043897" y="3293009"/>
              <a:ext cx="91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i,j-1</a:t>
              </a:r>
              <a:endParaRPr lang="en-US" dirty="0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2842381" y="2920616"/>
              <a:ext cx="91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i-1,j</a:t>
              </a:r>
              <a:endParaRPr lang="en-US" dirty="0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614995" y="3787073"/>
            <a:ext cx="670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Uvažuje se pravoúhlá ekvidistantní síť  s roztečí uzlů </a:t>
            </a:r>
            <a:r>
              <a:rPr lang="cs-CZ" dirty="0" smtClean="0">
                <a:sym typeface="Symbol" panose="05050102010706020507" pitchFamily="18" charset="2"/>
              </a:rPr>
              <a:t>, 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ym typeface="Symbol" pitchFamily="18" charset="2"/>
              </a:rPr>
              <a:t>        Diskretizace </a:t>
            </a:r>
            <a:r>
              <a:rPr lang="cs-CZ" sz="2400" b="1" dirty="0" err="1" smtClean="0">
                <a:sym typeface="Symbol" pitchFamily="18" charset="2"/>
              </a:rPr>
              <a:t>extranapětí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0" y="907964"/>
                <a:ext cx="11520360" cy="149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𝑥𝑥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𝑖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𝑥𝑥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𝑥𝑥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  <m:t></m:t>
                                      </m:r>
                                    </m:den>
                                  </m:f>
                                  <m:r>
                                    <a:rPr lang="cs-CZ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  <m:t>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Symbol"/>
                                            </a:rPr>
                                            <m:t>1+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sym typeface="Symbol" panose="05050102010706020507" pitchFamily="18" charset="2"/>
                                            </a:rPr>
                                            <m:t>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</m:t>
                                          </m:r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𝑥𝑥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𝑥𝑥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  <m:t>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𝑥𝑥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𝑥𝑥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𝑥𝑥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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7964"/>
                <a:ext cx="11520360" cy="14993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délník 50"/>
              <p:cNvSpPr/>
              <p:nvPr/>
            </p:nvSpPr>
            <p:spPr>
              <a:xfrm>
                <a:off x="76200" y="2671445"/>
                <a:ext cx="11520360" cy="152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𝑦𝑦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𝑖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𝑦𝑦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𝑦𝑦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  <m:t></m:t>
                                      </m:r>
                                    </m:den>
                                  </m:f>
                                  <m:r>
                                    <a:rPr lang="cs-CZ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  <m:t>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Symbol"/>
                                            </a:rPr>
                                            <m:t>1+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sym typeface="Symbol" panose="05050102010706020507" pitchFamily="18" charset="2"/>
                                            </a:rPr>
                                            <m:t>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</m:t>
                                          </m:r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𝑦𝑦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𝑦𝑦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  <m:t>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𝑦𝑦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𝑦𝑦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𝑦𝑦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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𝑦𝑦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bdélník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671445"/>
                <a:ext cx="11520360" cy="15239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délník 51"/>
              <p:cNvSpPr/>
              <p:nvPr/>
            </p:nvSpPr>
            <p:spPr>
              <a:xfrm>
                <a:off x="247650" y="4557280"/>
                <a:ext cx="11520360" cy="152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𝑥𝑦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𝑖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𝑥𝑦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𝑥𝑦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  <m:t></m:t>
                                      </m:r>
                                    </m:den>
                                  </m:f>
                                  <m:r>
                                    <a:rPr lang="cs-CZ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  <m:t>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Symbol"/>
                                            </a:rPr>
                                            <m:t>1+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sym typeface="Symbol" panose="05050102010706020507" pitchFamily="18" charset="2"/>
                                            </a:rPr>
                                            <m:t>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</m:t>
                                          </m:r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𝑥𝑦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𝑥𝑦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  <m:t>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𝑥𝑦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𝑥𝑦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𝑥𝑦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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𝑥𝑥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bdélník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4557280"/>
                <a:ext cx="11520360" cy="15239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6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ym typeface="Symbol" pitchFamily="18" charset="2"/>
              </a:rPr>
              <a:t>        Diskretizace </a:t>
            </a:r>
            <a:r>
              <a:rPr lang="cs-CZ" sz="2400" b="1" dirty="0" err="1" smtClean="0">
                <a:sym typeface="Symbol" pitchFamily="18" charset="2"/>
              </a:rPr>
              <a:t>extranapětí</a:t>
            </a:r>
            <a:r>
              <a:rPr lang="cs-CZ" sz="2400" b="1" dirty="0" smtClean="0">
                <a:sym typeface="Symbol" pitchFamily="18" charset="2"/>
              </a:rPr>
              <a:t> - prediktor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1221896" y="2348346"/>
                <a:ext cx="10298463" cy="808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𝑥𝑥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𝑖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𝑗</m:t>
                          </m:r>
                        </m:sup>
                      </m:sSubSup>
                      <m:d>
                        <m:dPr>
                          <m:ctrlPr>
                            <a:rPr lang="cs-CZ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𝐼𝐼</m:t>
                                  </m:r>
                                </m:e>
                              </m:d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den>
                          </m:f>
                          <m:d>
                            <m:dPr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</m:t>
                                  </m:r>
                                </m:den>
                              </m:f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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𝑥𝑥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𝑥𝑦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𝑖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)+2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96" y="2348346"/>
                <a:ext cx="10298463" cy="8082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0" y="3845626"/>
                <a:ext cx="11520360" cy="808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𝑦𝑦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𝑖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𝑗</m:t>
                          </m:r>
                        </m:sup>
                      </m:sSubSup>
                      <m:d>
                        <m:dPr>
                          <m:ctrlPr>
                            <a:rPr lang="cs-CZ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𝐼𝐼</m:t>
                                  </m:r>
                                </m:e>
                              </m:d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den>
                          </m:f>
                          <m:d>
                            <m:dPr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</m:t>
                                  </m:r>
                                </m:den>
                              </m:f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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𝑦𝑦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5626"/>
                <a:ext cx="11520360" cy="8082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-153749" y="5414513"/>
                <a:ext cx="1152036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𝑥𝑦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𝑖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𝑗</m:t>
                          </m:r>
                        </m:sup>
                      </m:sSubSup>
                      <m:d>
                        <m:dPr>
                          <m:ctrlPr>
                            <a:rPr lang="cs-CZ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𝐼𝐼</m:t>
                                  </m:r>
                                </m:e>
                              </m:d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den>
                          </m:f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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𝐼𝐼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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𝑥𝑦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749" y="5414513"/>
                <a:ext cx="11520360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631179" y="1197621"/>
            <a:ext cx="955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Drastick</a:t>
            </a:r>
            <a:r>
              <a:rPr lang="cs-CZ" dirty="0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zjednodu</a:t>
            </a:r>
            <a:r>
              <a:rPr lang="cs-CZ" dirty="0" err="1" smtClean="0"/>
              <a:t>šení</a:t>
            </a:r>
            <a:r>
              <a:rPr lang="cs-CZ" dirty="0" smtClean="0"/>
              <a:t>, neuvažují se derivace v příčném směru (dle </a:t>
            </a:r>
            <a:r>
              <a:rPr lang="cs-CZ" dirty="0" smtClean="0">
                <a:sym typeface="Symbol" panose="05050102010706020507" pitchFamily="18" charset="2"/>
              </a:rPr>
              <a:t>), a zanedbá se vliv normálových napětí </a:t>
            </a:r>
            <a:r>
              <a:rPr lang="cs-CZ" baseline="-25000" dirty="0" err="1" smtClean="0">
                <a:sym typeface="Symbol" panose="05050102010706020507" pitchFamily="18" charset="2"/>
              </a:rPr>
              <a:t>xx</a:t>
            </a:r>
            <a:r>
              <a:rPr lang="cs-CZ" dirty="0" smtClean="0">
                <a:sym typeface="Symbol" panose="05050102010706020507" pitchFamily="18" charset="2"/>
              </a:rPr>
              <a:t> </a:t>
            </a:r>
            <a:r>
              <a:rPr lang="cs-CZ" baseline="-25000" dirty="0" err="1" smtClean="0">
                <a:sym typeface="Symbol" panose="05050102010706020507" pitchFamily="18" charset="2"/>
              </a:rPr>
              <a:t>yy</a:t>
            </a:r>
            <a:r>
              <a:rPr lang="cs-CZ" dirty="0" smtClean="0">
                <a:sym typeface="Symbol" panose="05050102010706020507" pitchFamily="18" charset="2"/>
              </a:rPr>
              <a:t> na smyková napětí </a:t>
            </a:r>
            <a:r>
              <a:rPr lang="cs-CZ" dirty="0">
                <a:sym typeface="Symbol" panose="05050102010706020507" pitchFamily="18" charset="2"/>
              </a:rPr>
              <a:t></a:t>
            </a:r>
            <a:r>
              <a:rPr lang="cs-CZ" baseline="-25000" dirty="0" err="1" smtClean="0">
                <a:sym typeface="Symbol" panose="05050102010706020507" pitchFamily="18" charset="2"/>
              </a:rPr>
              <a:t>xy</a:t>
            </a:r>
            <a:r>
              <a:rPr lang="cs-CZ" dirty="0" smtClean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ym typeface="Symbol" pitchFamily="18" charset="2"/>
              </a:rPr>
              <a:t>        Diskretizace </a:t>
            </a:r>
            <a:r>
              <a:rPr lang="cs-CZ" sz="2400" b="1" dirty="0" err="1" smtClean="0">
                <a:sym typeface="Symbol" pitchFamily="18" charset="2"/>
              </a:rPr>
              <a:t>extranapětí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00012" y="652462"/>
                <a:ext cx="11991975" cy="1506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𝑥𝑥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p>
                      </m:sSubSup>
                      <m:d>
                        <m:d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den>
                          </m:f>
                          <m:d>
                            <m:d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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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𝑥𝑥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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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sym typeface="Symbol"/>
                                            </a:rPr>
                                            <m:t>1+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sym typeface="Symbol" panose="05050102010706020507" pitchFamily="18" charset="2"/>
                                            </a:rPr>
                                            <m:t>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</m:t>
                                          </m:r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𝑥𝑥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𝑥𝑥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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𝑥𝑥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−(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𝑥𝑥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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" y="652462"/>
                <a:ext cx="11991975" cy="15068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-1" y="2492724"/>
                <a:ext cx="12091987" cy="152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𝑦𝑦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p>
                      </m:sSubSup>
                      <m:d>
                        <m:d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den>
                          </m:f>
                          <m:d>
                            <m:d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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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𝑦𝑦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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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sym typeface="Symbol"/>
                                            </a:rPr>
                                            <m:t>1+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sym typeface="Symbol" panose="05050102010706020507" pitchFamily="18" charset="2"/>
                                            </a:rPr>
                                            <m:t>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</m:t>
                                          </m:r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𝑦𝑦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𝑦𝑦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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𝑦𝑦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−(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𝑦𝑦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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492724"/>
                <a:ext cx="12091987" cy="15239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28587" y="4345222"/>
                <a:ext cx="12091987" cy="152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𝑥𝑦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p>
                      </m:sSubSup>
                      <m:d>
                        <m:d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den>
                          </m:f>
                          <m:d>
                            <m:d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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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d>
                        <m:d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𝑥𝑦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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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sym typeface="Symbol"/>
                                            </a:rPr>
                                            <m:t>1+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sym typeface="Symbol" panose="05050102010706020507" pitchFamily="18" charset="2"/>
                                            </a:rPr>
                                            <m:t>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</m:t>
                                          </m:r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𝑥𝑦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𝑥𝑦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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𝑥𝑦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−(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𝑥𝑦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 panose="05050102010706020507" pitchFamily="18" charset="2"/>
                                        </a:rPr>
                                        <m:t>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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𝑦𝑦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" y="4345222"/>
                <a:ext cx="12091987" cy="15239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ym typeface="Symbol" pitchFamily="18" charset="2"/>
              </a:rPr>
              <a:t>        Diskretizace rovnice tlaku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33910" y="2128163"/>
                <a:ext cx="11524180" cy="757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  <m:r>
                            <a:rPr lang="en-US" i="1">
                              <a:latin typeface="Cambria Math"/>
                              <a:sym typeface="Symbol" panose="05050102010706020507" pitchFamily="18" charset="2"/>
                            </a:rPr>
                            <m:t>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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  <m:r>
                        <a:rPr lang="en-US" i="1">
                          <a:latin typeface="Cambria Math"/>
                          <a:sym typeface="Symbol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i="1">
                          <a:latin typeface="Cambria Math"/>
                          <a:sym typeface="Symbol"/>
                        </a:rPr>
                        <m:t>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den>
                      </m:f>
                      <m:r>
                        <a:rPr lang="en-US" i="1">
                          <a:latin typeface="Cambria Math"/>
                          <a:sym typeface="Symbol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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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10" y="2128163"/>
                <a:ext cx="11524180" cy="7575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445062" y="1157161"/>
            <a:ext cx="1111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Rekurentní vyčíslení tlaků zleva doprava (podél proudnic) s počáteční podmínkou p(</a:t>
            </a:r>
            <a:r>
              <a:rPr lang="cs-CZ" dirty="0" smtClean="0">
                <a:sym typeface="Symbol" panose="05050102010706020507" pitchFamily="18" charset="2"/>
              </a:rPr>
              <a:t>=0)=0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ym typeface="Symbol" pitchFamily="18" charset="2"/>
              </a:rPr>
              <a:t>        Co by mohlo být předmětem diskuse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71640" y="1027688"/>
            <a:ext cx="1067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Diskretizace hyperbolických rovnic: Pavlovec jednoduše ignoroval všechny derivace </a:t>
            </a:r>
            <a:r>
              <a:rPr lang="cs-CZ" dirty="0" err="1" smtClean="0"/>
              <a:t>extranapětí</a:t>
            </a:r>
            <a:r>
              <a:rPr lang="cs-CZ" dirty="0" smtClean="0"/>
              <a:t> v příčném směru </a:t>
            </a:r>
            <a:r>
              <a:rPr lang="cs-CZ" dirty="0" smtClean="0">
                <a:sym typeface="Symbol" panose="05050102010706020507" pitchFamily="18" charset="2"/>
              </a:rPr>
              <a:t>, zatímco předchozí rovnice jsou trochu divný protiproudý hybrid (proto ty absolutní hodnoty složek rychlosti).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1639" y="2063468"/>
            <a:ext cx="1075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</a:t>
            </a:r>
            <a:r>
              <a:rPr lang="cs-CZ" dirty="0" err="1" smtClean="0"/>
              <a:t>Cauchyho</a:t>
            </a:r>
            <a:r>
              <a:rPr lang="cs-CZ" dirty="0" smtClean="0"/>
              <a:t> rovnicích se uvažuje jen rovnováha mezi tlaky a </a:t>
            </a:r>
            <a:r>
              <a:rPr lang="cs-CZ" dirty="0" err="1" smtClean="0"/>
              <a:t>extranapětími</a:t>
            </a:r>
            <a:r>
              <a:rPr lang="cs-CZ" dirty="0" smtClean="0"/>
              <a:t>. Zanedbání setrvačných sil.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1639" y="2621819"/>
            <a:ext cx="11264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Nevím jak interpretovat důsledky toho, že se formálně eliminovala derivace tlaku v příčném směru </a:t>
            </a:r>
            <a:r>
              <a:rPr lang="cs-CZ" dirty="0" smtClean="0">
                <a:sym typeface="Symbol" panose="05050102010706020507" pitchFamily="18" charset="2"/>
              </a:rPr>
              <a:t>. U </a:t>
            </a:r>
            <a:r>
              <a:rPr lang="cs-CZ" dirty="0" err="1" smtClean="0">
                <a:sym typeface="Symbol" panose="05050102010706020507" pitchFamily="18" charset="2"/>
              </a:rPr>
              <a:t>Newtonských</a:t>
            </a:r>
            <a:r>
              <a:rPr lang="cs-CZ" dirty="0" smtClean="0">
                <a:sym typeface="Symbol" panose="05050102010706020507" pitchFamily="18" charset="2"/>
              </a:rPr>
              <a:t> kapalin by se tlaky počítaly z ELIPTICKÉ </a:t>
            </a:r>
            <a:r>
              <a:rPr lang="cs-CZ" dirty="0" err="1" smtClean="0">
                <a:sym typeface="Symbol" panose="05050102010706020507" pitchFamily="18" charset="2"/>
              </a:rPr>
              <a:t>Poissonovy</a:t>
            </a:r>
            <a:r>
              <a:rPr lang="cs-CZ" dirty="0" smtClean="0">
                <a:sym typeface="Symbol" panose="05050102010706020507" pitchFamily="18" charset="2"/>
              </a:rPr>
              <a:t> rovnice (druhé derivace tlaku a okrajové podmínky na celé hranici, nejenom na vstupu kanálu), zatímco v tomto testovaném modelu</a:t>
            </a:r>
            <a:r>
              <a:rPr lang="cs-CZ" dirty="0" smtClean="0"/>
              <a:t> se de-facto uvažuje jen jediná rovnice rovnováhy v axiálním směru. 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1639" y="4011167"/>
            <a:ext cx="11094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Výsledky simulací rozhodně neukazují, že by tlaky byly po průřezu vyrovnané. Zvláště uprostřed kanálu (v místě maxima axiální rychlosti) jsou patrné anomálie. Může to být numerický artefakt, protože v rutině pro výpočet zdánlivé viskozity se musela předepsat umělá mez gradientu rychlosti tak, aby nevycházela nekonečně velká viskozita v ose kanálu.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04" y="554466"/>
            <a:ext cx="4240775" cy="3184038"/>
          </a:xfrm>
          <a:prstGeom prst="rect">
            <a:avLst/>
          </a:prstGeom>
        </p:spPr>
      </p:pic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ym typeface="Symbol" pitchFamily="18" charset="2"/>
              </a:rPr>
              <a:t>        </a:t>
            </a:r>
            <a:r>
              <a:rPr lang="en-US" sz="2400" b="1" dirty="0" smtClean="0">
                <a:sym typeface="Symbol" pitchFamily="18" charset="2"/>
              </a:rPr>
              <a:t>V</a:t>
            </a:r>
            <a:r>
              <a:rPr lang="cs-CZ" sz="2400" b="1" dirty="0" err="1" smtClean="0">
                <a:sym typeface="Symbol" pitchFamily="18" charset="2"/>
              </a:rPr>
              <a:t>ýsledky</a:t>
            </a:r>
            <a:r>
              <a:rPr lang="cs-CZ" sz="2400" b="1" dirty="0" smtClean="0">
                <a:sym typeface="Symbol" pitchFamily="18" charset="2"/>
              </a:rPr>
              <a:t> simulací MATLAB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48991" y="844096"/>
            <a:ext cx="43657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% white </a:t>
            </a:r>
            <a:r>
              <a:rPr lang="en-US" sz="1000" dirty="0" err="1"/>
              <a:t>metzner</a:t>
            </a:r>
            <a:r>
              <a:rPr lang="en-US" sz="1000" dirty="0"/>
              <a:t>  - velocities</a:t>
            </a:r>
          </a:p>
          <a:p>
            <a:r>
              <a:rPr lang="en-US" sz="1000" dirty="0" smtClean="0"/>
              <a:t>% </a:t>
            </a:r>
            <a:r>
              <a:rPr lang="en-US" sz="1000" dirty="0" err="1"/>
              <a:t>rychlosti</a:t>
            </a:r>
            <a:r>
              <a:rPr lang="en-US" sz="1000" dirty="0"/>
              <a:t> </a:t>
            </a:r>
            <a:r>
              <a:rPr lang="en-US" sz="1000" dirty="0" err="1"/>
              <a:t>ux</a:t>
            </a:r>
            <a:r>
              <a:rPr lang="en-US" sz="1000" dirty="0"/>
              <a:t>(1:nx,1:ny),</a:t>
            </a:r>
            <a:r>
              <a:rPr lang="en-US" sz="1000" dirty="0" err="1"/>
              <a:t>uy</a:t>
            </a:r>
            <a:r>
              <a:rPr lang="en-US" sz="1000" dirty="0"/>
              <a:t>(1:nx,1:ny), </a:t>
            </a:r>
          </a:p>
          <a:p>
            <a:r>
              <a:rPr lang="en-US" sz="1000" dirty="0"/>
              <a:t>% </a:t>
            </a:r>
            <a:r>
              <a:rPr lang="en-US" sz="1000" dirty="0" err="1" smtClean="0"/>
              <a:t>derivac</a:t>
            </a:r>
            <a:r>
              <a:rPr lang="cs-CZ" sz="1000" dirty="0" smtClean="0"/>
              <a:t>e</a:t>
            </a:r>
            <a:r>
              <a:rPr lang="en-US" sz="1000" dirty="0" smtClean="0"/>
              <a:t> </a:t>
            </a:r>
            <a:r>
              <a:rPr lang="en-US" sz="1000" dirty="0" err="1"/>
              <a:t>duxdksi</a:t>
            </a:r>
            <a:r>
              <a:rPr lang="en-US" sz="1000" dirty="0"/>
              <a:t>(1:nx,1:ny), </a:t>
            </a:r>
            <a:r>
              <a:rPr lang="en-US" sz="1000" dirty="0" err="1"/>
              <a:t>duxdeta</a:t>
            </a:r>
            <a:r>
              <a:rPr lang="en-US" sz="1000" dirty="0"/>
              <a:t>(1:nx,1:ny), </a:t>
            </a:r>
            <a:r>
              <a:rPr lang="en-US" sz="1000" dirty="0" err="1"/>
              <a:t>duydksi</a:t>
            </a:r>
            <a:r>
              <a:rPr lang="en-US" sz="1000" dirty="0"/>
              <a:t>(1:nx,1:ny), </a:t>
            </a:r>
            <a:r>
              <a:rPr lang="en-US" sz="1000" dirty="0" err="1"/>
              <a:t>duydeta</a:t>
            </a:r>
            <a:r>
              <a:rPr lang="en-US" sz="1000" dirty="0"/>
              <a:t>(1:nx,1:ny)</a:t>
            </a:r>
          </a:p>
          <a:p>
            <a:r>
              <a:rPr lang="en-US" sz="1000" dirty="0"/>
              <a:t>% </a:t>
            </a:r>
            <a:r>
              <a:rPr lang="en-US" sz="1000" dirty="0" err="1" smtClean="0"/>
              <a:t>duxdx</a:t>
            </a:r>
            <a:r>
              <a:rPr lang="en-US" sz="1000" dirty="0" smtClean="0"/>
              <a:t>(1:nx,1:ny</a:t>
            </a:r>
            <a:r>
              <a:rPr lang="en-US" sz="1000" dirty="0"/>
              <a:t>), </a:t>
            </a:r>
            <a:r>
              <a:rPr lang="en-US" sz="1000" dirty="0" err="1"/>
              <a:t>duxdy</a:t>
            </a:r>
            <a:r>
              <a:rPr lang="en-US" sz="1000" dirty="0"/>
              <a:t>(1:nx,1:ny), </a:t>
            </a:r>
            <a:r>
              <a:rPr lang="en-US" sz="1000" dirty="0" err="1"/>
              <a:t>duydy</a:t>
            </a:r>
            <a:r>
              <a:rPr lang="en-US" sz="1000" dirty="0"/>
              <a:t>(1:nx,1:ny), </a:t>
            </a:r>
            <a:r>
              <a:rPr lang="en-US" sz="1000" dirty="0" err="1"/>
              <a:t>duydx</a:t>
            </a:r>
            <a:r>
              <a:rPr lang="en-US" sz="1000" dirty="0"/>
              <a:t>(1:nx,1:ny)</a:t>
            </a:r>
          </a:p>
          <a:p>
            <a:r>
              <a:rPr lang="en-US" sz="1000" dirty="0"/>
              <a:t>% </a:t>
            </a:r>
            <a:r>
              <a:rPr lang="en-US" sz="1000" dirty="0" err="1"/>
              <a:t>viskozity</a:t>
            </a:r>
            <a:r>
              <a:rPr lang="en-US" sz="1000" dirty="0"/>
              <a:t> </a:t>
            </a:r>
            <a:r>
              <a:rPr lang="en-US" sz="1000" dirty="0" err="1"/>
              <a:t>mju</a:t>
            </a:r>
            <a:r>
              <a:rPr lang="en-US" sz="1000" dirty="0"/>
              <a:t>(1:nx,1:ny)</a:t>
            </a:r>
          </a:p>
          <a:p>
            <a:r>
              <a:rPr lang="en-US" sz="1000" dirty="0" smtClean="0"/>
              <a:t>% </a:t>
            </a:r>
            <a:r>
              <a:rPr lang="en-US" sz="1000" dirty="0"/>
              <a:t>beta, dl, h0, n, </a:t>
            </a:r>
            <a:r>
              <a:rPr lang="en-US" sz="1000" dirty="0" err="1" smtClean="0"/>
              <a:t>vdot</a:t>
            </a:r>
            <a:r>
              <a:rPr lang="cs-CZ" sz="1000" dirty="0" smtClean="0"/>
              <a:t>, </a:t>
            </a:r>
            <a:r>
              <a:rPr lang="en-US" sz="1000" dirty="0" smtClean="0"/>
              <a:t>K </a:t>
            </a:r>
            <a:r>
              <a:rPr lang="en-US" sz="1000" dirty="0"/>
              <a:t>G </a:t>
            </a:r>
            <a:r>
              <a:rPr lang="en-US" sz="1000" dirty="0" err="1"/>
              <a:t>koeficient</a:t>
            </a:r>
            <a:r>
              <a:rPr lang="en-US" sz="1000" dirty="0"/>
              <a:t> </a:t>
            </a:r>
            <a:r>
              <a:rPr lang="en-US" sz="1000" dirty="0" err="1"/>
              <a:t>konzistence</a:t>
            </a:r>
            <a:r>
              <a:rPr lang="en-US" sz="1000" dirty="0"/>
              <a:t> a </a:t>
            </a:r>
            <a:r>
              <a:rPr lang="en-US" sz="1000" dirty="0" err="1"/>
              <a:t>modul</a:t>
            </a:r>
            <a:r>
              <a:rPr lang="en-US" sz="1000" dirty="0"/>
              <a:t> </a:t>
            </a:r>
            <a:r>
              <a:rPr lang="en-US" sz="1000" dirty="0" smtClean="0"/>
              <a:t>G</a:t>
            </a:r>
            <a:endParaRPr lang="cs-CZ" sz="10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6789766" y="612513"/>
            <a:ext cx="21919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%main white-</a:t>
            </a:r>
            <a:r>
              <a:rPr lang="en-US" sz="1000" dirty="0" err="1"/>
              <a:t>metzner</a:t>
            </a:r>
            <a:endParaRPr lang="en-US" sz="1000" dirty="0"/>
          </a:p>
          <a:p>
            <a:r>
              <a:rPr lang="en-US" sz="1000" dirty="0"/>
              <a:t>clear all;</a:t>
            </a:r>
          </a:p>
          <a:p>
            <a:r>
              <a:rPr lang="en-US" sz="1000" dirty="0" smtClean="0"/>
              <a:t>K=100</a:t>
            </a:r>
            <a:r>
              <a:rPr lang="en-US" sz="1000" dirty="0"/>
              <a:t>;</a:t>
            </a:r>
          </a:p>
          <a:p>
            <a:r>
              <a:rPr lang="en-US" sz="1000" dirty="0"/>
              <a:t>n=0.5;</a:t>
            </a:r>
          </a:p>
          <a:p>
            <a:r>
              <a:rPr lang="en-US" sz="1000" dirty="0" err="1"/>
              <a:t>nx</a:t>
            </a:r>
            <a:r>
              <a:rPr lang="en-US" sz="1000" dirty="0"/>
              <a:t>=59;</a:t>
            </a:r>
          </a:p>
          <a:p>
            <a:r>
              <a:rPr lang="en-US" sz="1000" dirty="0" err="1"/>
              <a:t>ny</a:t>
            </a:r>
            <a:r>
              <a:rPr lang="en-US" sz="1000" dirty="0"/>
              <a:t>=37;</a:t>
            </a:r>
          </a:p>
          <a:p>
            <a:r>
              <a:rPr lang="en-US" sz="1000" dirty="0"/>
              <a:t>dl=0.2;</a:t>
            </a:r>
          </a:p>
          <a:p>
            <a:r>
              <a:rPr lang="en-US" sz="1000" dirty="0"/>
              <a:t>h=0.005;</a:t>
            </a:r>
          </a:p>
          <a:p>
            <a:r>
              <a:rPr lang="en-US" sz="1000" dirty="0"/>
              <a:t>h0=h;</a:t>
            </a:r>
          </a:p>
          <a:p>
            <a:r>
              <a:rPr lang="en-US" sz="1000" dirty="0"/>
              <a:t>dh=0.004;</a:t>
            </a:r>
          </a:p>
          <a:p>
            <a:r>
              <a:rPr lang="en-US" sz="1000" dirty="0"/>
              <a:t>um=0.1;</a:t>
            </a:r>
          </a:p>
          <a:p>
            <a:r>
              <a:rPr lang="en-US" sz="1000" dirty="0" err="1"/>
              <a:t>vdot</a:t>
            </a:r>
            <a:r>
              <a:rPr lang="en-US" sz="1000" dirty="0"/>
              <a:t>=um*h0*(n+1)/(2*n+1)</a:t>
            </a:r>
          </a:p>
          <a:p>
            <a:r>
              <a:rPr lang="en-US" sz="1000" dirty="0" smtClean="0"/>
              <a:t>G=5000 </a:t>
            </a:r>
            <a:endParaRPr lang="en-US" sz="1000" dirty="0"/>
          </a:p>
          <a:p>
            <a:r>
              <a:rPr lang="en-US" sz="1000" dirty="0"/>
              <a:t>beta=0;</a:t>
            </a:r>
          </a:p>
          <a:p>
            <a:r>
              <a:rPr lang="en-US" sz="1000" dirty="0" err="1"/>
              <a:t>uxy</a:t>
            </a:r>
            <a:r>
              <a:rPr lang="en-US" sz="1000" dirty="0"/>
              <a:t>;</a:t>
            </a:r>
          </a:p>
          <a:p>
            <a:r>
              <a:rPr lang="en-US" sz="1000" dirty="0"/>
              <a:t>for </a:t>
            </a:r>
            <a:r>
              <a:rPr lang="en-US" sz="1000" dirty="0" err="1"/>
              <a:t>i</a:t>
            </a:r>
            <a:r>
              <a:rPr lang="en-US" sz="1000" dirty="0"/>
              <a:t>=1:nx</a:t>
            </a:r>
          </a:p>
          <a:p>
            <a:r>
              <a:rPr lang="en-US" sz="1000" dirty="0"/>
              <a:t>    pp(</a:t>
            </a:r>
            <a:r>
              <a:rPr lang="en-US" sz="1000" dirty="0" err="1"/>
              <a:t>i</a:t>
            </a:r>
            <a:r>
              <a:rPr lang="en-US" sz="1000" dirty="0"/>
              <a:t>)=</a:t>
            </a:r>
            <a:r>
              <a:rPr lang="en-US" sz="1000" dirty="0" err="1"/>
              <a:t>pav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);</a:t>
            </a:r>
          </a:p>
          <a:p>
            <a:r>
              <a:rPr lang="en-US" sz="1000" dirty="0"/>
              <a:t>    x(</a:t>
            </a:r>
            <a:r>
              <a:rPr lang="en-US" sz="1000" dirty="0" err="1"/>
              <a:t>i</a:t>
            </a:r>
            <a:r>
              <a:rPr lang="en-US" sz="1000" dirty="0"/>
              <a:t>)=(i-1)*dl/(nx-1);</a:t>
            </a:r>
          </a:p>
          <a:p>
            <a:r>
              <a:rPr lang="en-US" sz="1000" dirty="0"/>
              <a:t>end</a:t>
            </a:r>
          </a:p>
          <a:p>
            <a:r>
              <a:rPr lang="en-US" sz="1000" dirty="0"/>
              <a:t>beta=-dh/h0;</a:t>
            </a:r>
          </a:p>
          <a:p>
            <a:r>
              <a:rPr lang="en-US" sz="1000" dirty="0" err="1"/>
              <a:t>uxy</a:t>
            </a:r>
            <a:r>
              <a:rPr lang="en-US" sz="1000" dirty="0"/>
              <a:t>;</a:t>
            </a:r>
          </a:p>
          <a:p>
            <a:r>
              <a:rPr lang="en-US" sz="1000" dirty="0" err="1"/>
              <a:t>ig</a:t>
            </a:r>
            <a:r>
              <a:rPr lang="en-US" sz="1000" dirty="0"/>
              <a:t>=</a:t>
            </a:r>
            <a:r>
              <a:rPr lang="en-US" sz="1000" dirty="0" err="1"/>
              <a:t>nx</a:t>
            </a:r>
            <a:r>
              <a:rPr lang="en-US" sz="1000" dirty="0"/>
              <a:t>;</a:t>
            </a:r>
          </a:p>
          <a:p>
            <a:r>
              <a:rPr lang="en-US" sz="1000" dirty="0"/>
              <a:t>ig0=</a:t>
            </a:r>
            <a:r>
              <a:rPr lang="en-US" sz="1000" dirty="0" err="1"/>
              <a:t>ig</a:t>
            </a:r>
            <a:r>
              <a:rPr lang="en-US" sz="1000" dirty="0"/>
              <a:t>;</a:t>
            </a:r>
          </a:p>
          <a:p>
            <a:r>
              <a:rPr lang="en-US" sz="1000" dirty="0"/>
              <a:t>for </a:t>
            </a:r>
            <a:r>
              <a:rPr lang="en-US" sz="1000" dirty="0" err="1"/>
              <a:t>i</a:t>
            </a:r>
            <a:r>
              <a:rPr lang="en-US" sz="1000" dirty="0"/>
              <a:t>=2:nx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ig</a:t>
            </a:r>
            <a:r>
              <a:rPr lang="en-US" sz="1000" dirty="0"/>
              <a:t>=ig+1;</a:t>
            </a:r>
          </a:p>
          <a:p>
            <a:r>
              <a:rPr lang="en-US" sz="1000" dirty="0"/>
              <a:t>    pp(</a:t>
            </a:r>
            <a:r>
              <a:rPr lang="en-US" sz="1000" dirty="0" err="1"/>
              <a:t>ig</a:t>
            </a:r>
            <a:r>
              <a:rPr lang="en-US" sz="1000" dirty="0"/>
              <a:t>)=</a:t>
            </a:r>
            <a:r>
              <a:rPr lang="en-US" sz="1000" dirty="0" err="1"/>
              <a:t>pav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);</a:t>
            </a:r>
          </a:p>
          <a:p>
            <a:r>
              <a:rPr lang="en-US" sz="1000" dirty="0"/>
              <a:t>    x(</a:t>
            </a:r>
            <a:r>
              <a:rPr lang="en-US" sz="1000" dirty="0" err="1"/>
              <a:t>ig</a:t>
            </a:r>
            <a:r>
              <a:rPr lang="en-US" sz="1000" dirty="0"/>
              <a:t>)=(ig-1)*dl/(nx-1);</a:t>
            </a:r>
          </a:p>
          <a:p>
            <a:r>
              <a:rPr lang="en-US" sz="1000" dirty="0"/>
              <a:t>end</a:t>
            </a:r>
          </a:p>
          <a:p>
            <a:r>
              <a:rPr lang="en-US" sz="1000" dirty="0"/>
              <a:t>ig1=</a:t>
            </a:r>
            <a:r>
              <a:rPr lang="en-US" sz="1000" dirty="0" err="1"/>
              <a:t>ig</a:t>
            </a:r>
            <a:r>
              <a:rPr lang="en-US" sz="1000" dirty="0"/>
              <a:t>;</a:t>
            </a:r>
          </a:p>
          <a:p>
            <a:r>
              <a:rPr lang="en-US" sz="1000" dirty="0"/>
              <a:t>h0=h-dh;</a:t>
            </a:r>
          </a:p>
          <a:p>
            <a:r>
              <a:rPr lang="en-US" sz="1000" dirty="0"/>
              <a:t>beta=dh/h0;</a:t>
            </a:r>
          </a:p>
          <a:p>
            <a:r>
              <a:rPr lang="en-US" sz="1000" dirty="0" err="1"/>
              <a:t>uxy</a:t>
            </a:r>
            <a:r>
              <a:rPr lang="en-US" sz="1000" dirty="0"/>
              <a:t>;</a:t>
            </a:r>
          </a:p>
          <a:p>
            <a:r>
              <a:rPr lang="en-US" sz="1000" dirty="0"/>
              <a:t>for </a:t>
            </a:r>
            <a:r>
              <a:rPr lang="en-US" sz="1000" dirty="0" err="1"/>
              <a:t>i</a:t>
            </a:r>
            <a:r>
              <a:rPr lang="en-US" sz="1000" dirty="0"/>
              <a:t>=2:nx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ig</a:t>
            </a:r>
            <a:r>
              <a:rPr lang="en-US" sz="1000" dirty="0"/>
              <a:t>=ig+1;</a:t>
            </a:r>
          </a:p>
          <a:p>
            <a:r>
              <a:rPr lang="en-US" sz="1000" dirty="0"/>
              <a:t>    pp(</a:t>
            </a:r>
            <a:r>
              <a:rPr lang="en-US" sz="1000" dirty="0" err="1"/>
              <a:t>ig</a:t>
            </a:r>
            <a:r>
              <a:rPr lang="en-US" sz="1000" dirty="0"/>
              <a:t>)=</a:t>
            </a:r>
            <a:r>
              <a:rPr lang="en-US" sz="1000" dirty="0" err="1"/>
              <a:t>pav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);</a:t>
            </a:r>
          </a:p>
          <a:p>
            <a:r>
              <a:rPr lang="en-US" sz="1000" dirty="0"/>
              <a:t>    x(</a:t>
            </a:r>
            <a:r>
              <a:rPr lang="en-US" sz="1000" dirty="0" err="1"/>
              <a:t>ig</a:t>
            </a:r>
            <a:r>
              <a:rPr lang="en-US" sz="1000" dirty="0"/>
              <a:t>)=(ig-1)*dl/(nx-1);</a:t>
            </a:r>
          </a:p>
          <a:p>
            <a:r>
              <a:rPr lang="en-US" sz="1000" dirty="0"/>
              <a:t>end</a:t>
            </a:r>
          </a:p>
          <a:p>
            <a:r>
              <a:rPr lang="en-US" sz="1000" dirty="0"/>
              <a:t>ig2=</a:t>
            </a:r>
            <a:r>
              <a:rPr lang="en-US" sz="1000" dirty="0" err="1"/>
              <a:t>ig</a:t>
            </a:r>
            <a:r>
              <a:rPr lang="en-US" sz="1000" dirty="0" smtClean="0"/>
              <a:t>;</a:t>
            </a:r>
            <a:endParaRPr lang="en-US" sz="1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464269" y="612513"/>
            <a:ext cx="37277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figure(1)</a:t>
            </a:r>
          </a:p>
          <a:p>
            <a:r>
              <a:rPr lang="en-US" sz="1000" dirty="0"/>
              <a:t>plot(x(1:ig2),pp(1:ig2))</a:t>
            </a:r>
          </a:p>
          <a:p>
            <a:r>
              <a:rPr lang="en-US" sz="1000" dirty="0"/>
              <a:t>hold on</a:t>
            </a:r>
          </a:p>
          <a:p>
            <a:r>
              <a:rPr lang="en-US" sz="1000" dirty="0"/>
              <a:t>plot(x(ig0),pp(ig0),'</a:t>
            </a:r>
            <a:r>
              <a:rPr lang="en-US" sz="1000" dirty="0" err="1"/>
              <a:t>ro</a:t>
            </a:r>
            <a:r>
              <a:rPr lang="en-US" sz="1000" dirty="0"/>
              <a:t>')</a:t>
            </a:r>
          </a:p>
          <a:p>
            <a:r>
              <a:rPr lang="en-US" sz="1000" dirty="0"/>
              <a:t>plot(x(ig1),pp(ig1),'</a:t>
            </a:r>
            <a:r>
              <a:rPr lang="en-US" sz="1000" dirty="0" err="1"/>
              <a:t>ro</a:t>
            </a:r>
            <a:r>
              <a:rPr lang="en-US" sz="1000" dirty="0"/>
              <a:t>')</a:t>
            </a:r>
          </a:p>
          <a:p>
            <a:r>
              <a:rPr lang="en-US" sz="1000" dirty="0"/>
              <a:t>plot(x(ig2),pp(ig2),'</a:t>
            </a:r>
            <a:r>
              <a:rPr lang="en-US" sz="1000" dirty="0" err="1"/>
              <a:t>ro</a:t>
            </a:r>
            <a:r>
              <a:rPr lang="en-US" sz="1000" dirty="0"/>
              <a:t>')</a:t>
            </a:r>
          </a:p>
          <a:p>
            <a:r>
              <a:rPr lang="en-US" sz="1000" dirty="0"/>
              <a:t>d1=pp(ig0)-pp(ig1);</a:t>
            </a:r>
          </a:p>
          <a:p>
            <a:r>
              <a:rPr lang="en-US" sz="1000" dirty="0"/>
              <a:t>d2=pp(ig1)-pp(ig2);</a:t>
            </a:r>
          </a:p>
          <a:p>
            <a:r>
              <a:rPr lang="en-US" sz="1000" dirty="0" err="1"/>
              <a:t>drel</a:t>
            </a:r>
            <a:r>
              <a:rPr lang="en-US" sz="1000" dirty="0"/>
              <a:t>=(d1-d2)/max(abs(d1),abs(d2));</a:t>
            </a:r>
          </a:p>
          <a:p>
            <a:r>
              <a:rPr lang="en-US" sz="1000" dirty="0" err="1"/>
              <a:t>disp</a:t>
            </a:r>
            <a:r>
              <a:rPr lang="en-US" sz="1000" dirty="0"/>
              <a:t>(</a:t>
            </a:r>
            <a:r>
              <a:rPr lang="en-US" sz="1000" dirty="0" err="1"/>
              <a:t>sprintf</a:t>
            </a:r>
            <a:r>
              <a:rPr lang="en-US" sz="1000" dirty="0"/>
              <a:t>('</a:t>
            </a:r>
            <a:r>
              <a:rPr lang="en-US" sz="1000" dirty="0" err="1"/>
              <a:t>dp</a:t>
            </a:r>
            <a:r>
              <a:rPr lang="en-US" sz="1000" dirty="0"/>
              <a:t> </a:t>
            </a:r>
            <a:r>
              <a:rPr lang="en-US" sz="1000" dirty="0" err="1"/>
              <a:t>conv</a:t>
            </a:r>
            <a:r>
              <a:rPr lang="en-US" sz="1000" dirty="0"/>
              <a:t>=%0.5g  </a:t>
            </a:r>
            <a:r>
              <a:rPr lang="en-US" sz="1000" dirty="0" err="1"/>
              <a:t>dp</a:t>
            </a:r>
            <a:r>
              <a:rPr lang="en-US" sz="1000" dirty="0"/>
              <a:t> div=%0.5g   </a:t>
            </a:r>
            <a:r>
              <a:rPr lang="en-US" sz="1000" dirty="0" err="1"/>
              <a:t>dif</a:t>
            </a:r>
            <a:r>
              <a:rPr lang="en-US" sz="1000" dirty="0"/>
              <a:t>=%0.5g',d1,d2,drel));</a:t>
            </a:r>
          </a:p>
          <a:p>
            <a:r>
              <a:rPr lang="en-US" sz="1000" dirty="0"/>
              <a:t>title(</a:t>
            </a:r>
            <a:r>
              <a:rPr lang="en-US" sz="1000" dirty="0" err="1"/>
              <a:t>sprintf</a:t>
            </a:r>
            <a:r>
              <a:rPr lang="en-US" sz="1000" dirty="0"/>
              <a:t>('G=%0.5g    diff=%0.5g  </a:t>
            </a:r>
            <a:r>
              <a:rPr lang="en-US" sz="1000" dirty="0" err="1"/>
              <a:t>Vdot</a:t>
            </a:r>
            <a:r>
              <a:rPr lang="en-US" sz="1000" dirty="0"/>
              <a:t>=%0.3g',G,drel,vdot))</a:t>
            </a:r>
          </a:p>
          <a:p>
            <a:r>
              <a:rPr lang="en-US" sz="1000" dirty="0" err="1"/>
              <a:t>xlabel</a:t>
            </a:r>
            <a:r>
              <a:rPr lang="en-US" sz="1000" dirty="0"/>
              <a:t>('x [m]')</a:t>
            </a:r>
          </a:p>
          <a:p>
            <a:r>
              <a:rPr lang="en-US" sz="1000" dirty="0" err="1"/>
              <a:t>ylabel</a:t>
            </a:r>
            <a:r>
              <a:rPr lang="en-US" sz="1000" dirty="0"/>
              <a:t>('p [Pa]')</a:t>
            </a:r>
          </a:p>
          <a:p>
            <a:endParaRPr lang="en-US" sz="10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2" y="3681413"/>
            <a:ext cx="4230852" cy="31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ym typeface="Symbol" pitchFamily="18" charset="2"/>
              </a:rPr>
              <a:t>        Axiální profily tlaku p(x)       (n</a:t>
            </a:r>
            <a:r>
              <a:rPr lang="en-US" sz="2400" b="1" dirty="0" smtClean="0">
                <a:sym typeface="Symbol" pitchFamily="18" charset="2"/>
              </a:rPr>
              <a:t>=0.5, K=100, V=0.000375 m</a:t>
            </a:r>
            <a:r>
              <a:rPr lang="en-US" sz="2400" b="1" baseline="30000" dirty="0">
                <a:sym typeface="Symbol" pitchFamily="18" charset="2"/>
              </a:rPr>
              <a:t>2</a:t>
            </a:r>
            <a:r>
              <a:rPr lang="en-US" sz="2400" b="1" dirty="0" smtClean="0">
                <a:sym typeface="Symbol" pitchFamily="18" charset="2"/>
              </a:rPr>
              <a:t>/s)</a:t>
            </a:r>
            <a:endParaRPr lang="cs-CZ" sz="2400" b="1" dirty="0">
              <a:sym typeface="Symbol" pitchFamily="18" charset="2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043" y="497375"/>
            <a:ext cx="4240775" cy="31840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726" y="468001"/>
            <a:ext cx="4313055" cy="32383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20" y="3679393"/>
            <a:ext cx="4326542" cy="32484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168" y="3681413"/>
            <a:ext cx="4290694" cy="32215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227" y="3671497"/>
            <a:ext cx="4337058" cy="32563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13" y="491040"/>
            <a:ext cx="4249214" cy="3190374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 flipH="1">
            <a:off x="1424198" y="1958273"/>
            <a:ext cx="11976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424198" y="3261090"/>
            <a:ext cx="2120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1691235" y="962952"/>
            <a:ext cx="24277" cy="995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1801605" y="1958273"/>
            <a:ext cx="24277" cy="995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5245367" y="1990643"/>
            <a:ext cx="11976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5463852" y="979137"/>
            <a:ext cx="14087" cy="1027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5554062" y="1990643"/>
            <a:ext cx="14087" cy="1027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H="1">
            <a:off x="5463852" y="3261090"/>
            <a:ext cx="1881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>
            <a:off x="9119725" y="2029587"/>
            <a:ext cx="1278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9402945" y="962952"/>
            <a:ext cx="31105" cy="1066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9567849" y="2029587"/>
            <a:ext cx="31193" cy="1066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98" name="Přímá spojnice 22597"/>
          <p:cNvCxnSpPr/>
          <p:nvPr/>
        </p:nvCxnSpPr>
        <p:spPr>
          <a:xfrm flipH="1">
            <a:off x="9583445" y="3261090"/>
            <a:ext cx="171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00" name="Přímá spojnice 22599"/>
          <p:cNvCxnSpPr/>
          <p:nvPr/>
        </p:nvCxnSpPr>
        <p:spPr>
          <a:xfrm flipH="1">
            <a:off x="1359206" y="5317067"/>
            <a:ext cx="12234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02" name="Přímá spojnice se šipkou 22601"/>
          <p:cNvCxnSpPr/>
          <p:nvPr/>
        </p:nvCxnSpPr>
        <p:spPr>
          <a:xfrm>
            <a:off x="1634591" y="4167398"/>
            <a:ext cx="10059" cy="114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>
            <a:off x="1726417" y="5321582"/>
            <a:ext cx="10059" cy="114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05" name="Přímá spojnice 22604"/>
          <p:cNvCxnSpPr/>
          <p:nvPr/>
        </p:nvCxnSpPr>
        <p:spPr>
          <a:xfrm flipH="1">
            <a:off x="1608120" y="6478819"/>
            <a:ext cx="1936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07" name="Přímá spojnice 22606"/>
          <p:cNvCxnSpPr/>
          <p:nvPr/>
        </p:nvCxnSpPr>
        <p:spPr>
          <a:xfrm flipH="1">
            <a:off x="5499590" y="5346081"/>
            <a:ext cx="943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09" name="Přímá spojnice se šipkou 22608"/>
          <p:cNvCxnSpPr/>
          <p:nvPr/>
        </p:nvCxnSpPr>
        <p:spPr>
          <a:xfrm>
            <a:off x="5499590" y="4141379"/>
            <a:ext cx="0" cy="120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>
            <a:off x="5690090" y="5346081"/>
            <a:ext cx="0" cy="120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11" name="Přímá spojnice 22610"/>
          <p:cNvCxnSpPr/>
          <p:nvPr/>
        </p:nvCxnSpPr>
        <p:spPr>
          <a:xfrm flipH="1" flipV="1">
            <a:off x="5568149" y="6445128"/>
            <a:ext cx="1871846" cy="24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13" name="Přímá spojnice 22612"/>
          <p:cNvCxnSpPr/>
          <p:nvPr/>
        </p:nvCxnSpPr>
        <p:spPr>
          <a:xfrm flipH="1">
            <a:off x="9258300" y="5346081"/>
            <a:ext cx="1139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15" name="Přímá spojnice se šipkou 22614"/>
          <p:cNvCxnSpPr/>
          <p:nvPr/>
        </p:nvCxnSpPr>
        <p:spPr>
          <a:xfrm>
            <a:off x="9331181" y="4167398"/>
            <a:ext cx="52850" cy="1178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>
            <a:off x="9599042" y="5346081"/>
            <a:ext cx="52850" cy="1178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17" name="Přímá spojnice 22616"/>
          <p:cNvCxnSpPr/>
          <p:nvPr/>
        </p:nvCxnSpPr>
        <p:spPr>
          <a:xfrm flipH="1" flipV="1">
            <a:off x="9560213" y="6445128"/>
            <a:ext cx="1666426" cy="1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1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ym typeface="Symbol" pitchFamily="18" charset="2"/>
              </a:rPr>
              <a:t>        </a:t>
            </a:r>
            <a:r>
              <a:rPr lang="en-US" sz="2400" b="1" dirty="0" smtClean="0">
                <a:sym typeface="Symbol" pitchFamily="18" charset="2"/>
              </a:rPr>
              <a:t>V</a:t>
            </a:r>
            <a:r>
              <a:rPr lang="cs-CZ" sz="2400" b="1" dirty="0" err="1" smtClean="0">
                <a:sym typeface="Symbol" pitchFamily="18" charset="2"/>
              </a:rPr>
              <a:t>ýsledky</a:t>
            </a:r>
            <a:r>
              <a:rPr lang="cs-CZ" sz="2400" b="1" dirty="0" smtClean="0">
                <a:sym typeface="Symbol" pitchFamily="18" charset="2"/>
              </a:rPr>
              <a:t> simulací MATLAB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8486" y="461665"/>
            <a:ext cx="543784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%</a:t>
            </a:r>
            <a:r>
              <a:rPr lang="cs-CZ" sz="1000" dirty="0" smtClean="0"/>
              <a:t> funkce </a:t>
            </a:r>
            <a:r>
              <a:rPr lang="en-US" sz="2000" b="1" dirty="0" err="1" smtClean="0">
                <a:solidFill>
                  <a:srgbClr val="FF0000"/>
                </a:solidFill>
              </a:rPr>
              <a:t>uxy.m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en-US" sz="1000" dirty="0" smtClean="0"/>
              <a:t>% </a:t>
            </a:r>
            <a:r>
              <a:rPr lang="en-US" sz="1000" dirty="0"/>
              <a:t>white </a:t>
            </a:r>
            <a:r>
              <a:rPr lang="en-US" sz="1000" dirty="0" err="1"/>
              <a:t>metzner</a:t>
            </a:r>
            <a:r>
              <a:rPr lang="en-US" sz="1000" dirty="0"/>
              <a:t>  - velocities</a:t>
            </a:r>
          </a:p>
          <a:p>
            <a:r>
              <a:rPr lang="en-US" sz="1000" dirty="0" smtClean="0"/>
              <a:t>um=</a:t>
            </a:r>
            <a:r>
              <a:rPr lang="en-US" sz="1000" dirty="0" err="1" smtClean="0"/>
              <a:t>vdot</a:t>
            </a:r>
            <a:r>
              <a:rPr lang="en-US" sz="1000" dirty="0"/>
              <a:t>*(2*n+1)/(h0*(n+1</a:t>
            </a:r>
            <a:r>
              <a:rPr lang="en-US" sz="1000" dirty="0" smtClean="0"/>
              <a:t>));</a:t>
            </a:r>
            <a:r>
              <a:rPr lang="cs-CZ" sz="1000" dirty="0" smtClean="0"/>
              <a:t> </a:t>
            </a:r>
            <a:r>
              <a:rPr lang="en-US" sz="1000" dirty="0" smtClean="0"/>
              <a:t>eps=h0/dl;</a:t>
            </a:r>
            <a:r>
              <a:rPr lang="cs-CZ" sz="1000" dirty="0" smtClean="0"/>
              <a:t> </a:t>
            </a:r>
            <a:r>
              <a:rPr lang="en-US" sz="1000" dirty="0" smtClean="0"/>
              <a:t>n1</a:t>
            </a:r>
            <a:r>
              <a:rPr lang="en-US" sz="1000" dirty="0"/>
              <a:t>=(n+1)/</a:t>
            </a:r>
            <a:r>
              <a:rPr lang="en-US" sz="1000" dirty="0" smtClean="0"/>
              <a:t>n;</a:t>
            </a:r>
            <a:r>
              <a:rPr lang="cs-CZ" sz="1000" dirty="0" smtClean="0"/>
              <a:t> </a:t>
            </a:r>
            <a:r>
              <a:rPr lang="en-US" sz="1000" dirty="0" err="1" smtClean="0"/>
              <a:t>dksi</a:t>
            </a:r>
            <a:r>
              <a:rPr lang="en-US" sz="1000" dirty="0" smtClean="0"/>
              <a:t>=1</a:t>
            </a:r>
            <a:r>
              <a:rPr lang="en-US" sz="1000" dirty="0"/>
              <a:t>/(nx-1</a:t>
            </a:r>
            <a:r>
              <a:rPr lang="en-US" sz="1000" dirty="0" smtClean="0"/>
              <a:t>);</a:t>
            </a:r>
            <a:r>
              <a:rPr lang="cs-CZ" sz="1000" dirty="0" smtClean="0"/>
              <a:t> </a:t>
            </a:r>
            <a:r>
              <a:rPr lang="en-US" sz="1000" dirty="0" err="1" smtClean="0"/>
              <a:t>deta</a:t>
            </a:r>
            <a:r>
              <a:rPr lang="en-US" sz="1000" dirty="0" smtClean="0"/>
              <a:t>=1</a:t>
            </a:r>
            <a:r>
              <a:rPr lang="en-US" sz="1000" dirty="0"/>
              <a:t>/(ny-1);</a:t>
            </a:r>
          </a:p>
          <a:p>
            <a:r>
              <a:rPr lang="en-US" sz="1000" dirty="0"/>
              <a:t>for </a:t>
            </a:r>
            <a:r>
              <a:rPr lang="en-US" sz="1000" dirty="0" err="1"/>
              <a:t>i</a:t>
            </a:r>
            <a:r>
              <a:rPr lang="en-US" sz="1000" dirty="0"/>
              <a:t>=1:nx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)=(i-1)*</a:t>
            </a:r>
            <a:r>
              <a:rPr lang="en-US" sz="1000" dirty="0" err="1"/>
              <a:t>dksi</a:t>
            </a:r>
            <a:r>
              <a:rPr lang="en-US" sz="1000" dirty="0"/>
              <a:t>;</a:t>
            </a:r>
          </a:p>
          <a:p>
            <a:r>
              <a:rPr lang="en-US" sz="1000" dirty="0"/>
              <a:t>end</a:t>
            </a:r>
          </a:p>
          <a:p>
            <a:r>
              <a:rPr lang="en-US" sz="1000" dirty="0"/>
              <a:t>for j=1:ny</a:t>
            </a:r>
          </a:p>
          <a:p>
            <a:r>
              <a:rPr lang="en-US" sz="1000" dirty="0"/>
              <a:t>    eta(j)=(j-1)*</a:t>
            </a:r>
            <a:r>
              <a:rPr lang="en-US" sz="1000" dirty="0" err="1"/>
              <a:t>deta</a:t>
            </a:r>
            <a:r>
              <a:rPr lang="en-US" sz="1000" dirty="0"/>
              <a:t>;</a:t>
            </a:r>
          </a:p>
          <a:p>
            <a:r>
              <a:rPr lang="en-US" sz="1000" dirty="0"/>
              <a:t>end</a:t>
            </a:r>
          </a:p>
          <a:p>
            <a:r>
              <a:rPr lang="en-US" sz="1000" dirty="0" err="1"/>
              <a:t>nmid</a:t>
            </a:r>
            <a:r>
              <a:rPr lang="en-US" sz="1000" dirty="0"/>
              <a:t>=(ny+1)/2;</a:t>
            </a:r>
          </a:p>
          <a:p>
            <a:r>
              <a:rPr lang="en-US" sz="1000" dirty="0"/>
              <a:t>for </a:t>
            </a:r>
            <a:r>
              <a:rPr lang="en-US" sz="1000" dirty="0" err="1"/>
              <a:t>i</a:t>
            </a:r>
            <a:r>
              <a:rPr lang="en-US" sz="1000" dirty="0"/>
              <a:t>=1:nx</a:t>
            </a:r>
          </a:p>
          <a:p>
            <a:r>
              <a:rPr lang="en-US" sz="1000" dirty="0"/>
              <a:t>    for j=1:nmid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ux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)=um/(1+beta*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))*(1-(1-2*eta(j))^n1);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)=um*eps*beta*eta(j)/(1+beta*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))*(1-(1-2*eta(j))^n1);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duxdksi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)=-um*beta/(1+beta*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))^2*(1-(1-2*eta(j))^n1);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duxdeta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)=2*um*n1/(1+beta*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))*(1-2*eta(j))^(1/n);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duydksi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)=-um*beta^2*eps*eta(j)/(1+beta*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))^2*(1-(1-2*eta(j))^n1);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duydeta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)=um*beta*eps/(1+beta*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))*(1-(1-2*eta(j))^(1/n)*(1+2*eta(j)/n));</a:t>
            </a:r>
          </a:p>
          <a:p>
            <a:r>
              <a:rPr lang="en-US" sz="1000" dirty="0"/>
              <a:t>    end</a:t>
            </a:r>
          </a:p>
          <a:p>
            <a:r>
              <a:rPr lang="en-US" sz="1000" dirty="0"/>
              <a:t>    for j=nmid+1:ny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ux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)=um/(1+beta*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))*(1-(2*eta(j)-1)^n1);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)=um*eps*beta*eta(j)/(1+beta*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))*(1-(2*eta(j)-1)^n1);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duxdksi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)=-um*beta/(1+beta*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))^2*(1-(2*eta(j)-1)^n1);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duxdeta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)=-2*um*n1/(1+beta*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))*(2*eta(j)-1)^(1/n);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duydksi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)=-um*beta^2*eps*eta(j)/(1+beta*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))^2*(1-(2*eta(j)-1)^n1);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duydeta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)=um*beta*eps/(1+beta*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))*(1-(2*eta(j)-1)^(1/n)*(2*eta(j)*(2*n+1)/n-1));       </a:t>
            </a:r>
          </a:p>
          <a:p>
            <a:r>
              <a:rPr lang="en-US" sz="1000" dirty="0"/>
              <a:t>    end</a:t>
            </a:r>
          </a:p>
          <a:p>
            <a:r>
              <a:rPr lang="cs-CZ" sz="1000" dirty="0" smtClean="0"/>
              <a:t>e</a:t>
            </a:r>
            <a:r>
              <a:rPr lang="en-US" sz="1000" dirty="0" err="1" smtClean="0"/>
              <a:t>nd</a:t>
            </a:r>
            <a:endParaRPr lang="cs-CZ" sz="1000" dirty="0" smtClean="0"/>
          </a:p>
          <a:p>
            <a:r>
              <a:rPr lang="en-US" sz="1000" dirty="0"/>
              <a:t>for </a:t>
            </a:r>
            <a:r>
              <a:rPr lang="en-US" sz="1000" dirty="0" err="1"/>
              <a:t>i</a:t>
            </a:r>
            <a:r>
              <a:rPr lang="en-US" sz="1000" dirty="0"/>
              <a:t>=1:nx</a:t>
            </a:r>
          </a:p>
          <a:p>
            <a:r>
              <a:rPr lang="en-US" sz="1000" dirty="0"/>
              <a:t>    for j=1:ny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duxdx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)=(</a:t>
            </a:r>
            <a:r>
              <a:rPr lang="en-US" sz="1000" dirty="0" err="1"/>
              <a:t>duxdksi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)-eta(j)*beta/(1+beta*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))*</a:t>
            </a:r>
            <a:r>
              <a:rPr lang="en-US" sz="1000" dirty="0" err="1"/>
              <a:t>duxdeta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))/dl;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duydx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)=(</a:t>
            </a:r>
            <a:r>
              <a:rPr lang="en-US" sz="1000" dirty="0" err="1"/>
              <a:t>duydksi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)-eta(j)*beta/(1+beta*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))*</a:t>
            </a:r>
            <a:r>
              <a:rPr lang="en-US" sz="1000" dirty="0" err="1"/>
              <a:t>duydeta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))/dl;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duxdy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</a:t>
            </a:r>
            <a:r>
              <a:rPr lang="en-US" sz="1000" dirty="0" err="1"/>
              <a:t>duxdeta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)/(dl*eps*(1+beta*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duydy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</a:t>
            </a:r>
            <a:r>
              <a:rPr lang="en-US" sz="1000" dirty="0" err="1"/>
              <a:t>duydeta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)/(dl*eps*(1+beta*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))); 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mju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)=K*max(1e-6,(2*</a:t>
            </a:r>
            <a:r>
              <a:rPr lang="en-US" sz="1000" dirty="0" err="1"/>
              <a:t>duxdx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)^2+2*</a:t>
            </a:r>
            <a:r>
              <a:rPr lang="en-US" sz="1000" dirty="0" err="1"/>
              <a:t>duydy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)^2+(</a:t>
            </a:r>
            <a:r>
              <a:rPr lang="en-US" sz="1000" dirty="0" err="1"/>
              <a:t>duxdy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)+</a:t>
            </a:r>
            <a:r>
              <a:rPr lang="en-US" sz="1000" dirty="0" err="1"/>
              <a:t>duydx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))^2))^((n-1)/2);</a:t>
            </a:r>
          </a:p>
          <a:p>
            <a:r>
              <a:rPr lang="en-US" sz="1000" dirty="0"/>
              <a:t>    end</a:t>
            </a:r>
          </a:p>
          <a:p>
            <a:r>
              <a:rPr lang="en-US" sz="1000" dirty="0"/>
              <a:t>end</a:t>
            </a:r>
          </a:p>
          <a:p>
            <a:endParaRPr lang="en-US" sz="1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06591" y="598811"/>
            <a:ext cx="5899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% </a:t>
            </a:r>
            <a:r>
              <a:rPr lang="en-US" sz="1000" dirty="0" err="1"/>
              <a:t>okrajové</a:t>
            </a:r>
            <a:r>
              <a:rPr lang="en-US" sz="1000" dirty="0"/>
              <a:t> </a:t>
            </a:r>
            <a:r>
              <a:rPr lang="en-US" sz="1000" dirty="0" err="1"/>
              <a:t>podmínky</a:t>
            </a:r>
            <a:r>
              <a:rPr lang="en-US" sz="1000" dirty="0"/>
              <a:t> pro </a:t>
            </a:r>
            <a:r>
              <a:rPr lang="en-US" sz="1000" dirty="0" err="1"/>
              <a:t>erxtranapětí</a:t>
            </a:r>
            <a:endParaRPr lang="en-US" sz="1000" dirty="0"/>
          </a:p>
          <a:p>
            <a:r>
              <a:rPr lang="en-US" sz="1000" dirty="0"/>
              <a:t>% </a:t>
            </a:r>
            <a:r>
              <a:rPr lang="en-US" sz="1000" dirty="0" err="1"/>
              <a:t>dolni</a:t>
            </a:r>
            <a:r>
              <a:rPr lang="en-US" sz="1000" dirty="0"/>
              <a:t> </a:t>
            </a:r>
            <a:r>
              <a:rPr lang="en-US" sz="1000" dirty="0" err="1"/>
              <a:t>deska</a:t>
            </a:r>
            <a:r>
              <a:rPr lang="en-US" sz="1000" dirty="0"/>
              <a:t> eta=0</a:t>
            </a:r>
          </a:p>
          <a:p>
            <a:r>
              <a:rPr lang="en-US" sz="1000" dirty="0"/>
              <a:t>for </a:t>
            </a:r>
            <a:r>
              <a:rPr lang="en-US" sz="1000" dirty="0" err="1"/>
              <a:t>i</a:t>
            </a:r>
            <a:r>
              <a:rPr lang="en-US" sz="1000" dirty="0"/>
              <a:t>=1:nx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txx</a:t>
            </a:r>
            <a:r>
              <a:rPr lang="en-US" sz="1000" dirty="0"/>
              <a:t>(i,1)=2*</a:t>
            </a:r>
            <a:r>
              <a:rPr lang="en-US" sz="1000" dirty="0" err="1"/>
              <a:t>mju</a:t>
            </a:r>
            <a:r>
              <a:rPr lang="en-US" sz="1000" dirty="0"/>
              <a:t>(i,1)^2/G*</a:t>
            </a:r>
            <a:r>
              <a:rPr lang="en-US" sz="1000" dirty="0" err="1"/>
              <a:t>duxdy</a:t>
            </a:r>
            <a:r>
              <a:rPr lang="en-US" sz="1000" dirty="0"/>
              <a:t>(i,1)^2;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tyy</a:t>
            </a:r>
            <a:r>
              <a:rPr lang="en-US" sz="1000" dirty="0"/>
              <a:t>(i,1)=0;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txy</a:t>
            </a:r>
            <a:r>
              <a:rPr lang="en-US" sz="1000" dirty="0"/>
              <a:t>(i,1)=</a:t>
            </a:r>
            <a:r>
              <a:rPr lang="en-US" sz="1000" dirty="0" err="1"/>
              <a:t>mju</a:t>
            </a:r>
            <a:r>
              <a:rPr lang="en-US" sz="1000" dirty="0"/>
              <a:t>(i,1)*</a:t>
            </a:r>
            <a:r>
              <a:rPr lang="en-US" sz="1000" dirty="0" err="1"/>
              <a:t>duxdy</a:t>
            </a:r>
            <a:r>
              <a:rPr lang="en-US" sz="1000" dirty="0"/>
              <a:t>(i,1);</a:t>
            </a:r>
          </a:p>
          <a:p>
            <a:r>
              <a:rPr lang="en-US" sz="1000" dirty="0"/>
              <a:t>        % </a:t>
            </a:r>
            <a:r>
              <a:rPr lang="en-US" sz="1000" dirty="0" err="1"/>
              <a:t>horni</a:t>
            </a:r>
            <a:r>
              <a:rPr lang="en-US" sz="1000" dirty="0"/>
              <a:t> </a:t>
            </a:r>
            <a:r>
              <a:rPr lang="en-US" sz="1000" dirty="0" err="1"/>
              <a:t>deska</a:t>
            </a:r>
            <a:r>
              <a:rPr lang="en-US" sz="1000" dirty="0"/>
              <a:t> eta=1</a:t>
            </a:r>
          </a:p>
          <a:p>
            <a:r>
              <a:rPr lang="en-US" sz="1000" dirty="0"/>
              <a:t>    mi=</a:t>
            </a:r>
            <a:r>
              <a:rPr lang="en-US" sz="1000" dirty="0" err="1"/>
              <a:t>mju</a:t>
            </a:r>
            <a:r>
              <a:rPr lang="en-US" sz="1000" dirty="0"/>
              <a:t>(</a:t>
            </a:r>
            <a:r>
              <a:rPr lang="en-US" sz="1000" dirty="0" err="1"/>
              <a:t>i,ny</a:t>
            </a:r>
            <a:r>
              <a:rPr lang="en-US" sz="1000" dirty="0"/>
              <a:t>);</a:t>
            </a:r>
          </a:p>
          <a:p>
            <a:r>
              <a:rPr lang="en-US" sz="1000" dirty="0"/>
              <a:t>    dxx=</a:t>
            </a:r>
            <a:r>
              <a:rPr lang="en-US" sz="1000" dirty="0" err="1"/>
              <a:t>duxdx</a:t>
            </a:r>
            <a:r>
              <a:rPr lang="en-US" sz="1000" dirty="0"/>
              <a:t>(</a:t>
            </a:r>
            <a:r>
              <a:rPr lang="en-US" sz="1000" dirty="0" err="1"/>
              <a:t>i,ny</a:t>
            </a:r>
            <a:r>
              <a:rPr lang="en-US" sz="1000" dirty="0"/>
              <a:t>);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dyy</a:t>
            </a:r>
            <a:r>
              <a:rPr lang="en-US" sz="1000" dirty="0"/>
              <a:t>=</a:t>
            </a:r>
            <a:r>
              <a:rPr lang="en-US" sz="1000" dirty="0" err="1"/>
              <a:t>duydy</a:t>
            </a:r>
            <a:r>
              <a:rPr lang="en-US" sz="1000" dirty="0"/>
              <a:t>(</a:t>
            </a:r>
            <a:r>
              <a:rPr lang="en-US" sz="1000" dirty="0" err="1"/>
              <a:t>i,ny</a:t>
            </a:r>
            <a:r>
              <a:rPr lang="en-US" sz="1000" dirty="0"/>
              <a:t>);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dxy</a:t>
            </a:r>
            <a:r>
              <a:rPr lang="en-US" sz="1000" dirty="0"/>
              <a:t>=</a:t>
            </a:r>
            <a:r>
              <a:rPr lang="en-US" sz="1000" dirty="0" err="1"/>
              <a:t>duxdy</a:t>
            </a:r>
            <a:r>
              <a:rPr lang="en-US" sz="1000" dirty="0"/>
              <a:t>(</a:t>
            </a:r>
            <a:r>
              <a:rPr lang="en-US" sz="1000" dirty="0" err="1"/>
              <a:t>i,ny</a:t>
            </a:r>
            <a:r>
              <a:rPr lang="en-US" sz="1000" dirty="0"/>
              <a:t>);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dyx</a:t>
            </a:r>
            <a:r>
              <a:rPr lang="en-US" sz="1000" dirty="0"/>
              <a:t>=</a:t>
            </a:r>
            <a:r>
              <a:rPr lang="en-US" sz="1000" dirty="0" err="1"/>
              <a:t>duydx</a:t>
            </a:r>
            <a:r>
              <a:rPr lang="en-US" sz="1000" dirty="0"/>
              <a:t>(</a:t>
            </a:r>
            <a:r>
              <a:rPr lang="en-US" sz="1000" dirty="0" err="1"/>
              <a:t>i,ny</a:t>
            </a:r>
            <a:r>
              <a:rPr lang="en-US" sz="1000" dirty="0"/>
              <a:t>);</a:t>
            </a:r>
          </a:p>
          <a:p>
            <a:r>
              <a:rPr lang="en-US" sz="1000" dirty="0"/>
              <a:t>    a=[1-2*mi*dxx/G 0 -2*mi*</a:t>
            </a:r>
            <a:r>
              <a:rPr lang="en-US" sz="1000" dirty="0" err="1"/>
              <a:t>dxy</a:t>
            </a:r>
            <a:r>
              <a:rPr lang="en-US" sz="1000" dirty="0"/>
              <a:t>/G;0 1-2*mi*</a:t>
            </a:r>
            <a:r>
              <a:rPr lang="en-US" sz="1000" dirty="0" err="1"/>
              <a:t>dyy</a:t>
            </a:r>
            <a:r>
              <a:rPr lang="en-US" sz="1000" dirty="0"/>
              <a:t>/G -2*mi*</a:t>
            </a:r>
            <a:r>
              <a:rPr lang="en-US" sz="1000" dirty="0" err="1"/>
              <a:t>dyx</a:t>
            </a:r>
            <a:r>
              <a:rPr lang="en-US" sz="1000" dirty="0"/>
              <a:t>/G; -mi/G*</a:t>
            </a:r>
            <a:r>
              <a:rPr lang="en-US" sz="1000" dirty="0" err="1"/>
              <a:t>dyx</a:t>
            </a:r>
            <a:r>
              <a:rPr lang="en-US" sz="1000" dirty="0"/>
              <a:t> -mi/G*</a:t>
            </a:r>
            <a:r>
              <a:rPr lang="en-US" sz="1000" dirty="0" err="1"/>
              <a:t>dxy</a:t>
            </a:r>
            <a:r>
              <a:rPr lang="en-US" sz="1000" dirty="0"/>
              <a:t> 1];</a:t>
            </a:r>
          </a:p>
          <a:p>
            <a:r>
              <a:rPr lang="en-US" sz="1000" dirty="0"/>
              <a:t>    b=[2*mi*dxx;2*mi*</a:t>
            </a:r>
            <a:r>
              <a:rPr lang="en-US" sz="1000" dirty="0" err="1"/>
              <a:t>dyy;mi</a:t>
            </a:r>
            <a:r>
              <a:rPr lang="en-US" sz="1000" dirty="0"/>
              <a:t>*(</a:t>
            </a:r>
            <a:r>
              <a:rPr lang="en-US" sz="1000" dirty="0" err="1"/>
              <a:t>dxy+dyx</a:t>
            </a:r>
            <a:r>
              <a:rPr lang="en-US" sz="1000" dirty="0"/>
              <a:t>)];</a:t>
            </a:r>
          </a:p>
          <a:p>
            <a:r>
              <a:rPr lang="en-US" sz="1000" dirty="0"/>
              <a:t>    t=a\b;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txx</a:t>
            </a:r>
            <a:r>
              <a:rPr lang="en-US" sz="1000" dirty="0"/>
              <a:t>(</a:t>
            </a:r>
            <a:r>
              <a:rPr lang="en-US" sz="1000" dirty="0" err="1"/>
              <a:t>i,ny</a:t>
            </a:r>
            <a:r>
              <a:rPr lang="en-US" sz="1000" dirty="0"/>
              <a:t>)=t(1);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tyy</a:t>
            </a:r>
            <a:r>
              <a:rPr lang="en-US" sz="1000" dirty="0"/>
              <a:t>(</a:t>
            </a:r>
            <a:r>
              <a:rPr lang="en-US" sz="1000" dirty="0" err="1"/>
              <a:t>i,ny</a:t>
            </a:r>
            <a:r>
              <a:rPr lang="en-US" sz="1000" dirty="0"/>
              <a:t>)=t(2);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txy</a:t>
            </a:r>
            <a:r>
              <a:rPr lang="en-US" sz="1000" dirty="0"/>
              <a:t>(</a:t>
            </a:r>
            <a:r>
              <a:rPr lang="en-US" sz="1000" dirty="0" err="1"/>
              <a:t>i,ny</a:t>
            </a:r>
            <a:r>
              <a:rPr lang="en-US" sz="1000" dirty="0"/>
              <a:t>)=t(3);</a:t>
            </a:r>
          </a:p>
          <a:p>
            <a:r>
              <a:rPr lang="en-US" sz="1000" dirty="0"/>
              <a:t>end</a:t>
            </a:r>
          </a:p>
          <a:p>
            <a:endParaRPr lang="cs-CZ" sz="1000" dirty="0" smtClean="0"/>
          </a:p>
          <a:p>
            <a:r>
              <a:rPr lang="en-US" sz="1000" dirty="0" smtClean="0"/>
              <a:t>% </a:t>
            </a:r>
            <a:r>
              <a:rPr lang="en-US" sz="1000" dirty="0" err="1"/>
              <a:t>Počatecní</a:t>
            </a:r>
            <a:r>
              <a:rPr lang="en-US" sz="1000" dirty="0"/>
              <a:t> </a:t>
            </a:r>
            <a:r>
              <a:rPr lang="en-US" sz="1000" dirty="0" err="1"/>
              <a:t>podmínky</a:t>
            </a:r>
            <a:r>
              <a:rPr lang="en-US" sz="1000" dirty="0"/>
              <a:t>. </a:t>
            </a:r>
            <a:r>
              <a:rPr lang="en-US" sz="1000" dirty="0" err="1"/>
              <a:t>Vstupní</a:t>
            </a:r>
            <a:r>
              <a:rPr lang="en-US" sz="1000" dirty="0"/>
              <a:t> </a:t>
            </a:r>
            <a:r>
              <a:rPr lang="en-US" sz="1000" dirty="0" err="1"/>
              <a:t>sekce</a:t>
            </a:r>
            <a:r>
              <a:rPr lang="en-US" sz="1000" dirty="0"/>
              <a:t> je </a:t>
            </a:r>
            <a:r>
              <a:rPr lang="en-US" sz="1000" dirty="0" err="1"/>
              <a:t>charakterizována</a:t>
            </a:r>
            <a:r>
              <a:rPr lang="en-US" sz="1000" dirty="0"/>
              <a:t> beta=0</a:t>
            </a:r>
          </a:p>
          <a:p>
            <a:r>
              <a:rPr lang="en-US" sz="1000" dirty="0"/>
              <a:t>if beta==0</a:t>
            </a:r>
          </a:p>
          <a:p>
            <a:r>
              <a:rPr lang="en-US" sz="1000" dirty="0"/>
              <a:t>    for j=1:ny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txx</a:t>
            </a:r>
            <a:r>
              <a:rPr lang="en-US" sz="1000" dirty="0"/>
              <a:t>(1,j)=2*</a:t>
            </a:r>
            <a:r>
              <a:rPr lang="en-US" sz="1000" dirty="0" err="1"/>
              <a:t>mju</a:t>
            </a:r>
            <a:r>
              <a:rPr lang="en-US" sz="1000" dirty="0"/>
              <a:t>(1,j)^2/G*</a:t>
            </a:r>
            <a:r>
              <a:rPr lang="en-US" sz="1000" dirty="0" err="1"/>
              <a:t>duxdy</a:t>
            </a:r>
            <a:r>
              <a:rPr lang="en-US" sz="1000" dirty="0"/>
              <a:t>(1,j)^2;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tyy</a:t>
            </a:r>
            <a:r>
              <a:rPr lang="en-US" sz="1000" dirty="0"/>
              <a:t>(1,j)=0;</a:t>
            </a:r>
          </a:p>
          <a:p>
            <a:r>
              <a:rPr lang="en-US" sz="1000" dirty="0"/>
              <a:t>      </a:t>
            </a:r>
            <a:r>
              <a:rPr lang="en-US" sz="1000" dirty="0" err="1"/>
              <a:t>txy</a:t>
            </a:r>
            <a:r>
              <a:rPr lang="en-US" sz="1000" dirty="0"/>
              <a:t>(1,j)=</a:t>
            </a:r>
            <a:r>
              <a:rPr lang="en-US" sz="1000" dirty="0" err="1"/>
              <a:t>mju</a:t>
            </a:r>
            <a:r>
              <a:rPr lang="en-US" sz="1000" dirty="0"/>
              <a:t>(1,j)*</a:t>
            </a:r>
            <a:r>
              <a:rPr lang="en-US" sz="1000" dirty="0" err="1"/>
              <a:t>duxdy</a:t>
            </a:r>
            <a:r>
              <a:rPr lang="en-US" sz="1000" dirty="0"/>
              <a:t>(1,j);</a:t>
            </a:r>
          </a:p>
          <a:p>
            <a:r>
              <a:rPr lang="en-US" sz="1000" dirty="0"/>
              <a:t>      p(1,j)=0;</a:t>
            </a:r>
          </a:p>
          <a:p>
            <a:r>
              <a:rPr lang="en-US" sz="1000" dirty="0"/>
              <a:t>    end</a:t>
            </a:r>
          </a:p>
          <a:p>
            <a:r>
              <a:rPr lang="en-US" sz="1000" dirty="0"/>
              <a:t>else</a:t>
            </a:r>
          </a:p>
          <a:p>
            <a:r>
              <a:rPr lang="en-US" sz="1000" dirty="0"/>
              <a:t>    for j=1:ny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txx</a:t>
            </a:r>
            <a:r>
              <a:rPr lang="en-US" sz="1000" dirty="0"/>
              <a:t>(1,j)=</a:t>
            </a:r>
            <a:r>
              <a:rPr lang="en-US" sz="1000" dirty="0" err="1"/>
              <a:t>txx</a:t>
            </a:r>
            <a:r>
              <a:rPr lang="en-US" sz="1000" dirty="0"/>
              <a:t>(</a:t>
            </a:r>
            <a:r>
              <a:rPr lang="en-US" sz="1000" dirty="0" err="1"/>
              <a:t>nx,j</a:t>
            </a:r>
            <a:r>
              <a:rPr lang="en-US" sz="1000" dirty="0"/>
              <a:t>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tyy</a:t>
            </a:r>
            <a:r>
              <a:rPr lang="en-US" sz="1000" dirty="0"/>
              <a:t>(1,j)=</a:t>
            </a:r>
            <a:r>
              <a:rPr lang="en-US" sz="1000" dirty="0" err="1"/>
              <a:t>tyy</a:t>
            </a:r>
            <a:r>
              <a:rPr lang="en-US" sz="1000" dirty="0"/>
              <a:t>(</a:t>
            </a:r>
            <a:r>
              <a:rPr lang="en-US" sz="1000" dirty="0" err="1"/>
              <a:t>nx,j</a:t>
            </a:r>
            <a:r>
              <a:rPr lang="en-US" sz="1000" dirty="0"/>
              <a:t>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txy</a:t>
            </a:r>
            <a:r>
              <a:rPr lang="en-US" sz="1000" dirty="0"/>
              <a:t>(1,j)=</a:t>
            </a:r>
            <a:r>
              <a:rPr lang="en-US" sz="1000" dirty="0" err="1"/>
              <a:t>txy</a:t>
            </a:r>
            <a:r>
              <a:rPr lang="en-US" sz="1000" dirty="0"/>
              <a:t>(</a:t>
            </a:r>
            <a:r>
              <a:rPr lang="en-US" sz="1000" dirty="0" err="1"/>
              <a:t>nx,j</a:t>
            </a:r>
            <a:r>
              <a:rPr lang="en-US" sz="1000" dirty="0"/>
              <a:t>);</a:t>
            </a:r>
          </a:p>
          <a:p>
            <a:r>
              <a:rPr lang="en-US" sz="1000" dirty="0"/>
              <a:t>    end</a:t>
            </a:r>
          </a:p>
          <a:p>
            <a:r>
              <a:rPr lang="en-US" sz="1000" dirty="0"/>
              <a:t>end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659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ym typeface="Symbol" pitchFamily="18" charset="2"/>
              </a:rPr>
              <a:t>        </a:t>
            </a:r>
            <a:r>
              <a:rPr lang="en-US" sz="2400" b="1" dirty="0" smtClean="0">
                <a:sym typeface="Symbol" pitchFamily="18" charset="2"/>
              </a:rPr>
              <a:t>V</a:t>
            </a:r>
            <a:r>
              <a:rPr lang="cs-CZ" sz="2400" b="1" dirty="0" err="1" smtClean="0">
                <a:sym typeface="Symbol" pitchFamily="18" charset="2"/>
              </a:rPr>
              <a:t>ýsledky</a:t>
            </a:r>
            <a:r>
              <a:rPr lang="cs-CZ" sz="2400" b="1" dirty="0" smtClean="0">
                <a:sym typeface="Symbol" pitchFamily="18" charset="2"/>
              </a:rPr>
              <a:t> simulací MATLAB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2762" y="461665"/>
            <a:ext cx="699151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% </a:t>
            </a:r>
            <a:r>
              <a:rPr lang="en-US" sz="1000" dirty="0" err="1"/>
              <a:t>iteracni</a:t>
            </a:r>
            <a:r>
              <a:rPr lang="en-US" sz="1000" dirty="0"/>
              <a:t> </a:t>
            </a:r>
            <a:r>
              <a:rPr lang="en-US" sz="1000" dirty="0" err="1"/>
              <a:t>reseni</a:t>
            </a:r>
            <a:r>
              <a:rPr lang="en-US" sz="1000" dirty="0"/>
              <a:t> </a:t>
            </a:r>
            <a:r>
              <a:rPr lang="en-US" sz="1000" dirty="0" err="1" smtClean="0"/>
              <a:t>txx,tyy,txy</a:t>
            </a:r>
            <a:r>
              <a:rPr lang="cs-CZ" sz="1000" dirty="0" smtClean="0"/>
              <a:t>, nejprve</a:t>
            </a:r>
            <a:r>
              <a:rPr lang="en-US" sz="1000" dirty="0" smtClean="0"/>
              <a:t> </a:t>
            </a:r>
            <a:r>
              <a:rPr lang="en-US" sz="1000" dirty="0"/>
              <a:t>predictor</a:t>
            </a:r>
          </a:p>
          <a:p>
            <a:r>
              <a:rPr lang="en-US" sz="1000" dirty="0"/>
              <a:t>for </a:t>
            </a:r>
            <a:r>
              <a:rPr lang="en-US" sz="1000" dirty="0" err="1"/>
              <a:t>i</a:t>
            </a:r>
            <a:r>
              <a:rPr lang="en-US" sz="1000" dirty="0"/>
              <a:t>=2:nx</a:t>
            </a:r>
          </a:p>
          <a:p>
            <a:r>
              <a:rPr lang="en-US" sz="1000" dirty="0"/>
              <a:t>    for j=2:ny-1</a:t>
            </a:r>
          </a:p>
          <a:p>
            <a:r>
              <a:rPr lang="en-US" sz="1000" dirty="0"/>
              <a:t>        mi=</a:t>
            </a:r>
            <a:r>
              <a:rPr lang="en-US" sz="1000" dirty="0" err="1"/>
              <a:t>mju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txy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)=(mi/G*</a:t>
            </a:r>
            <a:r>
              <a:rPr lang="en-US" sz="1000" dirty="0" err="1"/>
              <a:t>ux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)/(dl*</a:t>
            </a:r>
            <a:r>
              <a:rPr lang="en-US" sz="1000" dirty="0" err="1"/>
              <a:t>dksi</a:t>
            </a:r>
            <a:r>
              <a:rPr lang="en-US" sz="1000" dirty="0"/>
              <a:t>)*</a:t>
            </a:r>
            <a:r>
              <a:rPr lang="en-US" sz="1000" dirty="0" err="1"/>
              <a:t>txy</a:t>
            </a:r>
            <a:r>
              <a:rPr lang="en-US" sz="1000" dirty="0"/>
              <a:t>(i-1,j)+mi*(</a:t>
            </a:r>
            <a:r>
              <a:rPr lang="en-US" sz="1000" dirty="0" err="1"/>
              <a:t>duxdy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)+</a:t>
            </a:r>
            <a:r>
              <a:rPr lang="en-US" sz="1000" dirty="0" err="1"/>
              <a:t>duydx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)))/(1+mi/G*</a:t>
            </a:r>
            <a:r>
              <a:rPr lang="en-US" sz="1000" dirty="0" err="1"/>
              <a:t>ux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)/(dl*</a:t>
            </a:r>
            <a:r>
              <a:rPr lang="en-US" sz="1000" dirty="0" err="1"/>
              <a:t>dksi</a:t>
            </a:r>
            <a:r>
              <a:rPr lang="en-US" sz="1000" dirty="0"/>
              <a:t>));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txx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)=(mi/G*(</a:t>
            </a:r>
            <a:r>
              <a:rPr lang="en-US" sz="1000" dirty="0" err="1"/>
              <a:t>ux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)/(dl*</a:t>
            </a:r>
            <a:r>
              <a:rPr lang="en-US" sz="1000" dirty="0" err="1"/>
              <a:t>dksi</a:t>
            </a:r>
            <a:r>
              <a:rPr lang="en-US" sz="1000" dirty="0"/>
              <a:t>)*</a:t>
            </a:r>
            <a:r>
              <a:rPr lang="en-US" sz="1000" dirty="0" err="1"/>
              <a:t>txx</a:t>
            </a:r>
            <a:r>
              <a:rPr lang="en-US" sz="1000" dirty="0"/>
              <a:t>(i-1,j)+2*</a:t>
            </a:r>
            <a:r>
              <a:rPr lang="en-US" sz="1000" dirty="0" err="1"/>
              <a:t>duxdy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)*</a:t>
            </a:r>
            <a:r>
              <a:rPr lang="en-US" sz="1000" dirty="0" err="1"/>
              <a:t>txy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))+2*mi*</a:t>
            </a:r>
            <a:r>
              <a:rPr lang="en-US" sz="1000" dirty="0" err="1"/>
              <a:t>duxdx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))/(1+mi/G*(</a:t>
            </a:r>
            <a:r>
              <a:rPr lang="en-US" sz="1000" dirty="0" err="1"/>
              <a:t>ux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)/(dl*</a:t>
            </a:r>
            <a:r>
              <a:rPr lang="en-US" sz="1000" dirty="0" err="1"/>
              <a:t>dksi</a:t>
            </a:r>
            <a:r>
              <a:rPr lang="en-US" sz="1000" dirty="0"/>
              <a:t>)-2*</a:t>
            </a:r>
            <a:r>
              <a:rPr lang="en-US" sz="1000" dirty="0" err="1"/>
              <a:t>duxdx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tyy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)=(mi/G*</a:t>
            </a:r>
            <a:r>
              <a:rPr lang="en-US" sz="1000" dirty="0" err="1"/>
              <a:t>ux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)/(dl*</a:t>
            </a:r>
            <a:r>
              <a:rPr lang="en-US" sz="1000" dirty="0" err="1"/>
              <a:t>dksi</a:t>
            </a:r>
            <a:r>
              <a:rPr lang="en-US" sz="1000" dirty="0"/>
              <a:t>)*</a:t>
            </a:r>
            <a:r>
              <a:rPr lang="en-US" sz="1000" dirty="0" err="1"/>
              <a:t>tyy</a:t>
            </a:r>
            <a:r>
              <a:rPr lang="en-US" sz="1000" dirty="0"/>
              <a:t>(i-1,j)+2*mi*</a:t>
            </a:r>
            <a:r>
              <a:rPr lang="en-US" sz="1000" dirty="0" err="1"/>
              <a:t>duydy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))/(1+mi/G*(</a:t>
            </a:r>
            <a:r>
              <a:rPr lang="en-US" sz="1000" dirty="0" err="1"/>
              <a:t>ux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)/(dl*</a:t>
            </a:r>
            <a:r>
              <a:rPr lang="en-US" sz="1000" dirty="0" err="1"/>
              <a:t>dksi</a:t>
            </a:r>
            <a:r>
              <a:rPr lang="en-US" sz="1000" dirty="0"/>
              <a:t>)-2*</a:t>
            </a:r>
            <a:r>
              <a:rPr lang="en-US" sz="1000" dirty="0" err="1"/>
              <a:t>duydy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)));</a:t>
            </a:r>
          </a:p>
          <a:p>
            <a:r>
              <a:rPr lang="en-US" sz="1000" dirty="0"/>
              <a:t>    end</a:t>
            </a:r>
          </a:p>
          <a:p>
            <a:r>
              <a:rPr lang="en-US" sz="1000" dirty="0"/>
              <a:t>end</a:t>
            </a:r>
          </a:p>
          <a:p>
            <a:r>
              <a:rPr lang="en-US" sz="1000" dirty="0" smtClean="0"/>
              <a:t>for </a:t>
            </a:r>
            <a:r>
              <a:rPr lang="en-US" sz="1000" dirty="0" err="1"/>
              <a:t>iter</a:t>
            </a:r>
            <a:r>
              <a:rPr lang="en-US" sz="1000" dirty="0"/>
              <a:t>=1:5</a:t>
            </a:r>
          </a:p>
          <a:p>
            <a:r>
              <a:rPr lang="en-US" sz="1000" dirty="0"/>
              <a:t>for </a:t>
            </a:r>
            <a:r>
              <a:rPr lang="en-US" sz="1000" dirty="0" err="1"/>
              <a:t>i</a:t>
            </a:r>
            <a:r>
              <a:rPr lang="en-US" sz="1000" dirty="0"/>
              <a:t>=2:nx</a:t>
            </a:r>
          </a:p>
          <a:p>
            <a:r>
              <a:rPr lang="en-US" sz="1000" dirty="0"/>
              <a:t>    for j=2:ny-1</a:t>
            </a:r>
          </a:p>
          <a:p>
            <a:r>
              <a:rPr lang="en-US" sz="1000" dirty="0"/>
              <a:t>        mi=</a:t>
            </a:r>
            <a:r>
              <a:rPr lang="en-US" sz="1000" dirty="0" err="1"/>
              <a:t>mju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 smtClean="0"/>
              <a:t>);      </a:t>
            </a:r>
            <a:endParaRPr lang="en-US" sz="1000" dirty="0"/>
          </a:p>
          <a:p>
            <a:r>
              <a:rPr lang="en-US" sz="1000" dirty="0"/>
              <a:t>        aux1=((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)-abs(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)))*</a:t>
            </a:r>
            <a:r>
              <a:rPr lang="en-US" sz="1000" dirty="0" err="1"/>
              <a:t>txx</a:t>
            </a:r>
            <a:r>
              <a:rPr lang="en-US" sz="1000" dirty="0"/>
              <a:t>(i,j+1)-(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)+abs(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)))*</a:t>
            </a:r>
            <a:r>
              <a:rPr lang="en-US" sz="1000" dirty="0" err="1"/>
              <a:t>txx</a:t>
            </a:r>
            <a:r>
              <a:rPr lang="en-US" sz="1000" dirty="0"/>
              <a:t>(i,j-1))/(2*</a:t>
            </a:r>
            <a:r>
              <a:rPr lang="en-US" sz="1000" dirty="0" err="1"/>
              <a:t>deta</a:t>
            </a:r>
            <a:r>
              <a:rPr lang="en-US" sz="1000" dirty="0"/>
              <a:t>*dl*eps*(1+beta*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)));</a:t>
            </a:r>
          </a:p>
          <a:p>
            <a:r>
              <a:rPr lang="en-US" sz="1000" dirty="0"/>
              <a:t>        aux2=</a:t>
            </a:r>
            <a:r>
              <a:rPr lang="en-US" sz="1000" dirty="0" err="1"/>
              <a:t>ux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)/dl*(</a:t>
            </a:r>
            <a:r>
              <a:rPr lang="en-US" sz="1000" dirty="0" err="1"/>
              <a:t>txx</a:t>
            </a:r>
            <a:r>
              <a:rPr lang="en-US" sz="1000" dirty="0"/>
              <a:t>(i-1,j)/</a:t>
            </a:r>
            <a:r>
              <a:rPr lang="en-US" sz="1000" dirty="0" err="1"/>
              <a:t>dksi+eta</a:t>
            </a:r>
            <a:r>
              <a:rPr lang="en-US" sz="1000" dirty="0"/>
              <a:t>(j)*beta/(1+beta*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))*(</a:t>
            </a:r>
            <a:r>
              <a:rPr lang="en-US" sz="1000" dirty="0" err="1"/>
              <a:t>txx</a:t>
            </a:r>
            <a:r>
              <a:rPr lang="en-US" sz="1000" dirty="0"/>
              <a:t>(i,j+1)-</a:t>
            </a:r>
            <a:r>
              <a:rPr lang="en-US" sz="1000" dirty="0" err="1"/>
              <a:t>txx</a:t>
            </a:r>
            <a:r>
              <a:rPr lang="en-US" sz="1000" dirty="0"/>
              <a:t>(i,j-1))/(2*</a:t>
            </a:r>
            <a:r>
              <a:rPr lang="en-US" sz="1000" dirty="0" err="1"/>
              <a:t>deta</a:t>
            </a:r>
            <a:r>
              <a:rPr lang="en-US" sz="1000" dirty="0"/>
              <a:t>));</a:t>
            </a:r>
          </a:p>
          <a:p>
            <a:r>
              <a:rPr lang="en-US" sz="1000" dirty="0"/>
              <a:t>        aux3=1+mi/G*(</a:t>
            </a:r>
            <a:r>
              <a:rPr lang="en-US" sz="1000" dirty="0" err="1"/>
              <a:t>ux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)/(dl*</a:t>
            </a:r>
            <a:r>
              <a:rPr lang="en-US" sz="1000" dirty="0" err="1"/>
              <a:t>dksi</a:t>
            </a:r>
            <a:r>
              <a:rPr lang="en-US" sz="1000" dirty="0"/>
              <a:t>)+abs(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))/(</a:t>
            </a:r>
            <a:r>
              <a:rPr lang="en-US" sz="1000" dirty="0" err="1"/>
              <a:t>deta</a:t>
            </a:r>
            <a:r>
              <a:rPr lang="en-US" sz="1000" dirty="0"/>
              <a:t>*dl*eps*(1+beta*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)))-2*</a:t>
            </a:r>
            <a:r>
              <a:rPr lang="en-US" sz="1000" dirty="0" err="1"/>
              <a:t>duxdx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txx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)=(mi/G*(aux2-aux1+2*</a:t>
            </a:r>
            <a:r>
              <a:rPr lang="en-US" sz="1000" dirty="0" err="1"/>
              <a:t>duxdy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)*</a:t>
            </a:r>
            <a:r>
              <a:rPr lang="en-US" sz="1000" dirty="0" err="1"/>
              <a:t>txy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))+2*mi*</a:t>
            </a:r>
            <a:r>
              <a:rPr lang="en-US" sz="1000" dirty="0" err="1"/>
              <a:t>duxdx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))/aux3;</a:t>
            </a:r>
          </a:p>
          <a:p>
            <a:r>
              <a:rPr lang="en-US" sz="1000" dirty="0" smtClean="0"/>
              <a:t>        </a:t>
            </a:r>
            <a:r>
              <a:rPr lang="en-US" sz="1000" dirty="0"/>
              <a:t>aux1=((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)-abs(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)))*</a:t>
            </a:r>
            <a:r>
              <a:rPr lang="en-US" sz="1000" dirty="0" err="1"/>
              <a:t>tyy</a:t>
            </a:r>
            <a:r>
              <a:rPr lang="en-US" sz="1000" dirty="0"/>
              <a:t>(i,j+1)-(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)+abs(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)))*</a:t>
            </a:r>
            <a:r>
              <a:rPr lang="en-US" sz="1000" dirty="0" err="1"/>
              <a:t>tyy</a:t>
            </a:r>
            <a:r>
              <a:rPr lang="en-US" sz="1000" dirty="0"/>
              <a:t>(i,j-1))/(2*</a:t>
            </a:r>
            <a:r>
              <a:rPr lang="en-US" sz="1000" dirty="0" err="1"/>
              <a:t>deta</a:t>
            </a:r>
            <a:r>
              <a:rPr lang="en-US" sz="1000" dirty="0"/>
              <a:t>*dl*eps*(1+beta*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)));</a:t>
            </a:r>
          </a:p>
          <a:p>
            <a:r>
              <a:rPr lang="en-US" sz="1000" dirty="0"/>
              <a:t>        aux2=</a:t>
            </a:r>
            <a:r>
              <a:rPr lang="en-US" sz="1000" dirty="0" err="1"/>
              <a:t>ux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)/dl*(</a:t>
            </a:r>
            <a:r>
              <a:rPr lang="en-US" sz="1000" dirty="0" err="1"/>
              <a:t>tyy</a:t>
            </a:r>
            <a:r>
              <a:rPr lang="en-US" sz="1000" dirty="0"/>
              <a:t>(i-1,j)/</a:t>
            </a:r>
            <a:r>
              <a:rPr lang="en-US" sz="1000" dirty="0" err="1"/>
              <a:t>dksi+eta</a:t>
            </a:r>
            <a:r>
              <a:rPr lang="en-US" sz="1000" dirty="0"/>
              <a:t>(j)*beta/(1+beta*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))*(</a:t>
            </a:r>
            <a:r>
              <a:rPr lang="en-US" sz="1000" dirty="0" err="1"/>
              <a:t>tyy</a:t>
            </a:r>
            <a:r>
              <a:rPr lang="en-US" sz="1000" dirty="0"/>
              <a:t>(i,j+1)-</a:t>
            </a:r>
            <a:r>
              <a:rPr lang="en-US" sz="1000" dirty="0" err="1"/>
              <a:t>tyy</a:t>
            </a:r>
            <a:r>
              <a:rPr lang="en-US" sz="1000" dirty="0"/>
              <a:t>(i,j-1))/(2*</a:t>
            </a:r>
            <a:r>
              <a:rPr lang="en-US" sz="1000" dirty="0" err="1"/>
              <a:t>deta</a:t>
            </a:r>
            <a:r>
              <a:rPr lang="en-US" sz="1000" dirty="0"/>
              <a:t>));</a:t>
            </a:r>
          </a:p>
          <a:p>
            <a:r>
              <a:rPr lang="en-US" sz="1000" dirty="0"/>
              <a:t>        aux3=1+mi/G*(</a:t>
            </a:r>
            <a:r>
              <a:rPr lang="en-US" sz="1000" dirty="0" err="1"/>
              <a:t>ux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)/(dl*</a:t>
            </a:r>
            <a:r>
              <a:rPr lang="en-US" sz="1000" dirty="0" err="1"/>
              <a:t>dksi</a:t>
            </a:r>
            <a:r>
              <a:rPr lang="en-US" sz="1000" dirty="0"/>
              <a:t>)+abs(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))/(</a:t>
            </a:r>
            <a:r>
              <a:rPr lang="en-US" sz="1000" dirty="0" err="1"/>
              <a:t>deta</a:t>
            </a:r>
            <a:r>
              <a:rPr lang="en-US" sz="1000" dirty="0"/>
              <a:t>*dl*eps*(1+beta*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)))-2*</a:t>
            </a:r>
            <a:r>
              <a:rPr lang="en-US" sz="1000" dirty="0" err="1"/>
              <a:t>duydy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tyy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)=(mi/G*(aux2-aux1+2*</a:t>
            </a:r>
            <a:r>
              <a:rPr lang="en-US" sz="1000" dirty="0" err="1"/>
              <a:t>duydx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)*</a:t>
            </a:r>
            <a:r>
              <a:rPr lang="en-US" sz="1000" dirty="0" err="1"/>
              <a:t>txy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))+2*mi*</a:t>
            </a:r>
            <a:r>
              <a:rPr lang="en-US" sz="1000" dirty="0" err="1"/>
              <a:t>duydy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))/aux3</a:t>
            </a:r>
            <a:r>
              <a:rPr lang="en-US" sz="1000" dirty="0" smtClean="0"/>
              <a:t>;       </a:t>
            </a:r>
            <a:endParaRPr lang="en-US" sz="1000" dirty="0"/>
          </a:p>
          <a:p>
            <a:r>
              <a:rPr lang="en-US" sz="1000" dirty="0"/>
              <a:t>        aux1=((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)-abs(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)))*</a:t>
            </a:r>
            <a:r>
              <a:rPr lang="en-US" sz="1000" dirty="0" err="1"/>
              <a:t>txy</a:t>
            </a:r>
            <a:r>
              <a:rPr lang="en-US" sz="1000" dirty="0"/>
              <a:t>(i,j+1)-(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)+abs(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)))*</a:t>
            </a:r>
            <a:r>
              <a:rPr lang="en-US" sz="1000" dirty="0" err="1"/>
              <a:t>txy</a:t>
            </a:r>
            <a:r>
              <a:rPr lang="en-US" sz="1000" dirty="0"/>
              <a:t>(i,j-1))/(2*</a:t>
            </a:r>
            <a:r>
              <a:rPr lang="en-US" sz="1000" dirty="0" err="1"/>
              <a:t>deta</a:t>
            </a:r>
            <a:r>
              <a:rPr lang="en-US" sz="1000" dirty="0"/>
              <a:t>*dl*eps*(1+beta*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)));</a:t>
            </a:r>
          </a:p>
          <a:p>
            <a:r>
              <a:rPr lang="en-US" sz="1000" dirty="0"/>
              <a:t>        aux2=</a:t>
            </a:r>
            <a:r>
              <a:rPr lang="en-US" sz="1000" dirty="0" err="1"/>
              <a:t>ux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)/dl*(</a:t>
            </a:r>
            <a:r>
              <a:rPr lang="en-US" sz="1000" dirty="0" err="1"/>
              <a:t>txy</a:t>
            </a:r>
            <a:r>
              <a:rPr lang="en-US" sz="1000" dirty="0"/>
              <a:t>(i-1,j)/</a:t>
            </a:r>
            <a:r>
              <a:rPr lang="en-US" sz="1000" dirty="0" err="1"/>
              <a:t>dksi+eta</a:t>
            </a:r>
            <a:r>
              <a:rPr lang="en-US" sz="1000" dirty="0"/>
              <a:t>(j)*beta/(1+beta*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))*(</a:t>
            </a:r>
            <a:r>
              <a:rPr lang="en-US" sz="1000" dirty="0" err="1"/>
              <a:t>txy</a:t>
            </a:r>
            <a:r>
              <a:rPr lang="en-US" sz="1000" dirty="0"/>
              <a:t>(i,j+1)-</a:t>
            </a:r>
            <a:r>
              <a:rPr lang="en-US" sz="1000" dirty="0" err="1"/>
              <a:t>txy</a:t>
            </a:r>
            <a:r>
              <a:rPr lang="en-US" sz="1000" dirty="0"/>
              <a:t>(i,j-1))/(2*</a:t>
            </a:r>
            <a:r>
              <a:rPr lang="en-US" sz="1000" dirty="0" err="1"/>
              <a:t>deta</a:t>
            </a:r>
            <a:r>
              <a:rPr lang="en-US" sz="1000" dirty="0"/>
              <a:t>));</a:t>
            </a:r>
          </a:p>
          <a:p>
            <a:r>
              <a:rPr lang="en-US" sz="1000" dirty="0"/>
              <a:t>        aux3=1+mi/G*(</a:t>
            </a:r>
            <a:r>
              <a:rPr lang="en-US" sz="1000" dirty="0" err="1"/>
              <a:t>ux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)/(dl*</a:t>
            </a:r>
            <a:r>
              <a:rPr lang="en-US" sz="1000" dirty="0" err="1"/>
              <a:t>dksi</a:t>
            </a:r>
            <a:r>
              <a:rPr lang="en-US" sz="1000" dirty="0"/>
              <a:t>)+abs(</a:t>
            </a:r>
            <a:r>
              <a:rPr lang="en-US" sz="1000" dirty="0" err="1"/>
              <a:t>uy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))/(</a:t>
            </a:r>
            <a:r>
              <a:rPr lang="en-US" sz="1000" dirty="0" err="1"/>
              <a:t>deta</a:t>
            </a:r>
            <a:r>
              <a:rPr lang="en-US" sz="1000" dirty="0"/>
              <a:t>*dl*eps*(1+beta*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))));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txy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)=(mi/G*(aux2-aux1+duxdy(</a:t>
            </a:r>
            <a:r>
              <a:rPr lang="en-US" sz="1000" dirty="0" err="1"/>
              <a:t>i,j</a:t>
            </a:r>
            <a:r>
              <a:rPr lang="en-US" sz="1000" dirty="0"/>
              <a:t>)*</a:t>
            </a:r>
            <a:r>
              <a:rPr lang="en-US" sz="1000" dirty="0" err="1"/>
              <a:t>tyy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)+</a:t>
            </a:r>
            <a:r>
              <a:rPr lang="en-US" sz="1000" dirty="0" err="1"/>
              <a:t>duydx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)*</a:t>
            </a:r>
            <a:r>
              <a:rPr lang="en-US" sz="1000" dirty="0" err="1"/>
              <a:t>txx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))+mi*(</a:t>
            </a:r>
            <a:r>
              <a:rPr lang="en-US" sz="1000" dirty="0" err="1"/>
              <a:t>duxdy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)+</a:t>
            </a:r>
            <a:r>
              <a:rPr lang="en-US" sz="1000" dirty="0" err="1"/>
              <a:t>duydx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)))/aux3;       </a:t>
            </a:r>
          </a:p>
          <a:p>
            <a:r>
              <a:rPr lang="en-US" sz="1000" dirty="0"/>
              <a:t>    end</a:t>
            </a:r>
          </a:p>
          <a:p>
            <a:r>
              <a:rPr lang="en-US" sz="1000" dirty="0"/>
              <a:t>end</a:t>
            </a:r>
          </a:p>
          <a:p>
            <a:endParaRPr lang="en-US" sz="1000" dirty="0"/>
          </a:p>
          <a:p>
            <a:r>
              <a:rPr lang="en-US" sz="1000" dirty="0"/>
              <a:t>end</a:t>
            </a:r>
          </a:p>
          <a:p>
            <a:r>
              <a:rPr lang="en-US" sz="1000" dirty="0"/>
              <a:t>% </a:t>
            </a:r>
            <a:r>
              <a:rPr lang="en-US" sz="1000" dirty="0" err="1"/>
              <a:t>vypocet</a:t>
            </a:r>
            <a:r>
              <a:rPr lang="en-US" sz="1000" dirty="0"/>
              <a:t> </a:t>
            </a:r>
            <a:r>
              <a:rPr lang="en-US" sz="1000" dirty="0" err="1"/>
              <a:t>tlaku</a:t>
            </a:r>
            <a:endParaRPr lang="en-US" sz="1000" dirty="0"/>
          </a:p>
          <a:p>
            <a:r>
              <a:rPr lang="en-US" sz="1000" dirty="0"/>
              <a:t>for </a:t>
            </a:r>
            <a:r>
              <a:rPr lang="en-US" sz="1000" dirty="0" err="1"/>
              <a:t>i</a:t>
            </a:r>
            <a:r>
              <a:rPr lang="en-US" sz="1000" dirty="0"/>
              <a:t>=2:nx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pav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)=0;</a:t>
            </a:r>
          </a:p>
          <a:p>
            <a:r>
              <a:rPr lang="en-US" sz="1000" dirty="0"/>
              <a:t>    for j=2:ny-1</a:t>
            </a:r>
          </a:p>
          <a:p>
            <a:r>
              <a:rPr lang="en-US" sz="1000" dirty="0"/>
              <a:t>        aux1=</a:t>
            </a:r>
            <a:r>
              <a:rPr lang="en-US" sz="1000" dirty="0" err="1"/>
              <a:t>dksi</a:t>
            </a:r>
            <a:r>
              <a:rPr lang="en-US" sz="1000" dirty="0"/>
              <a:t>*eta(j)*beta/(1+beta*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))*(</a:t>
            </a:r>
            <a:r>
              <a:rPr lang="en-US" sz="1000" dirty="0" err="1"/>
              <a:t>txx</a:t>
            </a:r>
            <a:r>
              <a:rPr lang="en-US" sz="1000" dirty="0"/>
              <a:t>(i,j+1)-</a:t>
            </a:r>
            <a:r>
              <a:rPr lang="en-US" sz="1000" dirty="0" err="1"/>
              <a:t>txx</a:t>
            </a:r>
            <a:r>
              <a:rPr lang="en-US" sz="1000" dirty="0"/>
              <a:t>(i,j-1)-</a:t>
            </a:r>
            <a:r>
              <a:rPr lang="en-US" sz="1000" dirty="0" err="1"/>
              <a:t>tyy</a:t>
            </a:r>
            <a:r>
              <a:rPr lang="en-US" sz="1000" dirty="0"/>
              <a:t>(i,j+1)+</a:t>
            </a:r>
            <a:r>
              <a:rPr lang="en-US" sz="1000" dirty="0" err="1"/>
              <a:t>tyy</a:t>
            </a:r>
            <a:r>
              <a:rPr lang="en-US" sz="1000" dirty="0"/>
              <a:t>(i,j-1))/(2*</a:t>
            </a:r>
            <a:r>
              <a:rPr lang="en-US" sz="1000" dirty="0" err="1"/>
              <a:t>deta</a:t>
            </a:r>
            <a:r>
              <a:rPr lang="en-US" sz="1000" dirty="0"/>
              <a:t>);</a:t>
            </a:r>
          </a:p>
          <a:p>
            <a:r>
              <a:rPr lang="en-US" sz="1000" dirty="0"/>
              <a:t>        aux2=eps*eta(j)*beta*(</a:t>
            </a:r>
            <a:r>
              <a:rPr lang="en-US" sz="1000" dirty="0" err="1"/>
              <a:t>txy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)-</a:t>
            </a:r>
            <a:r>
              <a:rPr lang="en-US" sz="1000" dirty="0" err="1"/>
              <a:t>txy</a:t>
            </a:r>
            <a:r>
              <a:rPr lang="en-US" sz="1000" dirty="0"/>
              <a:t>(i-1,j));</a:t>
            </a:r>
          </a:p>
          <a:p>
            <a:r>
              <a:rPr lang="en-US" sz="1000" dirty="0"/>
              <a:t>        aux3=</a:t>
            </a:r>
            <a:r>
              <a:rPr lang="en-US" sz="1000" dirty="0" err="1"/>
              <a:t>dksi</a:t>
            </a:r>
            <a:r>
              <a:rPr lang="en-US" sz="1000" dirty="0"/>
              <a:t>*(1-(eps*eta(j)*beta)^2)/(eps*(1+beta*</a:t>
            </a:r>
            <a:r>
              <a:rPr lang="en-US" sz="1000" dirty="0" err="1"/>
              <a:t>ksi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))*2*</a:t>
            </a:r>
            <a:r>
              <a:rPr lang="en-US" sz="1000" dirty="0" err="1"/>
              <a:t>deta</a:t>
            </a:r>
            <a:r>
              <a:rPr lang="en-US" sz="1000" dirty="0"/>
              <a:t>)*(</a:t>
            </a:r>
            <a:r>
              <a:rPr lang="en-US" sz="1000" dirty="0" err="1"/>
              <a:t>txy</a:t>
            </a:r>
            <a:r>
              <a:rPr lang="en-US" sz="1000" dirty="0"/>
              <a:t>(i,j+1)-</a:t>
            </a:r>
            <a:r>
              <a:rPr lang="en-US" sz="1000" dirty="0" err="1"/>
              <a:t>txy</a:t>
            </a:r>
            <a:r>
              <a:rPr lang="en-US" sz="1000" dirty="0"/>
              <a:t>(i,j-1));</a:t>
            </a:r>
          </a:p>
          <a:p>
            <a:r>
              <a:rPr lang="en-US" sz="1000" dirty="0"/>
              <a:t>        p(</a:t>
            </a:r>
            <a:r>
              <a:rPr lang="en-US" sz="1000" dirty="0" err="1"/>
              <a:t>i,j</a:t>
            </a:r>
            <a:r>
              <a:rPr lang="en-US" sz="1000" dirty="0"/>
              <a:t>)=p(i-1,j)+</a:t>
            </a:r>
            <a:r>
              <a:rPr lang="en-US" sz="1000" dirty="0" err="1"/>
              <a:t>txx</a:t>
            </a:r>
            <a:r>
              <a:rPr lang="en-US" sz="1000" dirty="0"/>
              <a:t>(</a:t>
            </a:r>
            <a:r>
              <a:rPr lang="en-US" sz="1000" dirty="0" err="1"/>
              <a:t>i,j</a:t>
            </a:r>
            <a:r>
              <a:rPr lang="en-US" sz="1000" dirty="0"/>
              <a:t>)-</a:t>
            </a:r>
            <a:r>
              <a:rPr lang="en-US" sz="1000" dirty="0" err="1"/>
              <a:t>txx</a:t>
            </a:r>
            <a:r>
              <a:rPr lang="en-US" sz="1000" dirty="0"/>
              <a:t>(i-1,j)-aux1+aux2+aux3;</a:t>
            </a:r>
          </a:p>
          <a:p>
            <a:r>
              <a:rPr lang="en-US" sz="1000" dirty="0"/>
              <a:t>        </a:t>
            </a:r>
            <a:r>
              <a:rPr lang="en-US" sz="1000" dirty="0" err="1"/>
              <a:t>pav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)=</a:t>
            </a:r>
            <a:r>
              <a:rPr lang="en-US" sz="1000" dirty="0" err="1"/>
              <a:t>pav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)+p(</a:t>
            </a:r>
            <a:r>
              <a:rPr lang="en-US" sz="1000" dirty="0" err="1"/>
              <a:t>i,j</a:t>
            </a:r>
            <a:r>
              <a:rPr lang="en-US" sz="1000" dirty="0"/>
              <a:t>);</a:t>
            </a:r>
          </a:p>
          <a:p>
            <a:r>
              <a:rPr lang="en-US" sz="1000" dirty="0"/>
              <a:t>    end</a:t>
            </a:r>
          </a:p>
          <a:p>
            <a:r>
              <a:rPr lang="en-US" sz="1000" dirty="0"/>
              <a:t>end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149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err="1"/>
              <a:t>Cogswell</a:t>
            </a:r>
            <a:r>
              <a:rPr lang="cs-CZ" sz="2400" b="1" dirty="0"/>
              <a:t> F.N. </a:t>
            </a:r>
            <a:r>
              <a:rPr lang="cs-CZ" sz="2400" b="1" dirty="0" err="1"/>
              <a:t>Converging</a:t>
            </a:r>
            <a:r>
              <a:rPr lang="cs-CZ" sz="2400" b="1" dirty="0"/>
              <a:t> </a:t>
            </a:r>
            <a:r>
              <a:rPr lang="cs-CZ" sz="2400" b="1" dirty="0" err="1" smtClean="0"/>
              <a:t>flow</a:t>
            </a:r>
            <a:r>
              <a:rPr lang="en-US" sz="2400" b="1" dirty="0" smtClean="0"/>
              <a:t> of polymer…    </a:t>
            </a:r>
            <a:r>
              <a:rPr lang="en-US" sz="2400" b="1" dirty="0" err="1" smtClean="0"/>
              <a:t>Steffe</a:t>
            </a:r>
            <a:r>
              <a:rPr lang="en-US" sz="2400" b="1" dirty="0" smtClean="0"/>
              <a:t> J.F. Rheological methods…</a:t>
            </a:r>
            <a:endParaRPr lang="en-US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565359"/>
            <a:ext cx="1196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Cogswell</a:t>
            </a:r>
            <a:r>
              <a:rPr lang="cs-CZ" sz="1400" dirty="0" smtClean="0"/>
              <a:t> F.N. </a:t>
            </a:r>
            <a:r>
              <a:rPr lang="cs-CZ" sz="1400" dirty="0" err="1" smtClean="0"/>
              <a:t>Converging</a:t>
            </a:r>
            <a:r>
              <a:rPr lang="cs-CZ" sz="1400" dirty="0" smtClean="0"/>
              <a:t> </a:t>
            </a:r>
            <a:r>
              <a:rPr lang="cs-CZ" sz="1400" dirty="0" err="1" smtClean="0"/>
              <a:t>flow</a:t>
            </a:r>
            <a:r>
              <a:rPr lang="cs-CZ" sz="1400" dirty="0" smtClean="0"/>
              <a:t> </a:t>
            </a:r>
            <a:r>
              <a:rPr lang="en-US" sz="1400" dirty="0" smtClean="0"/>
              <a:t>of polymer melts in extrusion dies</a:t>
            </a:r>
            <a:r>
              <a:rPr lang="cs-CZ" sz="1400" dirty="0" smtClean="0"/>
              <a:t>. </a:t>
            </a:r>
            <a:r>
              <a:rPr lang="en-US" sz="1400" dirty="0" err="1" smtClean="0"/>
              <a:t>Poly.Eng</a:t>
            </a:r>
            <a:r>
              <a:rPr lang="en-US" sz="1400" dirty="0" smtClean="0"/>
              <a:t>. and Sci. </a:t>
            </a:r>
            <a:r>
              <a:rPr lang="en-US" sz="1400" dirty="0"/>
              <a:t>(</a:t>
            </a:r>
            <a:r>
              <a:rPr lang="en-US" sz="1400" dirty="0" smtClean="0"/>
              <a:t>1972) </a:t>
            </a:r>
            <a:endParaRPr lang="cs-CZ" sz="1400" dirty="0" smtClean="0"/>
          </a:p>
          <a:p>
            <a:r>
              <a:rPr lang="cs-CZ" sz="1400" dirty="0" err="1" smtClean="0"/>
              <a:t>Steffe</a:t>
            </a:r>
            <a:r>
              <a:rPr lang="cs-CZ" sz="1400" dirty="0" smtClean="0"/>
              <a:t> J.F. </a:t>
            </a:r>
            <a:r>
              <a:rPr lang="cs-CZ" sz="1400" dirty="0" err="1" smtClean="0"/>
              <a:t>Rheological</a:t>
            </a:r>
            <a:r>
              <a:rPr lang="cs-CZ" sz="1400" dirty="0" smtClean="0"/>
              <a:t> </a:t>
            </a:r>
            <a:r>
              <a:rPr lang="cs-CZ" sz="1400" dirty="0" err="1" smtClean="0"/>
              <a:t>metods</a:t>
            </a:r>
            <a:r>
              <a:rPr lang="cs-CZ" sz="1400" dirty="0" smtClean="0"/>
              <a:t> in food proces </a:t>
            </a:r>
            <a:r>
              <a:rPr lang="cs-CZ" sz="1400" dirty="0" err="1" smtClean="0"/>
              <a:t>engineering</a:t>
            </a:r>
            <a:r>
              <a:rPr lang="cs-CZ" sz="1400" dirty="0" smtClean="0"/>
              <a:t>.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56050" y="1260051"/>
            <a:ext cx="11725359" cy="646331"/>
          </a:xfrm>
          <a:custGeom>
            <a:avLst/>
            <a:gdLst>
              <a:gd name="connsiteX0" fmla="*/ 0 w 11725359"/>
              <a:gd name="connsiteY0" fmla="*/ 0 h 646331"/>
              <a:gd name="connsiteX1" fmla="*/ 11725359 w 11725359"/>
              <a:gd name="connsiteY1" fmla="*/ 0 h 646331"/>
              <a:gd name="connsiteX2" fmla="*/ 11725359 w 11725359"/>
              <a:gd name="connsiteY2" fmla="*/ 646331 h 646331"/>
              <a:gd name="connsiteX3" fmla="*/ 0 w 11725359"/>
              <a:gd name="connsiteY3" fmla="*/ 646331 h 646331"/>
              <a:gd name="connsiteX4" fmla="*/ 0 w 11725359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25359" h="646331">
                <a:moveTo>
                  <a:pt x="0" y="0"/>
                </a:moveTo>
                <a:lnTo>
                  <a:pt x="11725359" y="0"/>
                </a:lnTo>
                <a:lnTo>
                  <a:pt x="11725359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Osově symetrický případ. Plunžr </a:t>
            </a:r>
            <a:r>
              <a:rPr lang="cs-CZ" dirty="0" err="1" smtClean="0"/>
              <a:t>R</a:t>
            </a:r>
            <a:r>
              <a:rPr lang="cs-CZ" baseline="-25000" dirty="0" err="1" smtClean="0"/>
              <a:t>b</a:t>
            </a:r>
            <a:r>
              <a:rPr lang="cs-CZ" dirty="0" smtClean="0"/>
              <a:t> kapilára R. Je znám úhel </a:t>
            </a:r>
            <a:r>
              <a:rPr lang="cs-CZ" dirty="0" err="1" smtClean="0"/>
              <a:t>nátokového</a:t>
            </a:r>
            <a:r>
              <a:rPr lang="cs-CZ" dirty="0" smtClean="0"/>
              <a:t> kužele a reologické parametry smykového toku (koeficient konzistence K a index toku 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25584" y="1932166"/>
                <a:ext cx="37472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𝑒𝑛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84" y="1932166"/>
                <a:ext cx="3747247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603" name="Skupina 22602"/>
          <p:cNvGrpSpPr/>
          <p:nvPr/>
        </p:nvGrpSpPr>
        <p:grpSpPr>
          <a:xfrm>
            <a:off x="225702" y="2299719"/>
            <a:ext cx="3626184" cy="3086747"/>
            <a:chOff x="623087" y="2670372"/>
            <a:chExt cx="3626184" cy="3086747"/>
          </a:xfrm>
        </p:grpSpPr>
        <p:sp>
          <p:nvSpPr>
            <p:cNvPr id="28" name="Volný tvar 27"/>
            <p:cNvSpPr/>
            <p:nvPr/>
          </p:nvSpPr>
          <p:spPr>
            <a:xfrm>
              <a:off x="1792941" y="3254188"/>
              <a:ext cx="1506071" cy="2312895"/>
            </a:xfrm>
            <a:custGeom>
              <a:avLst/>
              <a:gdLst>
                <a:gd name="connsiteX0" fmla="*/ 0 w 1586753"/>
                <a:gd name="connsiteY0" fmla="*/ 2303930 h 2303930"/>
                <a:gd name="connsiteX1" fmla="*/ 80682 w 1586753"/>
                <a:gd name="connsiteY1" fmla="*/ 0 h 2303930"/>
                <a:gd name="connsiteX2" fmla="*/ 1559859 w 1586753"/>
                <a:gd name="connsiteY2" fmla="*/ 788894 h 2303930"/>
                <a:gd name="connsiteX3" fmla="*/ 1586753 w 1586753"/>
                <a:gd name="connsiteY3" fmla="*/ 1532965 h 2303930"/>
                <a:gd name="connsiteX4" fmla="*/ 0 w 1586753"/>
                <a:gd name="connsiteY4" fmla="*/ 2303930 h 2303930"/>
                <a:gd name="connsiteX0" fmla="*/ 71718 w 1506071"/>
                <a:gd name="connsiteY0" fmla="*/ 2303930 h 2303930"/>
                <a:gd name="connsiteX1" fmla="*/ 0 w 1506071"/>
                <a:gd name="connsiteY1" fmla="*/ 0 h 2303930"/>
                <a:gd name="connsiteX2" fmla="*/ 1479177 w 1506071"/>
                <a:gd name="connsiteY2" fmla="*/ 788894 h 2303930"/>
                <a:gd name="connsiteX3" fmla="*/ 1506071 w 1506071"/>
                <a:gd name="connsiteY3" fmla="*/ 1532965 h 2303930"/>
                <a:gd name="connsiteX4" fmla="*/ 71718 w 1506071"/>
                <a:gd name="connsiteY4" fmla="*/ 2303930 h 2303930"/>
                <a:gd name="connsiteX0" fmla="*/ 44824 w 1506071"/>
                <a:gd name="connsiteY0" fmla="*/ 2303930 h 2303930"/>
                <a:gd name="connsiteX1" fmla="*/ 0 w 1506071"/>
                <a:gd name="connsiteY1" fmla="*/ 0 h 2303930"/>
                <a:gd name="connsiteX2" fmla="*/ 1479177 w 1506071"/>
                <a:gd name="connsiteY2" fmla="*/ 788894 h 2303930"/>
                <a:gd name="connsiteX3" fmla="*/ 1506071 w 1506071"/>
                <a:gd name="connsiteY3" fmla="*/ 1532965 h 2303930"/>
                <a:gd name="connsiteX4" fmla="*/ 44824 w 1506071"/>
                <a:gd name="connsiteY4" fmla="*/ 2303930 h 2303930"/>
                <a:gd name="connsiteX0" fmla="*/ 17930 w 1506071"/>
                <a:gd name="connsiteY0" fmla="*/ 2312895 h 2312895"/>
                <a:gd name="connsiteX1" fmla="*/ 0 w 1506071"/>
                <a:gd name="connsiteY1" fmla="*/ 0 h 2312895"/>
                <a:gd name="connsiteX2" fmla="*/ 1479177 w 1506071"/>
                <a:gd name="connsiteY2" fmla="*/ 788894 h 2312895"/>
                <a:gd name="connsiteX3" fmla="*/ 1506071 w 1506071"/>
                <a:gd name="connsiteY3" fmla="*/ 1532965 h 2312895"/>
                <a:gd name="connsiteX4" fmla="*/ 17930 w 1506071"/>
                <a:gd name="connsiteY4" fmla="*/ 2312895 h 231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6071" h="2312895">
                  <a:moveTo>
                    <a:pt x="17930" y="2312895"/>
                  </a:moveTo>
                  <a:lnTo>
                    <a:pt x="0" y="0"/>
                  </a:lnTo>
                  <a:lnTo>
                    <a:pt x="1479177" y="788894"/>
                  </a:lnTo>
                  <a:lnTo>
                    <a:pt x="1506071" y="1532965"/>
                  </a:lnTo>
                  <a:lnTo>
                    <a:pt x="17930" y="231289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Volný tvar 2"/>
            <p:cNvSpPr/>
            <p:nvPr/>
          </p:nvSpPr>
          <p:spPr>
            <a:xfrm>
              <a:off x="991274" y="3252998"/>
              <a:ext cx="2686556" cy="2315195"/>
            </a:xfrm>
            <a:custGeom>
              <a:avLst/>
              <a:gdLst>
                <a:gd name="connsiteX0" fmla="*/ 0 w 2686556"/>
                <a:gd name="connsiteY0" fmla="*/ 0 h 2314322"/>
                <a:gd name="connsiteX1" fmla="*/ 801112 w 2686556"/>
                <a:gd name="connsiteY1" fmla="*/ 0 h 2314322"/>
                <a:gd name="connsiteX2" fmla="*/ 2217218 w 2686556"/>
                <a:gd name="connsiteY2" fmla="*/ 784928 h 2314322"/>
                <a:gd name="connsiteX3" fmla="*/ 2686556 w 2686556"/>
                <a:gd name="connsiteY3" fmla="*/ 784928 h 2314322"/>
                <a:gd name="connsiteX4" fmla="*/ 2686556 w 2686556"/>
                <a:gd name="connsiteY4" fmla="*/ 1497027 h 2314322"/>
                <a:gd name="connsiteX5" fmla="*/ 2306230 w 2686556"/>
                <a:gd name="connsiteY5" fmla="*/ 1513211 h 2314322"/>
                <a:gd name="connsiteX6" fmla="*/ 712099 w 2686556"/>
                <a:gd name="connsiteY6" fmla="*/ 2306230 h 2314322"/>
                <a:gd name="connsiteX7" fmla="*/ 8092 w 2686556"/>
                <a:gd name="connsiteY7" fmla="*/ 2314322 h 2314322"/>
                <a:gd name="connsiteX8" fmla="*/ 0 w 2686556"/>
                <a:gd name="connsiteY8" fmla="*/ 0 h 2314322"/>
                <a:gd name="connsiteX0" fmla="*/ 0 w 2686556"/>
                <a:gd name="connsiteY0" fmla="*/ 0 h 2314322"/>
                <a:gd name="connsiteX1" fmla="*/ 801112 w 2686556"/>
                <a:gd name="connsiteY1" fmla="*/ 0 h 2314322"/>
                <a:gd name="connsiteX2" fmla="*/ 2262042 w 2686556"/>
                <a:gd name="connsiteY2" fmla="*/ 793893 h 2314322"/>
                <a:gd name="connsiteX3" fmla="*/ 2686556 w 2686556"/>
                <a:gd name="connsiteY3" fmla="*/ 784928 h 2314322"/>
                <a:gd name="connsiteX4" fmla="*/ 2686556 w 2686556"/>
                <a:gd name="connsiteY4" fmla="*/ 1497027 h 2314322"/>
                <a:gd name="connsiteX5" fmla="*/ 2306230 w 2686556"/>
                <a:gd name="connsiteY5" fmla="*/ 1513211 h 2314322"/>
                <a:gd name="connsiteX6" fmla="*/ 712099 w 2686556"/>
                <a:gd name="connsiteY6" fmla="*/ 2306230 h 2314322"/>
                <a:gd name="connsiteX7" fmla="*/ 8092 w 2686556"/>
                <a:gd name="connsiteY7" fmla="*/ 2314322 h 2314322"/>
                <a:gd name="connsiteX8" fmla="*/ 0 w 2686556"/>
                <a:gd name="connsiteY8" fmla="*/ 0 h 2314322"/>
                <a:gd name="connsiteX0" fmla="*/ 0 w 2686556"/>
                <a:gd name="connsiteY0" fmla="*/ 0 h 2315195"/>
                <a:gd name="connsiteX1" fmla="*/ 801112 w 2686556"/>
                <a:gd name="connsiteY1" fmla="*/ 0 h 2315195"/>
                <a:gd name="connsiteX2" fmla="*/ 2262042 w 2686556"/>
                <a:gd name="connsiteY2" fmla="*/ 793893 h 2315195"/>
                <a:gd name="connsiteX3" fmla="*/ 2686556 w 2686556"/>
                <a:gd name="connsiteY3" fmla="*/ 784928 h 2315195"/>
                <a:gd name="connsiteX4" fmla="*/ 2686556 w 2686556"/>
                <a:gd name="connsiteY4" fmla="*/ 1497027 h 2315195"/>
                <a:gd name="connsiteX5" fmla="*/ 2306230 w 2686556"/>
                <a:gd name="connsiteY5" fmla="*/ 1513211 h 2315195"/>
                <a:gd name="connsiteX6" fmla="*/ 864499 w 2686556"/>
                <a:gd name="connsiteY6" fmla="*/ 2315195 h 2315195"/>
                <a:gd name="connsiteX7" fmla="*/ 8092 w 2686556"/>
                <a:gd name="connsiteY7" fmla="*/ 2314322 h 2315195"/>
                <a:gd name="connsiteX8" fmla="*/ 0 w 2686556"/>
                <a:gd name="connsiteY8" fmla="*/ 0 h 231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6556" h="2315195">
                  <a:moveTo>
                    <a:pt x="0" y="0"/>
                  </a:moveTo>
                  <a:lnTo>
                    <a:pt x="801112" y="0"/>
                  </a:lnTo>
                  <a:lnTo>
                    <a:pt x="2262042" y="793893"/>
                  </a:lnTo>
                  <a:lnTo>
                    <a:pt x="2686556" y="784928"/>
                  </a:lnTo>
                  <a:lnTo>
                    <a:pt x="2686556" y="1497027"/>
                  </a:lnTo>
                  <a:lnTo>
                    <a:pt x="2306230" y="1513211"/>
                  </a:lnTo>
                  <a:lnTo>
                    <a:pt x="864499" y="2315195"/>
                  </a:lnTo>
                  <a:lnTo>
                    <a:pt x="8092" y="2314322"/>
                  </a:lnTo>
                  <a:cubicBezTo>
                    <a:pt x="10789" y="1556368"/>
                    <a:pt x="13487" y="798414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1513211" y="3010237"/>
              <a:ext cx="202301" cy="3884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1602223" y="2670372"/>
              <a:ext cx="1723604" cy="1108609"/>
            </a:xfrm>
            <a:custGeom>
              <a:avLst/>
              <a:gdLst>
                <a:gd name="connsiteX0" fmla="*/ 8092 w 1715512"/>
                <a:gd name="connsiteY0" fmla="*/ 339865 h 1108609"/>
                <a:gd name="connsiteX1" fmla="*/ 0 w 1715512"/>
                <a:gd name="connsiteY1" fmla="*/ 8092 h 1108609"/>
                <a:gd name="connsiteX2" fmla="*/ 1683143 w 1715512"/>
                <a:gd name="connsiteY2" fmla="*/ 0 h 1108609"/>
                <a:gd name="connsiteX3" fmla="*/ 1715512 w 1715512"/>
                <a:gd name="connsiteY3" fmla="*/ 1108609 h 1108609"/>
                <a:gd name="connsiteX4" fmla="*/ 1715512 w 1715512"/>
                <a:gd name="connsiteY4" fmla="*/ 1108609 h 1108609"/>
                <a:gd name="connsiteX0" fmla="*/ 8092 w 1723604"/>
                <a:gd name="connsiteY0" fmla="*/ 339865 h 1108609"/>
                <a:gd name="connsiteX1" fmla="*/ 0 w 1723604"/>
                <a:gd name="connsiteY1" fmla="*/ 8092 h 1108609"/>
                <a:gd name="connsiteX2" fmla="*/ 1723604 w 1723604"/>
                <a:gd name="connsiteY2" fmla="*/ 0 h 1108609"/>
                <a:gd name="connsiteX3" fmla="*/ 1715512 w 1723604"/>
                <a:gd name="connsiteY3" fmla="*/ 1108609 h 1108609"/>
                <a:gd name="connsiteX4" fmla="*/ 1715512 w 1723604"/>
                <a:gd name="connsiteY4" fmla="*/ 1108609 h 110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3604" h="1108609">
                  <a:moveTo>
                    <a:pt x="8092" y="339865"/>
                  </a:moveTo>
                  <a:lnTo>
                    <a:pt x="0" y="8092"/>
                  </a:lnTo>
                  <a:lnTo>
                    <a:pt x="1723604" y="0"/>
                  </a:lnTo>
                  <a:cubicBezTo>
                    <a:pt x="1720907" y="369536"/>
                    <a:pt x="1716861" y="923841"/>
                    <a:pt x="1715512" y="1108609"/>
                  </a:cubicBezTo>
                  <a:lnTo>
                    <a:pt x="1715512" y="11086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Přímá spojnice 10"/>
            <p:cNvCxnSpPr/>
            <p:nvPr/>
          </p:nvCxnSpPr>
          <p:spPr>
            <a:xfrm>
              <a:off x="623087" y="4410159"/>
              <a:ext cx="3422931" cy="0"/>
            </a:xfrm>
            <a:prstGeom prst="line">
              <a:avLst/>
            </a:prstGeom>
            <a:ln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2225310" y="3471483"/>
              <a:ext cx="1707419" cy="938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/>
            <p:nvPr/>
          </p:nvCxnSpPr>
          <p:spPr>
            <a:xfrm>
              <a:off x="1310910" y="4410159"/>
              <a:ext cx="0" cy="11288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/>
            <p:cNvCxnSpPr/>
            <p:nvPr/>
          </p:nvCxnSpPr>
          <p:spPr>
            <a:xfrm flipH="1">
              <a:off x="3544312" y="4381837"/>
              <a:ext cx="6744" cy="4167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Volný tvar 20"/>
            <p:cNvSpPr/>
            <p:nvPr/>
          </p:nvSpPr>
          <p:spPr>
            <a:xfrm>
              <a:off x="2136297" y="3439114"/>
              <a:ext cx="144387" cy="1948673"/>
            </a:xfrm>
            <a:custGeom>
              <a:avLst/>
              <a:gdLst>
                <a:gd name="connsiteX0" fmla="*/ 16184 w 145657"/>
                <a:gd name="connsiteY0" fmla="*/ 1877352 h 1877352"/>
                <a:gd name="connsiteX1" fmla="*/ 0 w 145657"/>
                <a:gd name="connsiteY1" fmla="*/ 0 h 1877352"/>
                <a:gd name="connsiteX2" fmla="*/ 137565 w 145657"/>
                <a:gd name="connsiteY2" fmla="*/ 72828 h 1877352"/>
                <a:gd name="connsiteX3" fmla="*/ 145657 w 145657"/>
                <a:gd name="connsiteY3" fmla="*/ 1812616 h 1877352"/>
                <a:gd name="connsiteX4" fmla="*/ 16184 w 145657"/>
                <a:gd name="connsiteY4" fmla="*/ 1877352 h 187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57" h="1877352">
                  <a:moveTo>
                    <a:pt x="16184" y="1877352"/>
                  </a:moveTo>
                  <a:lnTo>
                    <a:pt x="0" y="0"/>
                  </a:lnTo>
                  <a:lnTo>
                    <a:pt x="137565" y="72828"/>
                  </a:lnTo>
                  <a:cubicBezTo>
                    <a:pt x="140262" y="652757"/>
                    <a:pt x="142960" y="1232687"/>
                    <a:pt x="145657" y="1812616"/>
                  </a:cubicBezTo>
                  <a:lnTo>
                    <a:pt x="16184" y="187735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Přímá spojnice se šipkou 22"/>
            <p:cNvCxnSpPr/>
            <p:nvPr/>
          </p:nvCxnSpPr>
          <p:spPr>
            <a:xfrm>
              <a:off x="2205079" y="4438482"/>
              <a:ext cx="20231" cy="9493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ovéPole 5"/>
            <p:cNvSpPr txBox="1"/>
            <p:nvPr/>
          </p:nvSpPr>
          <p:spPr>
            <a:xfrm>
              <a:off x="1310910" y="4724400"/>
              <a:ext cx="508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b</a:t>
              </a:r>
              <a:endParaRPr lang="en-US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281953" y="4590207"/>
              <a:ext cx="479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677830" y="4438482"/>
              <a:ext cx="571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cxnSp>
          <p:nvCxnSpPr>
            <p:cNvPr id="16" name="Přímá spojnice se šipkou 15"/>
            <p:cNvCxnSpPr/>
            <p:nvPr/>
          </p:nvCxnSpPr>
          <p:spPr>
            <a:xfrm>
              <a:off x="1513211" y="4043082"/>
              <a:ext cx="623086" cy="89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 flipH="1" flipV="1">
              <a:off x="2280684" y="4052047"/>
              <a:ext cx="353670" cy="8965"/>
            </a:xfrm>
            <a:prstGeom prst="straightConnector1">
              <a:avLst/>
            </a:prstGeom>
            <a:ln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2889354" y="4034361"/>
              <a:ext cx="444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</a:t>
              </a:r>
              <a:endParaRPr lang="en-US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3211190" y="3769540"/>
              <a:ext cx="202301" cy="3884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592" name="Přímá spojnice 22591"/>
            <p:cNvCxnSpPr/>
            <p:nvPr/>
          </p:nvCxnSpPr>
          <p:spPr>
            <a:xfrm>
              <a:off x="2225310" y="5387787"/>
              <a:ext cx="0" cy="313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94" name="Přímá spojnice 22593"/>
            <p:cNvCxnSpPr>
              <a:stCxn id="12" idx="0"/>
            </p:cNvCxnSpPr>
            <p:nvPr/>
          </p:nvCxnSpPr>
          <p:spPr>
            <a:xfrm flipH="1">
              <a:off x="3963550" y="4438482"/>
              <a:ext cx="1" cy="1263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96" name="Přímá spojnice se šipkou 22595"/>
            <p:cNvCxnSpPr/>
            <p:nvPr/>
          </p:nvCxnSpPr>
          <p:spPr>
            <a:xfrm>
              <a:off x="2225310" y="5701553"/>
              <a:ext cx="170741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97" name="TextovéPole 22596"/>
            <p:cNvSpPr txBox="1"/>
            <p:nvPr/>
          </p:nvSpPr>
          <p:spPr>
            <a:xfrm>
              <a:off x="2850776" y="5387787"/>
              <a:ext cx="562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22598" name="TextovéPole 22597"/>
            <p:cNvSpPr txBox="1"/>
            <p:nvPr/>
          </p:nvSpPr>
          <p:spPr>
            <a:xfrm>
              <a:off x="1715511" y="3691680"/>
              <a:ext cx="420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dl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599" name="TextovéPole 22598"/>
              <p:cNvSpPr txBox="1"/>
              <p:nvPr/>
            </p:nvSpPr>
            <p:spPr>
              <a:xfrm>
                <a:off x="3851886" y="2098212"/>
                <a:ext cx="78860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Tlakov</a:t>
                </a:r>
                <a:r>
                  <a:rPr lang="cs-CZ" dirty="0" smtClean="0"/>
                  <a:t>á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ztr</a:t>
                </a:r>
                <a:r>
                  <a:rPr lang="cs-CZ" dirty="0" smtClean="0"/>
                  <a:t>á</a:t>
                </a:r>
                <a:r>
                  <a:rPr lang="en-US" dirty="0" smtClean="0"/>
                  <a:t>ta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(</a:t>
                </a:r>
                <a:r>
                  <a:rPr lang="cs-CZ" i="1" dirty="0" smtClean="0"/>
                  <a:t>s</a:t>
                </a:r>
                <a:r>
                  <a:rPr lang="cs-CZ" dirty="0" smtClean="0"/>
                  <a:t>=jako </a:t>
                </a:r>
                <a:r>
                  <a:rPr lang="cs-CZ" dirty="0" err="1" smtClean="0"/>
                  <a:t>shear</a:t>
                </a:r>
                <a:r>
                  <a:rPr lang="cs-CZ" dirty="0" smtClean="0"/>
                  <a:t>)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odpov</a:t>
                </a:r>
                <a:r>
                  <a:rPr lang="cs-CZ" dirty="0" smtClean="0"/>
                  <a:t>í</a:t>
                </a:r>
                <a:r>
                  <a:rPr lang="en-US" dirty="0" err="1" smtClean="0"/>
                  <a:t>daj</a:t>
                </a:r>
                <a:r>
                  <a:rPr lang="cs-CZ" dirty="0" smtClean="0"/>
                  <a:t>í</a:t>
                </a:r>
                <a:r>
                  <a:rPr lang="en-US" dirty="0" smtClean="0"/>
                  <a:t>c</a:t>
                </a:r>
                <a:r>
                  <a:rPr lang="cs-CZ" dirty="0" smtClean="0"/>
                  <a:t>í toku mocninové kapaliny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K,n</a:t>
                </a:r>
                <a:r>
                  <a:rPr lang="en-US" dirty="0" smtClean="0"/>
                  <a:t>)</a:t>
                </a:r>
                <a:r>
                  <a:rPr lang="cs-CZ" dirty="0" smtClean="0"/>
                  <a:t> kanálem kruhového průřezu</a:t>
                </a:r>
                <a:endParaRPr lang="en-US" dirty="0"/>
              </a:p>
            </p:txBody>
          </p:sp>
        </mc:Choice>
        <mc:Fallback xmlns="">
          <p:sp>
            <p:nvSpPr>
              <p:cNvPr id="22599" name="TextovéPole 225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886" y="2098212"/>
                <a:ext cx="7886006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9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3851886" y="2754879"/>
                <a:ext cx="5725947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886" y="2754879"/>
                <a:ext cx="5725947" cy="7938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00" name="TextovéPole 22599"/>
          <p:cNvSpPr txBox="1"/>
          <p:nvPr/>
        </p:nvSpPr>
        <p:spPr>
          <a:xfrm>
            <a:off x="3920669" y="3628604"/>
            <a:ext cx="716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 Je </a:t>
            </a:r>
            <a:r>
              <a:rPr lang="en-US" dirty="0" err="1" smtClean="0">
                <a:sym typeface="Symbol"/>
              </a:rPr>
              <a:t>konzisten</a:t>
            </a:r>
            <a:r>
              <a:rPr lang="cs-CZ" dirty="0" smtClean="0">
                <a:sym typeface="Symbol"/>
              </a:rPr>
              <a:t>ční proměnná odpovídající malému poloměru 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01" name="TextovéPole 22600"/>
              <p:cNvSpPr txBox="1"/>
              <p:nvPr/>
            </p:nvSpPr>
            <p:spPr>
              <a:xfrm>
                <a:off x="10661572" y="3490020"/>
                <a:ext cx="1076320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601" name="TextovéPole 226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1572" y="3490020"/>
                <a:ext cx="1076320" cy="6127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02" name="TextovéPole 22601"/>
          <p:cNvSpPr txBox="1"/>
          <p:nvPr/>
        </p:nvSpPr>
        <p:spPr>
          <a:xfrm>
            <a:off x="3920670" y="4102816"/>
            <a:ext cx="833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</a:t>
            </a:r>
            <a:r>
              <a:rPr lang="cs-CZ" dirty="0" err="1" smtClean="0"/>
              <a:t>ůměrná</a:t>
            </a:r>
            <a:r>
              <a:rPr lang="cs-CZ" dirty="0" smtClean="0"/>
              <a:t> axiální rychlost a odpovídající rychlost elongace v obecném průřezu 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04" name="TextovéPole 22603"/>
              <p:cNvSpPr txBox="1"/>
              <p:nvPr/>
            </p:nvSpPr>
            <p:spPr>
              <a:xfrm>
                <a:off x="4829477" y="4498171"/>
                <a:ext cx="4010905" cy="827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𝑑𝑙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𝑑𝑙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604" name="TextovéPole 226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77" y="4498171"/>
                <a:ext cx="4010905" cy="8272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/>
          <p:cNvSpPr txBox="1"/>
          <p:nvPr/>
        </p:nvSpPr>
        <p:spPr>
          <a:xfrm>
            <a:off x="3920669" y="5467910"/>
            <a:ext cx="808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Rychlosti elongace odpovídá elongační napětí vyvolané protahováním vláken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052832" y="5991753"/>
                <a:ext cx="11658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</m:t>
                          </m:r>
                        </m:e>
                        <m:sub>
                          <m:r>
                            <a:rPr lang="cs-CZ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𝐸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𝐾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𝐸</m:t>
                          </m:r>
                        </m:sub>
                      </m:sSub>
                      <m:sSubSup>
                        <m:sSubSupPr>
                          <m:ctrlPr>
                            <a:rPr lang="en-US" i="1" dirty="0" smtClean="0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i="1" dirty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𝐸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832" y="5991753"/>
                <a:ext cx="116589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09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Přímá spojnice se šipkou 21"/>
          <p:cNvCxnSpPr/>
          <p:nvPr/>
        </p:nvCxnSpPr>
        <p:spPr>
          <a:xfrm>
            <a:off x="1883299" y="3997936"/>
            <a:ext cx="3536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883299" y="3641852"/>
            <a:ext cx="46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sym typeface="Symbol" panose="05050102010706020507" pitchFamily="18" charset="2"/>
              </a:rPr>
              <a:t>E</a:t>
            </a:r>
            <a:endParaRPr lang="en-US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377953" y="6409765"/>
            <a:ext cx="481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Poznámka pro čtenáře článku </a:t>
            </a:r>
            <a:r>
              <a:rPr lang="cs-CZ" sz="1000" dirty="0" err="1" smtClean="0"/>
              <a:t>Cogswell</a:t>
            </a:r>
            <a:r>
              <a:rPr lang="cs-CZ" sz="1000" dirty="0" smtClean="0"/>
              <a:t>. Používá </a:t>
            </a:r>
            <a:r>
              <a:rPr lang="cs-CZ" sz="1000" dirty="0" smtClean="0"/>
              <a:t>se tam funkce sec což je 1/cos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03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err="1"/>
              <a:t>Ceterum</a:t>
            </a:r>
            <a:r>
              <a:rPr lang="de-DE" sz="2400" b="1" dirty="0"/>
              <a:t> </a:t>
            </a:r>
            <a:r>
              <a:rPr lang="de-DE" sz="2400" b="1" dirty="0" err="1" smtClean="0"/>
              <a:t>censeo</a:t>
            </a:r>
            <a:r>
              <a:rPr lang="cs-CZ" sz="2400" b="1" dirty="0" smtClean="0"/>
              <a:t>…  </a:t>
            </a:r>
            <a:r>
              <a:rPr lang="de-DE" sz="2400" b="1" dirty="0" smtClean="0"/>
              <a:t> </a:t>
            </a:r>
            <a:r>
              <a:rPr lang="cs-CZ" sz="2400" b="1" dirty="0" smtClean="0"/>
              <a:t>že bude třeba</a:t>
            </a:r>
            <a:r>
              <a:rPr lang="de-DE" sz="2400" b="1" dirty="0" smtClean="0"/>
              <a:t> </a:t>
            </a:r>
            <a:r>
              <a:rPr lang="cs-CZ" sz="2400" b="1" dirty="0" smtClean="0"/>
              <a:t>napsat tyto články</a:t>
            </a:r>
            <a:endParaRPr lang="cs-CZ" sz="2400" b="1" dirty="0">
              <a:sym typeface="Symbol" pitchFamily="18" charset="2"/>
            </a:endParaRPr>
          </a:p>
        </p:txBody>
      </p:sp>
      <p:pic>
        <p:nvPicPr>
          <p:cNvPr id="4" name="Picture 4" descr="galerie-wagner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88" y="0"/>
            <a:ext cx="2195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6188" y="977153"/>
            <a:ext cx="10963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err="1" smtClean="0"/>
              <a:t>Thixotropic</a:t>
            </a:r>
            <a:r>
              <a:rPr lang="cs-CZ" dirty="0" smtClean="0"/>
              <a:t> </a:t>
            </a:r>
            <a:r>
              <a:rPr lang="cs-CZ" dirty="0" err="1" smtClean="0"/>
              <a:t>properties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collagen</a:t>
            </a:r>
            <a:endParaRPr lang="cs-CZ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Assessment of viscoelastic properties in a capillary </a:t>
            </a:r>
            <a:r>
              <a:rPr lang="en-US" dirty="0" err="1" smtClean="0"/>
              <a:t>rheometer</a:t>
            </a:r>
            <a:r>
              <a:rPr lang="en-US" dirty="0" smtClean="0"/>
              <a:t> with converging/diverging slit</a:t>
            </a:r>
            <a:endParaRPr lang="cs-CZ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err="1" smtClean="0"/>
              <a:t>Rheometry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compressible</a:t>
            </a:r>
            <a:r>
              <a:rPr lang="cs-CZ" dirty="0" smtClean="0"/>
              <a:t> </a:t>
            </a:r>
            <a:r>
              <a:rPr lang="cs-CZ" dirty="0" err="1" smtClean="0"/>
              <a:t>collagenous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(</a:t>
            </a:r>
            <a:r>
              <a:rPr lang="cs-CZ" dirty="0" err="1" smtClean="0"/>
              <a:t>capillary</a:t>
            </a:r>
            <a:r>
              <a:rPr lang="cs-CZ" dirty="0" smtClean="0"/>
              <a:t> </a:t>
            </a:r>
            <a:r>
              <a:rPr lang="cs-CZ" dirty="0" err="1" smtClean="0"/>
              <a:t>rheometers</a:t>
            </a:r>
            <a:r>
              <a:rPr lang="cs-CZ" dirty="0" smtClean="0"/>
              <a:t>, </a:t>
            </a:r>
            <a:r>
              <a:rPr lang="cs-CZ" dirty="0" err="1" smtClean="0"/>
              <a:t>squeezing</a:t>
            </a:r>
            <a:r>
              <a:rPr lang="cs-CZ" dirty="0" smtClean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err="1" smtClean="0"/>
              <a:t>Rheological</a:t>
            </a:r>
            <a:r>
              <a:rPr lang="cs-CZ" dirty="0" smtClean="0"/>
              <a:t> </a:t>
            </a:r>
            <a:r>
              <a:rPr lang="cs-CZ" dirty="0" err="1" smtClean="0"/>
              <a:t>properties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collagenous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I.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irradiation</a:t>
            </a:r>
            <a:r>
              <a:rPr lang="cs-CZ" dirty="0" smtClean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err="1"/>
              <a:t>Rheological</a:t>
            </a:r>
            <a:r>
              <a:rPr lang="cs-CZ" dirty="0"/>
              <a:t> </a:t>
            </a:r>
            <a:r>
              <a:rPr lang="cs-CZ" dirty="0" err="1"/>
              <a:t>properties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collagenous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</a:t>
            </a:r>
            <a:r>
              <a:rPr lang="cs-CZ" dirty="0" smtClean="0"/>
              <a:t>II.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concentration</a:t>
            </a:r>
            <a:endParaRPr lang="cs-CZ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err="1"/>
              <a:t>Rheological</a:t>
            </a:r>
            <a:r>
              <a:rPr lang="cs-CZ" dirty="0"/>
              <a:t> </a:t>
            </a:r>
            <a:r>
              <a:rPr lang="cs-CZ" dirty="0" err="1"/>
              <a:t>properties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collagenous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</a:t>
            </a:r>
            <a:r>
              <a:rPr lang="cs-CZ" dirty="0" smtClean="0"/>
              <a:t>III</a:t>
            </a:r>
            <a:r>
              <a:rPr lang="cs-CZ" dirty="0"/>
              <a:t>. </a:t>
            </a:r>
            <a:r>
              <a:rPr lang="cs-CZ" dirty="0" smtClean="0"/>
              <a:t>Electric and </a:t>
            </a:r>
            <a:r>
              <a:rPr lang="cs-CZ" dirty="0" err="1" smtClean="0"/>
              <a:t>rheological</a:t>
            </a:r>
            <a:r>
              <a:rPr lang="cs-CZ" dirty="0" smtClean="0"/>
              <a:t> </a:t>
            </a:r>
            <a:r>
              <a:rPr lang="cs-CZ" dirty="0" err="1" smtClean="0"/>
              <a:t>properties</a:t>
            </a: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Wagner model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collagen</a:t>
            </a:r>
            <a:r>
              <a:rPr lang="cs-CZ" dirty="0" smtClean="0"/>
              <a:t> </a:t>
            </a:r>
            <a:r>
              <a:rPr lang="cs-CZ" dirty="0" err="1" smtClean="0"/>
              <a:t>identified</a:t>
            </a:r>
            <a:r>
              <a:rPr lang="cs-CZ" dirty="0" smtClean="0"/>
              <a:t> by </a:t>
            </a:r>
            <a:r>
              <a:rPr lang="cs-CZ" dirty="0" err="1" smtClean="0"/>
              <a:t>squeezing</a:t>
            </a:r>
            <a:r>
              <a:rPr lang="cs-CZ" dirty="0" smtClean="0"/>
              <a:t>, </a:t>
            </a:r>
            <a:r>
              <a:rPr lang="cs-CZ" dirty="0" err="1" smtClean="0"/>
              <a:t>extrusion</a:t>
            </a:r>
            <a:r>
              <a:rPr lang="cs-CZ" dirty="0" smtClean="0"/>
              <a:t> and </a:t>
            </a:r>
            <a:r>
              <a:rPr lang="cs-CZ" dirty="0" err="1" smtClean="0"/>
              <a:t>rotational</a:t>
            </a:r>
            <a:r>
              <a:rPr lang="cs-CZ" dirty="0" smtClean="0"/>
              <a:t> LAOS </a:t>
            </a:r>
            <a:r>
              <a:rPr lang="cs-CZ" dirty="0" err="1" smtClean="0"/>
              <a:t>experiments</a:t>
            </a:r>
            <a:r>
              <a:rPr lang="cs-CZ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 smtClean="0"/>
          </a:p>
          <a:p>
            <a:r>
              <a:rPr lang="cs-CZ" dirty="0" smtClean="0"/>
              <a:t>Tým sedmi lidí : Houška, Lan</a:t>
            </a:r>
            <a:r>
              <a:rPr lang="en-US" dirty="0" smtClean="0"/>
              <a:t>d</a:t>
            </a:r>
            <a:r>
              <a:rPr lang="cs-CZ" dirty="0" err="1" smtClean="0"/>
              <a:t>feld</a:t>
            </a:r>
            <a:r>
              <a:rPr lang="cs-CZ" dirty="0" smtClean="0"/>
              <a:t>, Žitný, Skočilas, Štancl, Dostál, Chlup</a:t>
            </a:r>
          </a:p>
          <a:p>
            <a:r>
              <a:rPr lang="cs-CZ" dirty="0"/>
              <a:t>by během 3 let </a:t>
            </a:r>
            <a:r>
              <a:rPr lang="cs-CZ" dirty="0" smtClean="0"/>
              <a:t>řešení grantu měl vygenerovat alespoň 7 článků v časopisech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0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err="1"/>
              <a:t>Cogswell</a:t>
            </a:r>
            <a:r>
              <a:rPr lang="cs-CZ" sz="2400" b="1" dirty="0"/>
              <a:t> F.N. </a:t>
            </a:r>
            <a:r>
              <a:rPr lang="cs-CZ" sz="2400" b="1" dirty="0" err="1"/>
              <a:t>Converging</a:t>
            </a:r>
            <a:r>
              <a:rPr lang="cs-CZ" sz="2400" b="1" dirty="0"/>
              <a:t> </a:t>
            </a:r>
            <a:r>
              <a:rPr lang="cs-CZ" sz="2400" b="1" dirty="0" err="1"/>
              <a:t>flow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25584" y="1932166"/>
                <a:ext cx="37472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𝑒𝑛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84" y="1932166"/>
                <a:ext cx="3747247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Volný tvar 27"/>
          <p:cNvSpPr/>
          <p:nvPr/>
        </p:nvSpPr>
        <p:spPr>
          <a:xfrm>
            <a:off x="1395556" y="2883535"/>
            <a:ext cx="1506071" cy="2312895"/>
          </a:xfrm>
          <a:custGeom>
            <a:avLst/>
            <a:gdLst>
              <a:gd name="connsiteX0" fmla="*/ 0 w 1586753"/>
              <a:gd name="connsiteY0" fmla="*/ 2303930 h 2303930"/>
              <a:gd name="connsiteX1" fmla="*/ 80682 w 1586753"/>
              <a:gd name="connsiteY1" fmla="*/ 0 h 2303930"/>
              <a:gd name="connsiteX2" fmla="*/ 1559859 w 1586753"/>
              <a:gd name="connsiteY2" fmla="*/ 788894 h 2303930"/>
              <a:gd name="connsiteX3" fmla="*/ 1586753 w 1586753"/>
              <a:gd name="connsiteY3" fmla="*/ 1532965 h 2303930"/>
              <a:gd name="connsiteX4" fmla="*/ 0 w 1586753"/>
              <a:gd name="connsiteY4" fmla="*/ 2303930 h 2303930"/>
              <a:gd name="connsiteX0" fmla="*/ 71718 w 1506071"/>
              <a:gd name="connsiteY0" fmla="*/ 2303930 h 2303930"/>
              <a:gd name="connsiteX1" fmla="*/ 0 w 1506071"/>
              <a:gd name="connsiteY1" fmla="*/ 0 h 2303930"/>
              <a:gd name="connsiteX2" fmla="*/ 1479177 w 1506071"/>
              <a:gd name="connsiteY2" fmla="*/ 788894 h 2303930"/>
              <a:gd name="connsiteX3" fmla="*/ 1506071 w 1506071"/>
              <a:gd name="connsiteY3" fmla="*/ 1532965 h 2303930"/>
              <a:gd name="connsiteX4" fmla="*/ 71718 w 1506071"/>
              <a:gd name="connsiteY4" fmla="*/ 2303930 h 2303930"/>
              <a:gd name="connsiteX0" fmla="*/ 44824 w 1506071"/>
              <a:gd name="connsiteY0" fmla="*/ 2303930 h 2303930"/>
              <a:gd name="connsiteX1" fmla="*/ 0 w 1506071"/>
              <a:gd name="connsiteY1" fmla="*/ 0 h 2303930"/>
              <a:gd name="connsiteX2" fmla="*/ 1479177 w 1506071"/>
              <a:gd name="connsiteY2" fmla="*/ 788894 h 2303930"/>
              <a:gd name="connsiteX3" fmla="*/ 1506071 w 1506071"/>
              <a:gd name="connsiteY3" fmla="*/ 1532965 h 2303930"/>
              <a:gd name="connsiteX4" fmla="*/ 44824 w 1506071"/>
              <a:gd name="connsiteY4" fmla="*/ 2303930 h 2303930"/>
              <a:gd name="connsiteX0" fmla="*/ 17930 w 1506071"/>
              <a:gd name="connsiteY0" fmla="*/ 2312895 h 2312895"/>
              <a:gd name="connsiteX1" fmla="*/ 0 w 1506071"/>
              <a:gd name="connsiteY1" fmla="*/ 0 h 2312895"/>
              <a:gd name="connsiteX2" fmla="*/ 1479177 w 1506071"/>
              <a:gd name="connsiteY2" fmla="*/ 788894 h 2312895"/>
              <a:gd name="connsiteX3" fmla="*/ 1506071 w 1506071"/>
              <a:gd name="connsiteY3" fmla="*/ 1532965 h 2312895"/>
              <a:gd name="connsiteX4" fmla="*/ 17930 w 1506071"/>
              <a:gd name="connsiteY4" fmla="*/ 2312895 h 231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071" h="2312895">
                <a:moveTo>
                  <a:pt x="17930" y="2312895"/>
                </a:moveTo>
                <a:lnTo>
                  <a:pt x="0" y="0"/>
                </a:lnTo>
                <a:lnTo>
                  <a:pt x="1479177" y="788894"/>
                </a:lnTo>
                <a:lnTo>
                  <a:pt x="1506071" y="1532965"/>
                </a:lnTo>
                <a:lnTo>
                  <a:pt x="17930" y="231289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olný tvar 2"/>
          <p:cNvSpPr/>
          <p:nvPr/>
        </p:nvSpPr>
        <p:spPr>
          <a:xfrm>
            <a:off x="593889" y="2882345"/>
            <a:ext cx="2686556" cy="2315195"/>
          </a:xfrm>
          <a:custGeom>
            <a:avLst/>
            <a:gdLst>
              <a:gd name="connsiteX0" fmla="*/ 0 w 2686556"/>
              <a:gd name="connsiteY0" fmla="*/ 0 h 2314322"/>
              <a:gd name="connsiteX1" fmla="*/ 801112 w 2686556"/>
              <a:gd name="connsiteY1" fmla="*/ 0 h 2314322"/>
              <a:gd name="connsiteX2" fmla="*/ 2217218 w 2686556"/>
              <a:gd name="connsiteY2" fmla="*/ 784928 h 2314322"/>
              <a:gd name="connsiteX3" fmla="*/ 2686556 w 2686556"/>
              <a:gd name="connsiteY3" fmla="*/ 784928 h 2314322"/>
              <a:gd name="connsiteX4" fmla="*/ 2686556 w 2686556"/>
              <a:gd name="connsiteY4" fmla="*/ 1497027 h 2314322"/>
              <a:gd name="connsiteX5" fmla="*/ 2306230 w 2686556"/>
              <a:gd name="connsiteY5" fmla="*/ 1513211 h 2314322"/>
              <a:gd name="connsiteX6" fmla="*/ 712099 w 2686556"/>
              <a:gd name="connsiteY6" fmla="*/ 2306230 h 2314322"/>
              <a:gd name="connsiteX7" fmla="*/ 8092 w 2686556"/>
              <a:gd name="connsiteY7" fmla="*/ 2314322 h 2314322"/>
              <a:gd name="connsiteX8" fmla="*/ 0 w 2686556"/>
              <a:gd name="connsiteY8" fmla="*/ 0 h 2314322"/>
              <a:gd name="connsiteX0" fmla="*/ 0 w 2686556"/>
              <a:gd name="connsiteY0" fmla="*/ 0 h 2314322"/>
              <a:gd name="connsiteX1" fmla="*/ 801112 w 2686556"/>
              <a:gd name="connsiteY1" fmla="*/ 0 h 2314322"/>
              <a:gd name="connsiteX2" fmla="*/ 2262042 w 2686556"/>
              <a:gd name="connsiteY2" fmla="*/ 793893 h 2314322"/>
              <a:gd name="connsiteX3" fmla="*/ 2686556 w 2686556"/>
              <a:gd name="connsiteY3" fmla="*/ 784928 h 2314322"/>
              <a:gd name="connsiteX4" fmla="*/ 2686556 w 2686556"/>
              <a:gd name="connsiteY4" fmla="*/ 1497027 h 2314322"/>
              <a:gd name="connsiteX5" fmla="*/ 2306230 w 2686556"/>
              <a:gd name="connsiteY5" fmla="*/ 1513211 h 2314322"/>
              <a:gd name="connsiteX6" fmla="*/ 712099 w 2686556"/>
              <a:gd name="connsiteY6" fmla="*/ 2306230 h 2314322"/>
              <a:gd name="connsiteX7" fmla="*/ 8092 w 2686556"/>
              <a:gd name="connsiteY7" fmla="*/ 2314322 h 2314322"/>
              <a:gd name="connsiteX8" fmla="*/ 0 w 2686556"/>
              <a:gd name="connsiteY8" fmla="*/ 0 h 2314322"/>
              <a:gd name="connsiteX0" fmla="*/ 0 w 2686556"/>
              <a:gd name="connsiteY0" fmla="*/ 0 h 2315195"/>
              <a:gd name="connsiteX1" fmla="*/ 801112 w 2686556"/>
              <a:gd name="connsiteY1" fmla="*/ 0 h 2315195"/>
              <a:gd name="connsiteX2" fmla="*/ 2262042 w 2686556"/>
              <a:gd name="connsiteY2" fmla="*/ 793893 h 2315195"/>
              <a:gd name="connsiteX3" fmla="*/ 2686556 w 2686556"/>
              <a:gd name="connsiteY3" fmla="*/ 784928 h 2315195"/>
              <a:gd name="connsiteX4" fmla="*/ 2686556 w 2686556"/>
              <a:gd name="connsiteY4" fmla="*/ 1497027 h 2315195"/>
              <a:gd name="connsiteX5" fmla="*/ 2306230 w 2686556"/>
              <a:gd name="connsiteY5" fmla="*/ 1513211 h 2315195"/>
              <a:gd name="connsiteX6" fmla="*/ 864499 w 2686556"/>
              <a:gd name="connsiteY6" fmla="*/ 2315195 h 2315195"/>
              <a:gd name="connsiteX7" fmla="*/ 8092 w 2686556"/>
              <a:gd name="connsiteY7" fmla="*/ 2314322 h 2315195"/>
              <a:gd name="connsiteX8" fmla="*/ 0 w 2686556"/>
              <a:gd name="connsiteY8" fmla="*/ 0 h 231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6556" h="2315195">
                <a:moveTo>
                  <a:pt x="0" y="0"/>
                </a:moveTo>
                <a:lnTo>
                  <a:pt x="801112" y="0"/>
                </a:lnTo>
                <a:lnTo>
                  <a:pt x="2262042" y="793893"/>
                </a:lnTo>
                <a:lnTo>
                  <a:pt x="2686556" y="784928"/>
                </a:lnTo>
                <a:lnTo>
                  <a:pt x="2686556" y="1497027"/>
                </a:lnTo>
                <a:lnTo>
                  <a:pt x="2306230" y="1513211"/>
                </a:lnTo>
                <a:lnTo>
                  <a:pt x="864499" y="2315195"/>
                </a:lnTo>
                <a:lnTo>
                  <a:pt x="8092" y="2314322"/>
                </a:lnTo>
                <a:cubicBezTo>
                  <a:pt x="10789" y="1556368"/>
                  <a:pt x="13487" y="798414"/>
                  <a:pt x="0" y="0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/>
          <p:cNvSpPr/>
          <p:nvPr/>
        </p:nvSpPr>
        <p:spPr>
          <a:xfrm>
            <a:off x="1115826" y="2639584"/>
            <a:ext cx="202301" cy="3884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olný tvar 8"/>
          <p:cNvSpPr/>
          <p:nvPr/>
        </p:nvSpPr>
        <p:spPr>
          <a:xfrm>
            <a:off x="1204838" y="2299719"/>
            <a:ext cx="1723604" cy="1108609"/>
          </a:xfrm>
          <a:custGeom>
            <a:avLst/>
            <a:gdLst>
              <a:gd name="connsiteX0" fmla="*/ 8092 w 1715512"/>
              <a:gd name="connsiteY0" fmla="*/ 339865 h 1108609"/>
              <a:gd name="connsiteX1" fmla="*/ 0 w 1715512"/>
              <a:gd name="connsiteY1" fmla="*/ 8092 h 1108609"/>
              <a:gd name="connsiteX2" fmla="*/ 1683143 w 1715512"/>
              <a:gd name="connsiteY2" fmla="*/ 0 h 1108609"/>
              <a:gd name="connsiteX3" fmla="*/ 1715512 w 1715512"/>
              <a:gd name="connsiteY3" fmla="*/ 1108609 h 1108609"/>
              <a:gd name="connsiteX4" fmla="*/ 1715512 w 1715512"/>
              <a:gd name="connsiteY4" fmla="*/ 1108609 h 1108609"/>
              <a:gd name="connsiteX0" fmla="*/ 8092 w 1723604"/>
              <a:gd name="connsiteY0" fmla="*/ 339865 h 1108609"/>
              <a:gd name="connsiteX1" fmla="*/ 0 w 1723604"/>
              <a:gd name="connsiteY1" fmla="*/ 8092 h 1108609"/>
              <a:gd name="connsiteX2" fmla="*/ 1723604 w 1723604"/>
              <a:gd name="connsiteY2" fmla="*/ 0 h 1108609"/>
              <a:gd name="connsiteX3" fmla="*/ 1715512 w 1723604"/>
              <a:gd name="connsiteY3" fmla="*/ 1108609 h 1108609"/>
              <a:gd name="connsiteX4" fmla="*/ 1715512 w 1723604"/>
              <a:gd name="connsiteY4" fmla="*/ 1108609 h 110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604" h="1108609">
                <a:moveTo>
                  <a:pt x="8092" y="339865"/>
                </a:moveTo>
                <a:lnTo>
                  <a:pt x="0" y="8092"/>
                </a:lnTo>
                <a:lnTo>
                  <a:pt x="1723604" y="0"/>
                </a:lnTo>
                <a:cubicBezTo>
                  <a:pt x="1720907" y="369536"/>
                  <a:pt x="1716861" y="923841"/>
                  <a:pt x="1715512" y="1108609"/>
                </a:cubicBezTo>
                <a:lnTo>
                  <a:pt x="1715512" y="11086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225702" y="4039506"/>
            <a:ext cx="3422931" cy="0"/>
          </a:xfrm>
          <a:prstGeom prst="line">
            <a:avLst/>
          </a:prstGeom>
          <a:ln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827925" y="3100830"/>
            <a:ext cx="1707419" cy="938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913525" y="4039506"/>
            <a:ext cx="0" cy="1128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3146927" y="4011184"/>
            <a:ext cx="6744" cy="416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Volný tvar 20"/>
          <p:cNvSpPr/>
          <p:nvPr/>
        </p:nvSpPr>
        <p:spPr>
          <a:xfrm>
            <a:off x="1738912" y="3068461"/>
            <a:ext cx="144387" cy="1948673"/>
          </a:xfrm>
          <a:custGeom>
            <a:avLst/>
            <a:gdLst>
              <a:gd name="connsiteX0" fmla="*/ 16184 w 145657"/>
              <a:gd name="connsiteY0" fmla="*/ 1877352 h 1877352"/>
              <a:gd name="connsiteX1" fmla="*/ 0 w 145657"/>
              <a:gd name="connsiteY1" fmla="*/ 0 h 1877352"/>
              <a:gd name="connsiteX2" fmla="*/ 137565 w 145657"/>
              <a:gd name="connsiteY2" fmla="*/ 72828 h 1877352"/>
              <a:gd name="connsiteX3" fmla="*/ 145657 w 145657"/>
              <a:gd name="connsiteY3" fmla="*/ 1812616 h 1877352"/>
              <a:gd name="connsiteX4" fmla="*/ 16184 w 145657"/>
              <a:gd name="connsiteY4" fmla="*/ 1877352 h 18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57" h="1877352">
                <a:moveTo>
                  <a:pt x="16184" y="1877352"/>
                </a:moveTo>
                <a:lnTo>
                  <a:pt x="0" y="0"/>
                </a:lnTo>
                <a:lnTo>
                  <a:pt x="137565" y="72828"/>
                </a:lnTo>
                <a:cubicBezTo>
                  <a:pt x="140262" y="652757"/>
                  <a:pt x="142960" y="1232687"/>
                  <a:pt x="145657" y="1812616"/>
                </a:cubicBezTo>
                <a:lnTo>
                  <a:pt x="16184" y="1877352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1807694" y="4067829"/>
            <a:ext cx="20231" cy="949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913525" y="4353747"/>
            <a:ext cx="50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884568" y="4219554"/>
            <a:ext cx="47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80445" y="4067829"/>
            <a:ext cx="57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1115826" y="3672429"/>
            <a:ext cx="623086" cy="8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1883299" y="3681394"/>
            <a:ext cx="353670" cy="8965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2491969" y="3663708"/>
            <a:ext cx="44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2813805" y="3398887"/>
            <a:ext cx="202301" cy="3884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92" name="Přímá spojnice 22591"/>
          <p:cNvCxnSpPr/>
          <p:nvPr/>
        </p:nvCxnSpPr>
        <p:spPr>
          <a:xfrm>
            <a:off x="1827925" y="5017134"/>
            <a:ext cx="0" cy="313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94" name="Přímá spojnice 22593"/>
          <p:cNvCxnSpPr>
            <a:stCxn id="12" idx="0"/>
          </p:cNvCxnSpPr>
          <p:nvPr/>
        </p:nvCxnSpPr>
        <p:spPr>
          <a:xfrm flipH="1">
            <a:off x="3566165" y="4067829"/>
            <a:ext cx="1" cy="1263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96" name="Přímá spojnice se šipkou 22595"/>
          <p:cNvCxnSpPr/>
          <p:nvPr/>
        </p:nvCxnSpPr>
        <p:spPr>
          <a:xfrm>
            <a:off x="1827925" y="5330900"/>
            <a:ext cx="170741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97" name="TextovéPole 22596"/>
          <p:cNvSpPr txBox="1"/>
          <p:nvPr/>
        </p:nvSpPr>
        <p:spPr>
          <a:xfrm>
            <a:off x="2453391" y="5017134"/>
            <a:ext cx="56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2598" name="TextovéPole 22597"/>
          <p:cNvSpPr txBox="1"/>
          <p:nvPr/>
        </p:nvSpPr>
        <p:spPr>
          <a:xfrm>
            <a:off x="1318126" y="3321027"/>
            <a:ext cx="42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dl</a:t>
            </a:r>
            <a:endParaRPr lang="en-US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1883299" y="3997936"/>
            <a:ext cx="3536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960727" y="3641852"/>
            <a:ext cx="45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sym typeface="Symbol" panose="05050102010706020507" pitchFamily="18" charset="2"/>
              </a:rPr>
              <a:t>E</a:t>
            </a:r>
            <a:endParaRPr lang="en-US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12694" y="768743"/>
            <a:ext cx="11490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Elonga</a:t>
            </a:r>
            <a:r>
              <a:rPr lang="cs-CZ" dirty="0" err="1" smtClean="0"/>
              <a:t>čnímu</a:t>
            </a:r>
            <a:r>
              <a:rPr lang="cs-CZ" dirty="0" smtClean="0"/>
              <a:t> napětí odpovídá tlaková ztráta </a:t>
            </a:r>
            <a:r>
              <a:rPr lang="cs-CZ" sz="1200" dirty="0" smtClean="0"/>
              <a:t>(cituji dle </a:t>
            </a:r>
            <a:r>
              <a:rPr lang="cs-CZ" sz="1200" dirty="0" err="1" smtClean="0"/>
              <a:t>Steffe</a:t>
            </a:r>
            <a:r>
              <a:rPr lang="cs-CZ" sz="1200" dirty="0" smtClean="0"/>
              <a:t> „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differential</a:t>
            </a:r>
            <a:r>
              <a:rPr lang="cs-CZ" sz="1200" dirty="0" smtClean="0"/>
              <a:t> </a:t>
            </a:r>
            <a:r>
              <a:rPr lang="cs-CZ" sz="1200" dirty="0" err="1" smtClean="0"/>
              <a:t>pressure</a:t>
            </a:r>
            <a:r>
              <a:rPr lang="cs-CZ" sz="1200" dirty="0" smtClean="0"/>
              <a:t> drop, </a:t>
            </a:r>
            <a:r>
              <a:rPr lang="cs-CZ" sz="1200" dirty="0" err="1" smtClean="0"/>
              <a:t>due</a:t>
            </a:r>
            <a:r>
              <a:rPr lang="cs-CZ" sz="1200" dirty="0" smtClean="0"/>
              <a:t> to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dissipation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extensional</a:t>
            </a:r>
            <a:r>
              <a:rPr lang="cs-CZ" sz="1200" dirty="0" smtClean="0"/>
              <a:t> </a:t>
            </a:r>
            <a:r>
              <a:rPr lang="cs-CZ" sz="1200" dirty="0" err="1" smtClean="0"/>
              <a:t>energy</a:t>
            </a:r>
            <a:r>
              <a:rPr lang="cs-CZ" sz="1200" dirty="0" smtClean="0"/>
              <a:t>, </a:t>
            </a:r>
            <a:r>
              <a:rPr lang="cs-CZ" sz="1200" dirty="0" err="1" smtClean="0"/>
              <a:t>may</a:t>
            </a:r>
            <a:r>
              <a:rPr lang="cs-CZ" sz="1200" dirty="0" smtClean="0"/>
              <a:t> </a:t>
            </a:r>
            <a:r>
              <a:rPr lang="cs-CZ" sz="1200" dirty="0" err="1" smtClean="0"/>
              <a:t>be</a:t>
            </a:r>
            <a:r>
              <a:rPr lang="cs-CZ" sz="1200" dirty="0" smtClean="0"/>
              <a:t> </a:t>
            </a:r>
            <a:r>
              <a:rPr lang="cs-CZ" sz="1200" dirty="0" err="1" smtClean="0"/>
              <a:t>written</a:t>
            </a:r>
            <a:r>
              <a:rPr lang="cs-CZ" sz="1200" dirty="0" smtClean="0"/>
              <a:t> in </a:t>
            </a:r>
            <a:r>
              <a:rPr lang="cs-CZ" sz="1200" dirty="0" err="1" smtClean="0"/>
              <a:t>terms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an</a:t>
            </a:r>
            <a:r>
              <a:rPr lang="cs-CZ" sz="1200" dirty="0" smtClean="0"/>
              <a:t> </a:t>
            </a:r>
            <a:r>
              <a:rPr lang="cs-CZ" sz="1200" dirty="0" err="1" smtClean="0"/>
              <a:t>average</a:t>
            </a:r>
            <a:r>
              <a:rPr lang="cs-CZ" sz="1200" dirty="0" smtClean="0"/>
              <a:t> </a:t>
            </a:r>
            <a:r>
              <a:rPr lang="cs-CZ" sz="1200" dirty="0" err="1" smtClean="0"/>
              <a:t>extensional</a:t>
            </a:r>
            <a:r>
              <a:rPr lang="cs-CZ" sz="1200" dirty="0" smtClean="0"/>
              <a:t> stress </a:t>
            </a:r>
            <a:r>
              <a:rPr lang="cs-CZ" sz="1200" dirty="0" err="1" smtClean="0"/>
              <a:t>acting</a:t>
            </a:r>
            <a:r>
              <a:rPr lang="cs-CZ" sz="1200" dirty="0" smtClean="0"/>
              <a:t> on </a:t>
            </a:r>
            <a:r>
              <a:rPr lang="cs-CZ" sz="1200" dirty="0" err="1" smtClean="0"/>
              <a:t>an</a:t>
            </a:r>
            <a:r>
              <a:rPr lang="cs-CZ" sz="1200" dirty="0" smtClean="0"/>
              <a:t> </a:t>
            </a:r>
            <a:r>
              <a:rPr lang="cs-CZ" sz="1200" dirty="0" err="1" smtClean="0"/>
              <a:t>annulus</a:t>
            </a:r>
            <a:r>
              <a:rPr lang="cs-CZ" sz="1200" dirty="0" smtClean="0"/>
              <a:t>“)</a:t>
            </a:r>
            <a:endParaRPr lang="en-US" dirty="0"/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1115826" y="2754351"/>
            <a:ext cx="623086" cy="8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H="1" flipV="1">
            <a:off x="1889805" y="2756482"/>
            <a:ext cx="353670" cy="8965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1738911" y="2754351"/>
            <a:ext cx="0" cy="273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1883299" y="2754351"/>
            <a:ext cx="6506" cy="346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1613541" y="2403516"/>
                <a:ext cx="7714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41" y="2403516"/>
                <a:ext cx="77143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4399253" y="1491736"/>
                <a:ext cx="3393493" cy="2761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9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/>
                          <a:sym typeface="Symbol" panose="05050102010706020507" pitchFamily="18" charset="2"/>
                        </a:rPr>
                        <m:t>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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  <a:sym typeface="Symbol" panose="05050102010706020507" pitchFamily="18" charset="2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𝑑𝑟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53" y="1491736"/>
                <a:ext cx="3393493" cy="276166"/>
              </a:xfrm>
              <a:prstGeom prst="rect">
                <a:avLst/>
              </a:prstGeom>
              <a:blipFill rotWithShape="0">
                <a:blip r:embed="rId4"/>
                <a:stretch>
                  <a:fillRect l="-1439" r="-233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3531851" y="1809471"/>
                <a:ext cx="852179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Nev</a:t>
                </a:r>
                <a:r>
                  <a:rPr lang="cs-CZ" dirty="0" smtClean="0"/>
                  <a:t>í</a:t>
                </a:r>
                <a:r>
                  <a:rPr lang="en-US" dirty="0" smtClean="0"/>
                  <a:t>m </a:t>
                </a:r>
                <a:r>
                  <a:rPr lang="en-US" dirty="0" err="1" smtClean="0"/>
                  <a:t>jak</a:t>
                </a:r>
                <a:r>
                  <a:rPr lang="en-US" dirty="0" smtClean="0"/>
                  <a:t> to </a:t>
                </a:r>
                <a:r>
                  <a:rPr lang="en-US" dirty="0" err="1" smtClean="0"/>
                  <a:t>interpretovat</a:t>
                </a:r>
                <a:r>
                  <a:rPr lang="cs-CZ" dirty="0" smtClean="0"/>
                  <a:t>: rovnováha sil působících na disk o tloušťce dl=</a:t>
                </a:r>
                <a:r>
                  <a:rPr lang="cs-CZ" dirty="0" err="1" smtClean="0"/>
                  <a:t>dr</a:t>
                </a:r>
                <a:r>
                  <a:rPr lang="cs-CZ" dirty="0" smtClean="0"/>
                  <a:t>/</a:t>
                </a:r>
                <a:r>
                  <a:rPr lang="cs-CZ" dirty="0" err="1" smtClean="0"/>
                  <a:t>tan</a:t>
                </a:r>
                <a:r>
                  <a:rPr lang="cs-CZ" dirty="0" smtClean="0">
                    <a:sym typeface="Symbol" panose="05050102010706020507" pitchFamily="18" charset="2"/>
                  </a:rPr>
                  <a:t>? Tlaky p, které se liší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/>
                      </a:rPr>
                      <m:t>o</m:t>
                    </m:r>
                    <m:r>
                      <a:rPr lang="cs-CZ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cs-CZ" dirty="0" smtClean="0">
                    <a:sym typeface="Symbol" panose="05050102010706020507" pitchFamily="18" charset="2"/>
                  </a:rPr>
                  <a:t> ale působí na stejnou plochu jsou v rovnováze s elongačním napětím, které je konstantní, ale působí na různé plochy (což ale není pravdou, protože rychlost elongace roste s klesajícím poloměrem r)?</a:t>
                </a:r>
                <a:endParaRPr lang="en-US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851" y="1809471"/>
                <a:ext cx="8521790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572" t="-3046" r="-93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ovéPole 33"/>
          <p:cNvSpPr txBox="1"/>
          <p:nvPr/>
        </p:nvSpPr>
        <p:spPr>
          <a:xfrm>
            <a:off x="4230704" y="2972894"/>
            <a:ext cx="697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této základní </a:t>
            </a:r>
            <a:r>
              <a:rPr lang="cs-CZ" dirty="0" err="1" smtClean="0"/>
              <a:t>Cogswellovy</a:t>
            </a:r>
            <a:r>
              <a:rPr lang="cs-CZ" dirty="0" smtClean="0"/>
              <a:t> premisy plyne vztah mezi elongační tlakovou ztrátou a rychlostí elongace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4779594" y="3688773"/>
                <a:ext cx="4827732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 panose="05050102010706020507" pitchFamily="18" charset="2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𝑑𝑟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𝐸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 dirty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i="1" dirty="0">
                                      <a:latin typeface="Cambria Math"/>
                                      <a:sym typeface="Symbol" panose="05050102010706020507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𝑑𝑟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𝐸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dirty="0" smtClean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𝑑𝑟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594" y="3688773"/>
                <a:ext cx="4827732" cy="7184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ovéPole 34"/>
          <p:cNvSpPr txBox="1"/>
          <p:nvPr/>
        </p:nvSpPr>
        <p:spPr>
          <a:xfrm>
            <a:off x="4230704" y="4539763"/>
            <a:ext cx="64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Integrac</a:t>
            </a:r>
            <a:r>
              <a:rPr lang="cs-CZ" dirty="0" smtClean="0"/>
              <a:t>í přes poloměr (od R do </a:t>
            </a:r>
            <a:r>
              <a:rPr lang="cs-CZ" dirty="0" err="1" smtClean="0"/>
              <a:t>R</a:t>
            </a:r>
            <a:r>
              <a:rPr lang="cs-CZ" baseline="-25000" dirty="0" err="1" smtClean="0"/>
              <a:t>b</a:t>
            </a:r>
            <a:r>
              <a:rPr lang="cs-CZ" dirty="0" smtClean="0"/>
              <a:t>) plyne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4779594" y="4989254"/>
                <a:ext cx="3882730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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𝑚</m:t>
                          </m:r>
                        </m:sup>
                      </m:sSup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 panose="05050102010706020507" pitchFamily="18" charset="2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 panose="05050102010706020507" pitchFamily="18" charset="2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  <a:sym typeface="Symbol" panose="05050102010706020507" pitchFamily="18" charset="2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/>
                                          <a:sym typeface="Symbol" panose="05050102010706020507" pitchFamily="18" charset="2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  <a:sym typeface="Symbol" panose="05050102010706020507" pitchFamily="18" charset="2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 panose="05050102010706020507" pitchFamily="18" charset="2"/>
                                    </a:rPr>
                                    <m:t>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sym typeface="Symbol" panose="05050102010706020507" pitchFamily="18" charset="2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sym typeface="Symbol" panose="05050102010706020507" pitchFamily="18" charset="2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594" y="4989254"/>
                <a:ext cx="3882730" cy="6770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7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err="1"/>
              <a:t>Cogswell</a:t>
            </a:r>
            <a:r>
              <a:rPr lang="cs-CZ" sz="2400" b="1" dirty="0"/>
              <a:t> F.N. </a:t>
            </a:r>
            <a:r>
              <a:rPr lang="cs-CZ" sz="2400" b="1" dirty="0" err="1"/>
              <a:t>Converging</a:t>
            </a:r>
            <a:r>
              <a:rPr lang="cs-CZ" sz="2400" b="1" dirty="0"/>
              <a:t> </a:t>
            </a:r>
            <a:r>
              <a:rPr lang="cs-CZ" sz="2400" b="1" dirty="0" err="1"/>
              <a:t>flow</a:t>
            </a:r>
            <a:endParaRPr lang="cs-CZ" sz="24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25584" y="1932166"/>
                <a:ext cx="37472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𝑒𝑛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84" y="1932166"/>
                <a:ext cx="3747247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Volný tvar 27"/>
          <p:cNvSpPr/>
          <p:nvPr/>
        </p:nvSpPr>
        <p:spPr>
          <a:xfrm>
            <a:off x="1395556" y="2883535"/>
            <a:ext cx="1506071" cy="2312895"/>
          </a:xfrm>
          <a:custGeom>
            <a:avLst/>
            <a:gdLst>
              <a:gd name="connsiteX0" fmla="*/ 0 w 1586753"/>
              <a:gd name="connsiteY0" fmla="*/ 2303930 h 2303930"/>
              <a:gd name="connsiteX1" fmla="*/ 80682 w 1586753"/>
              <a:gd name="connsiteY1" fmla="*/ 0 h 2303930"/>
              <a:gd name="connsiteX2" fmla="*/ 1559859 w 1586753"/>
              <a:gd name="connsiteY2" fmla="*/ 788894 h 2303930"/>
              <a:gd name="connsiteX3" fmla="*/ 1586753 w 1586753"/>
              <a:gd name="connsiteY3" fmla="*/ 1532965 h 2303930"/>
              <a:gd name="connsiteX4" fmla="*/ 0 w 1586753"/>
              <a:gd name="connsiteY4" fmla="*/ 2303930 h 2303930"/>
              <a:gd name="connsiteX0" fmla="*/ 71718 w 1506071"/>
              <a:gd name="connsiteY0" fmla="*/ 2303930 h 2303930"/>
              <a:gd name="connsiteX1" fmla="*/ 0 w 1506071"/>
              <a:gd name="connsiteY1" fmla="*/ 0 h 2303930"/>
              <a:gd name="connsiteX2" fmla="*/ 1479177 w 1506071"/>
              <a:gd name="connsiteY2" fmla="*/ 788894 h 2303930"/>
              <a:gd name="connsiteX3" fmla="*/ 1506071 w 1506071"/>
              <a:gd name="connsiteY3" fmla="*/ 1532965 h 2303930"/>
              <a:gd name="connsiteX4" fmla="*/ 71718 w 1506071"/>
              <a:gd name="connsiteY4" fmla="*/ 2303930 h 2303930"/>
              <a:gd name="connsiteX0" fmla="*/ 44824 w 1506071"/>
              <a:gd name="connsiteY0" fmla="*/ 2303930 h 2303930"/>
              <a:gd name="connsiteX1" fmla="*/ 0 w 1506071"/>
              <a:gd name="connsiteY1" fmla="*/ 0 h 2303930"/>
              <a:gd name="connsiteX2" fmla="*/ 1479177 w 1506071"/>
              <a:gd name="connsiteY2" fmla="*/ 788894 h 2303930"/>
              <a:gd name="connsiteX3" fmla="*/ 1506071 w 1506071"/>
              <a:gd name="connsiteY3" fmla="*/ 1532965 h 2303930"/>
              <a:gd name="connsiteX4" fmla="*/ 44824 w 1506071"/>
              <a:gd name="connsiteY4" fmla="*/ 2303930 h 2303930"/>
              <a:gd name="connsiteX0" fmla="*/ 17930 w 1506071"/>
              <a:gd name="connsiteY0" fmla="*/ 2312895 h 2312895"/>
              <a:gd name="connsiteX1" fmla="*/ 0 w 1506071"/>
              <a:gd name="connsiteY1" fmla="*/ 0 h 2312895"/>
              <a:gd name="connsiteX2" fmla="*/ 1479177 w 1506071"/>
              <a:gd name="connsiteY2" fmla="*/ 788894 h 2312895"/>
              <a:gd name="connsiteX3" fmla="*/ 1506071 w 1506071"/>
              <a:gd name="connsiteY3" fmla="*/ 1532965 h 2312895"/>
              <a:gd name="connsiteX4" fmla="*/ 17930 w 1506071"/>
              <a:gd name="connsiteY4" fmla="*/ 2312895 h 231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071" h="2312895">
                <a:moveTo>
                  <a:pt x="17930" y="2312895"/>
                </a:moveTo>
                <a:lnTo>
                  <a:pt x="0" y="0"/>
                </a:lnTo>
                <a:lnTo>
                  <a:pt x="1479177" y="788894"/>
                </a:lnTo>
                <a:lnTo>
                  <a:pt x="1506071" y="1532965"/>
                </a:lnTo>
                <a:lnTo>
                  <a:pt x="17930" y="231289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olný tvar 2"/>
          <p:cNvSpPr/>
          <p:nvPr/>
        </p:nvSpPr>
        <p:spPr>
          <a:xfrm>
            <a:off x="593889" y="2882345"/>
            <a:ext cx="2686556" cy="2315195"/>
          </a:xfrm>
          <a:custGeom>
            <a:avLst/>
            <a:gdLst>
              <a:gd name="connsiteX0" fmla="*/ 0 w 2686556"/>
              <a:gd name="connsiteY0" fmla="*/ 0 h 2314322"/>
              <a:gd name="connsiteX1" fmla="*/ 801112 w 2686556"/>
              <a:gd name="connsiteY1" fmla="*/ 0 h 2314322"/>
              <a:gd name="connsiteX2" fmla="*/ 2217218 w 2686556"/>
              <a:gd name="connsiteY2" fmla="*/ 784928 h 2314322"/>
              <a:gd name="connsiteX3" fmla="*/ 2686556 w 2686556"/>
              <a:gd name="connsiteY3" fmla="*/ 784928 h 2314322"/>
              <a:gd name="connsiteX4" fmla="*/ 2686556 w 2686556"/>
              <a:gd name="connsiteY4" fmla="*/ 1497027 h 2314322"/>
              <a:gd name="connsiteX5" fmla="*/ 2306230 w 2686556"/>
              <a:gd name="connsiteY5" fmla="*/ 1513211 h 2314322"/>
              <a:gd name="connsiteX6" fmla="*/ 712099 w 2686556"/>
              <a:gd name="connsiteY6" fmla="*/ 2306230 h 2314322"/>
              <a:gd name="connsiteX7" fmla="*/ 8092 w 2686556"/>
              <a:gd name="connsiteY7" fmla="*/ 2314322 h 2314322"/>
              <a:gd name="connsiteX8" fmla="*/ 0 w 2686556"/>
              <a:gd name="connsiteY8" fmla="*/ 0 h 2314322"/>
              <a:gd name="connsiteX0" fmla="*/ 0 w 2686556"/>
              <a:gd name="connsiteY0" fmla="*/ 0 h 2314322"/>
              <a:gd name="connsiteX1" fmla="*/ 801112 w 2686556"/>
              <a:gd name="connsiteY1" fmla="*/ 0 h 2314322"/>
              <a:gd name="connsiteX2" fmla="*/ 2262042 w 2686556"/>
              <a:gd name="connsiteY2" fmla="*/ 793893 h 2314322"/>
              <a:gd name="connsiteX3" fmla="*/ 2686556 w 2686556"/>
              <a:gd name="connsiteY3" fmla="*/ 784928 h 2314322"/>
              <a:gd name="connsiteX4" fmla="*/ 2686556 w 2686556"/>
              <a:gd name="connsiteY4" fmla="*/ 1497027 h 2314322"/>
              <a:gd name="connsiteX5" fmla="*/ 2306230 w 2686556"/>
              <a:gd name="connsiteY5" fmla="*/ 1513211 h 2314322"/>
              <a:gd name="connsiteX6" fmla="*/ 712099 w 2686556"/>
              <a:gd name="connsiteY6" fmla="*/ 2306230 h 2314322"/>
              <a:gd name="connsiteX7" fmla="*/ 8092 w 2686556"/>
              <a:gd name="connsiteY7" fmla="*/ 2314322 h 2314322"/>
              <a:gd name="connsiteX8" fmla="*/ 0 w 2686556"/>
              <a:gd name="connsiteY8" fmla="*/ 0 h 2314322"/>
              <a:gd name="connsiteX0" fmla="*/ 0 w 2686556"/>
              <a:gd name="connsiteY0" fmla="*/ 0 h 2315195"/>
              <a:gd name="connsiteX1" fmla="*/ 801112 w 2686556"/>
              <a:gd name="connsiteY1" fmla="*/ 0 h 2315195"/>
              <a:gd name="connsiteX2" fmla="*/ 2262042 w 2686556"/>
              <a:gd name="connsiteY2" fmla="*/ 793893 h 2315195"/>
              <a:gd name="connsiteX3" fmla="*/ 2686556 w 2686556"/>
              <a:gd name="connsiteY3" fmla="*/ 784928 h 2315195"/>
              <a:gd name="connsiteX4" fmla="*/ 2686556 w 2686556"/>
              <a:gd name="connsiteY4" fmla="*/ 1497027 h 2315195"/>
              <a:gd name="connsiteX5" fmla="*/ 2306230 w 2686556"/>
              <a:gd name="connsiteY5" fmla="*/ 1513211 h 2315195"/>
              <a:gd name="connsiteX6" fmla="*/ 864499 w 2686556"/>
              <a:gd name="connsiteY6" fmla="*/ 2315195 h 2315195"/>
              <a:gd name="connsiteX7" fmla="*/ 8092 w 2686556"/>
              <a:gd name="connsiteY7" fmla="*/ 2314322 h 2315195"/>
              <a:gd name="connsiteX8" fmla="*/ 0 w 2686556"/>
              <a:gd name="connsiteY8" fmla="*/ 0 h 231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6556" h="2315195">
                <a:moveTo>
                  <a:pt x="0" y="0"/>
                </a:moveTo>
                <a:lnTo>
                  <a:pt x="801112" y="0"/>
                </a:lnTo>
                <a:lnTo>
                  <a:pt x="2262042" y="793893"/>
                </a:lnTo>
                <a:lnTo>
                  <a:pt x="2686556" y="784928"/>
                </a:lnTo>
                <a:lnTo>
                  <a:pt x="2686556" y="1497027"/>
                </a:lnTo>
                <a:lnTo>
                  <a:pt x="2306230" y="1513211"/>
                </a:lnTo>
                <a:lnTo>
                  <a:pt x="864499" y="2315195"/>
                </a:lnTo>
                <a:lnTo>
                  <a:pt x="8092" y="2314322"/>
                </a:lnTo>
                <a:cubicBezTo>
                  <a:pt x="10789" y="1556368"/>
                  <a:pt x="13487" y="798414"/>
                  <a:pt x="0" y="0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/>
          <p:cNvSpPr/>
          <p:nvPr/>
        </p:nvSpPr>
        <p:spPr>
          <a:xfrm>
            <a:off x="1115826" y="2639584"/>
            <a:ext cx="202301" cy="3884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olný tvar 8"/>
          <p:cNvSpPr/>
          <p:nvPr/>
        </p:nvSpPr>
        <p:spPr>
          <a:xfrm>
            <a:off x="1204838" y="2299719"/>
            <a:ext cx="1723604" cy="1108609"/>
          </a:xfrm>
          <a:custGeom>
            <a:avLst/>
            <a:gdLst>
              <a:gd name="connsiteX0" fmla="*/ 8092 w 1715512"/>
              <a:gd name="connsiteY0" fmla="*/ 339865 h 1108609"/>
              <a:gd name="connsiteX1" fmla="*/ 0 w 1715512"/>
              <a:gd name="connsiteY1" fmla="*/ 8092 h 1108609"/>
              <a:gd name="connsiteX2" fmla="*/ 1683143 w 1715512"/>
              <a:gd name="connsiteY2" fmla="*/ 0 h 1108609"/>
              <a:gd name="connsiteX3" fmla="*/ 1715512 w 1715512"/>
              <a:gd name="connsiteY3" fmla="*/ 1108609 h 1108609"/>
              <a:gd name="connsiteX4" fmla="*/ 1715512 w 1715512"/>
              <a:gd name="connsiteY4" fmla="*/ 1108609 h 1108609"/>
              <a:gd name="connsiteX0" fmla="*/ 8092 w 1723604"/>
              <a:gd name="connsiteY0" fmla="*/ 339865 h 1108609"/>
              <a:gd name="connsiteX1" fmla="*/ 0 w 1723604"/>
              <a:gd name="connsiteY1" fmla="*/ 8092 h 1108609"/>
              <a:gd name="connsiteX2" fmla="*/ 1723604 w 1723604"/>
              <a:gd name="connsiteY2" fmla="*/ 0 h 1108609"/>
              <a:gd name="connsiteX3" fmla="*/ 1715512 w 1723604"/>
              <a:gd name="connsiteY3" fmla="*/ 1108609 h 1108609"/>
              <a:gd name="connsiteX4" fmla="*/ 1715512 w 1723604"/>
              <a:gd name="connsiteY4" fmla="*/ 1108609 h 110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604" h="1108609">
                <a:moveTo>
                  <a:pt x="8092" y="339865"/>
                </a:moveTo>
                <a:lnTo>
                  <a:pt x="0" y="8092"/>
                </a:lnTo>
                <a:lnTo>
                  <a:pt x="1723604" y="0"/>
                </a:lnTo>
                <a:cubicBezTo>
                  <a:pt x="1720907" y="369536"/>
                  <a:pt x="1716861" y="923841"/>
                  <a:pt x="1715512" y="1108609"/>
                </a:cubicBezTo>
                <a:lnTo>
                  <a:pt x="1715512" y="11086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225702" y="4039506"/>
            <a:ext cx="3422931" cy="0"/>
          </a:xfrm>
          <a:prstGeom prst="line">
            <a:avLst/>
          </a:prstGeom>
          <a:ln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827925" y="3100830"/>
            <a:ext cx="1707419" cy="938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913525" y="4039506"/>
            <a:ext cx="0" cy="1128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3146927" y="4011184"/>
            <a:ext cx="6744" cy="416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913525" y="4353747"/>
            <a:ext cx="50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80445" y="4067829"/>
            <a:ext cx="57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491969" y="3663708"/>
            <a:ext cx="44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2813805" y="3398887"/>
            <a:ext cx="202301" cy="3884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3948038" y="1750192"/>
                <a:ext cx="7896521" cy="1000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𝑒𝑛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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𝑚</m:t>
                          </m:r>
                        </m:sup>
                      </m:sSup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 panose="05050102010706020507" pitchFamily="18" charset="2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 panose="05050102010706020507" pitchFamily="18" charset="2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  <a:sym typeface="Symbol" panose="05050102010706020507" pitchFamily="18" charset="2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/>
                                          <a:sym typeface="Symbol" panose="05050102010706020507" pitchFamily="18" charset="2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𝑚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sym typeface="Symbol" panose="05050102010706020507" pitchFamily="18" charset="2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  <a:sym typeface="Symbol" panose="05050102010706020507" pitchFamily="18" charset="2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  <a:sym typeface="Symbol" panose="05050102010706020507" pitchFamily="18" charset="2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 panose="05050102010706020507" pitchFamily="18" charset="2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  <a:sym typeface="Symbol" panose="05050102010706020507" pitchFamily="18" charset="2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(1−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038" y="1750192"/>
                <a:ext cx="7896521" cy="10007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225702" y="639271"/>
            <a:ext cx="1107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Vstupn</a:t>
            </a:r>
            <a:r>
              <a:rPr lang="cs-CZ" dirty="0" smtClean="0"/>
              <a:t>í tlaková ztráta (rozdíl tlaků v zásobníku-před kuželem a tlaku na vstupu kapiláry) je tedy vyjádřena jako funkce 4 reologických parametrů: </a:t>
            </a:r>
            <a:r>
              <a:rPr lang="cs-CZ" dirty="0" err="1" smtClean="0"/>
              <a:t>K,n</a:t>
            </a:r>
            <a:r>
              <a:rPr lang="cs-CZ" dirty="0" smtClean="0"/>
              <a:t> (vyhodnoceno z tlakové ztráty v kapiláře) a K</a:t>
            </a:r>
            <a:r>
              <a:rPr lang="cs-CZ" baseline="-25000" dirty="0" smtClean="0"/>
              <a:t>E</a:t>
            </a:r>
            <a:r>
              <a:rPr lang="cs-CZ" dirty="0" smtClean="0"/>
              <a:t>, m (elongace)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48038" y="2639584"/>
            <a:ext cx="7896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identifikovaných parametrů K</a:t>
            </a:r>
            <a:r>
              <a:rPr lang="cs-CZ" baseline="-25000" dirty="0" smtClean="0"/>
              <a:t>E</a:t>
            </a:r>
            <a:r>
              <a:rPr lang="cs-CZ" dirty="0" smtClean="0"/>
              <a:t> m je možné stanovit elongační viskozitu (pro </a:t>
            </a:r>
            <a:r>
              <a:rPr lang="cs-CZ" dirty="0" err="1" smtClean="0"/>
              <a:t>Newtonské</a:t>
            </a:r>
            <a:r>
              <a:rPr lang="cs-CZ" dirty="0" smtClean="0"/>
              <a:t> kapaliny je trojnásobkem smykové viskozity – </a:t>
            </a:r>
            <a:r>
              <a:rPr lang="cs-CZ" dirty="0" err="1" smtClean="0"/>
              <a:t>Troutonův</a:t>
            </a:r>
            <a:r>
              <a:rPr lang="cs-CZ" dirty="0" smtClean="0"/>
              <a:t> poměr)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138123" y="3440875"/>
                <a:ext cx="1403269" cy="304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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𝐸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𝑅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123" y="3440875"/>
                <a:ext cx="1403269" cy="304442"/>
              </a:xfrm>
              <a:prstGeom prst="rect">
                <a:avLst/>
              </a:prstGeom>
              <a:blipFill rotWithShape="0">
                <a:blip r:embed="rId4"/>
                <a:stretch>
                  <a:fillRect l="-3478" r="-87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9553538" y="3808162"/>
                <a:ext cx="1448602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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sym typeface="Symbol" panose="05050102010706020507" pitchFamily="18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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38" y="3808162"/>
                <a:ext cx="144860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/>
          <p:cNvSpPr txBox="1"/>
          <p:nvPr/>
        </p:nvSpPr>
        <p:spPr>
          <a:xfrm>
            <a:off x="6918690" y="3503851"/>
            <a:ext cx="370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</a:t>
            </a:r>
            <a:r>
              <a:rPr lang="en-US" dirty="0" smtClean="0"/>
              <a:t>de </a:t>
            </a:r>
            <a:r>
              <a:rPr lang="en-US" dirty="0" err="1" smtClean="0"/>
              <a:t>pr</a:t>
            </a:r>
            <a:r>
              <a:rPr lang="cs-CZ" dirty="0" err="1" smtClean="0"/>
              <a:t>ůměrná</a:t>
            </a:r>
            <a:r>
              <a:rPr lang="cs-CZ" dirty="0" smtClean="0"/>
              <a:t> rychlost elongace na vstupu do kapiláry je</a:t>
            </a:r>
            <a:endParaRPr lang="en-US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3948038" y="4538413"/>
            <a:ext cx="816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Předchozí </a:t>
            </a:r>
            <a:r>
              <a:rPr lang="cs-CZ" dirty="0" err="1" smtClean="0"/>
              <a:t>Cogswellův</a:t>
            </a:r>
            <a:r>
              <a:rPr lang="cs-CZ" dirty="0" smtClean="0"/>
              <a:t> vztah platí pro </a:t>
            </a:r>
            <a:r>
              <a:rPr lang="cs-CZ" dirty="0" smtClean="0">
                <a:sym typeface="Symbol" panose="05050102010706020507" pitchFamily="18" charset="2"/>
              </a:rPr>
              <a:t></a:t>
            </a:r>
            <a:r>
              <a:rPr lang="en-US" dirty="0" smtClean="0">
                <a:sym typeface="Symbol" panose="05050102010706020507" pitchFamily="18" charset="2"/>
              </a:rPr>
              <a:t>&lt;45</a:t>
            </a:r>
            <a:r>
              <a:rPr lang="en-US" baseline="30000" dirty="0" smtClean="0">
                <a:sym typeface="Symbol" panose="05050102010706020507" pitchFamily="18" charset="2"/>
              </a:rPr>
              <a:t>0</a:t>
            </a:r>
            <a:r>
              <a:rPr lang="en-US" dirty="0" smtClean="0">
                <a:sym typeface="Symbol" panose="05050102010706020507" pitchFamily="18" charset="2"/>
              </a:rPr>
              <a:t>. Pro v</a:t>
            </a:r>
            <a:r>
              <a:rPr lang="cs-CZ" dirty="0" err="1" smtClean="0">
                <a:sym typeface="Symbol" panose="05050102010706020507" pitchFamily="18" charset="2"/>
              </a:rPr>
              <a:t>ětší</a:t>
            </a:r>
            <a:r>
              <a:rPr lang="cs-CZ" dirty="0" smtClean="0">
                <a:sym typeface="Symbol" panose="05050102010706020507" pitchFamily="18" charset="2"/>
              </a:rPr>
              <a:t> úhly dochází k tomu, že kuželový nátok se vytvoří automaticky a není dán geometrií </a:t>
            </a:r>
            <a:r>
              <a:rPr lang="cs-CZ" dirty="0" err="1" smtClean="0">
                <a:sym typeface="Symbol" panose="05050102010706020507" pitchFamily="18" charset="2"/>
              </a:rPr>
              <a:t>konfuzoru</a:t>
            </a:r>
            <a:r>
              <a:rPr lang="cs-CZ" dirty="0" smtClean="0">
                <a:sym typeface="Symbol" panose="05050102010706020507" pitchFamily="18" charset="2"/>
              </a:rPr>
              <a:t>. </a:t>
            </a:r>
            <a:endParaRPr lang="en-US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3851886" y="5937616"/>
            <a:ext cx="810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Přehled korelací pro větší úhly doplněnou i empirickými vztahy uvádí </a:t>
            </a:r>
            <a:r>
              <a:rPr lang="cs-CZ" dirty="0" err="1" smtClean="0"/>
              <a:t>Steffe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Binding</a:t>
            </a:r>
            <a:r>
              <a:rPr lang="cs-CZ" sz="2400" b="1" dirty="0" smtClean="0"/>
              <a:t> </a:t>
            </a:r>
            <a:r>
              <a:rPr lang="en-US" sz="2400" b="1" dirty="0" smtClean="0"/>
              <a:t>D</a:t>
            </a:r>
            <a:r>
              <a:rPr lang="cs-CZ" sz="2400" b="1" dirty="0" smtClean="0"/>
              <a:t>.</a:t>
            </a:r>
            <a:r>
              <a:rPr lang="en-US" sz="2400" b="1" dirty="0" smtClean="0"/>
              <a:t>M</a:t>
            </a:r>
            <a:r>
              <a:rPr lang="cs-CZ" sz="2400" b="1" dirty="0" smtClean="0"/>
              <a:t>. </a:t>
            </a:r>
            <a:r>
              <a:rPr lang="en-US" sz="2400" b="1" dirty="0" smtClean="0"/>
              <a:t>An approximate analysis…</a:t>
            </a:r>
            <a:endParaRPr lang="cs-CZ" sz="2400" b="1" dirty="0">
              <a:sym typeface="Symbol" pitchFamily="18" charset="2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64459" y="645476"/>
            <a:ext cx="11663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/>
              <a:t>Binding</a:t>
            </a:r>
            <a:r>
              <a:rPr lang="cs-CZ" sz="1400" dirty="0"/>
              <a:t> D.M. </a:t>
            </a:r>
            <a:r>
              <a:rPr lang="cs-CZ" sz="1400" dirty="0" err="1"/>
              <a:t>An</a:t>
            </a:r>
            <a:r>
              <a:rPr lang="cs-CZ" sz="1400" dirty="0"/>
              <a:t> </a:t>
            </a:r>
            <a:r>
              <a:rPr lang="cs-CZ" sz="1400" dirty="0" err="1"/>
              <a:t>approximate</a:t>
            </a:r>
            <a:r>
              <a:rPr lang="cs-CZ" sz="1400" dirty="0"/>
              <a:t> </a:t>
            </a:r>
            <a:r>
              <a:rPr lang="cs-CZ" sz="1400" dirty="0" err="1"/>
              <a:t>analysis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contraction</a:t>
            </a:r>
            <a:r>
              <a:rPr lang="cs-CZ" sz="1400" dirty="0"/>
              <a:t> and </a:t>
            </a:r>
            <a:r>
              <a:rPr lang="cs-CZ" sz="1400" dirty="0" err="1"/>
              <a:t>converging</a:t>
            </a:r>
            <a:r>
              <a:rPr lang="cs-CZ" sz="1400" dirty="0"/>
              <a:t> </a:t>
            </a:r>
            <a:r>
              <a:rPr lang="cs-CZ" sz="1400" dirty="0" err="1"/>
              <a:t>flows</a:t>
            </a:r>
            <a:r>
              <a:rPr lang="cs-CZ" sz="1400" dirty="0"/>
              <a:t>. J. Non</a:t>
            </a:r>
            <a:r>
              <a:rPr lang="en-US" sz="1400" dirty="0"/>
              <a:t>-</a:t>
            </a:r>
            <a:r>
              <a:rPr lang="cs-CZ" sz="1400" dirty="0" err="1"/>
              <a:t>Newtonian</a:t>
            </a:r>
            <a:r>
              <a:rPr lang="cs-CZ" sz="1400" dirty="0"/>
              <a:t> Fluid </a:t>
            </a:r>
            <a:r>
              <a:rPr lang="en-US" sz="1400" dirty="0"/>
              <a:t>M</a:t>
            </a:r>
            <a:r>
              <a:rPr lang="cs-CZ" sz="1400" dirty="0"/>
              <a:t>ech. </a:t>
            </a:r>
            <a:r>
              <a:rPr lang="en-US" sz="1400" dirty="0"/>
              <a:t>Vol.27 (1988), 173-189</a:t>
            </a:r>
            <a:endParaRPr lang="cs-CZ" sz="1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4459" y="1021976"/>
            <a:ext cx="1073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Velmi podobný koncept jako v následující analýze Pavlovec. </a:t>
            </a:r>
          </a:p>
          <a:p>
            <a:endParaRPr lang="cs-CZ" dirty="0" smtClean="0"/>
          </a:p>
          <a:p>
            <a:r>
              <a:rPr lang="cs-CZ" b="1" dirty="0" smtClean="0"/>
              <a:t>Rovinná</a:t>
            </a:r>
            <a:r>
              <a:rPr lang="cs-CZ" dirty="0" smtClean="0"/>
              <a:t> konvergentní štěrbina a předpokládaný rychlostní profil odpovídající mocninové kapalině. Pro toto předpokládané rychlostní pole se vyjádří </a:t>
            </a:r>
            <a:r>
              <a:rPr lang="cs-CZ" dirty="0" err="1" smtClean="0"/>
              <a:t>dissipovaná</a:t>
            </a:r>
            <a:r>
              <a:rPr lang="cs-CZ" dirty="0" smtClean="0"/>
              <a:t> energie a hledá se její minimum.</a:t>
            </a:r>
            <a:endParaRPr lang="en-US" dirty="0"/>
          </a:p>
        </p:txBody>
      </p:sp>
      <p:grpSp>
        <p:nvGrpSpPr>
          <p:cNvPr id="22592" name="Skupina 22591"/>
          <p:cNvGrpSpPr/>
          <p:nvPr/>
        </p:nvGrpSpPr>
        <p:grpSpPr>
          <a:xfrm>
            <a:off x="808428" y="2372054"/>
            <a:ext cx="2330823" cy="3747247"/>
            <a:chOff x="1129553" y="1801906"/>
            <a:chExt cx="2330823" cy="3747247"/>
          </a:xfrm>
        </p:grpSpPr>
        <p:sp>
          <p:nvSpPr>
            <p:cNvPr id="4" name="Obdélník 3"/>
            <p:cNvSpPr/>
            <p:nvPr/>
          </p:nvSpPr>
          <p:spPr>
            <a:xfrm>
              <a:off x="1156447" y="1927412"/>
              <a:ext cx="1855694" cy="18915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1873624" y="3818965"/>
              <a:ext cx="385482" cy="15508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1129553" y="1924331"/>
              <a:ext cx="762000" cy="3514164"/>
            </a:xfrm>
            <a:custGeom>
              <a:avLst/>
              <a:gdLst>
                <a:gd name="connsiteX0" fmla="*/ 0 w 744070"/>
                <a:gd name="connsiteY0" fmla="*/ 0 h 3514164"/>
                <a:gd name="connsiteX1" fmla="*/ 0 w 744070"/>
                <a:gd name="connsiteY1" fmla="*/ 1900517 h 3514164"/>
                <a:gd name="connsiteX2" fmla="*/ 744070 w 744070"/>
                <a:gd name="connsiteY2" fmla="*/ 1882588 h 3514164"/>
                <a:gd name="connsiteX3" fmla="*/ 708212 w 74407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44070 w 762000"/>
                <a:gd name="connsiteY2" fmla="*/ 1882588 h 3514164"/>
                <a:gd name="connsiteX3" fmla="*/ 762000 w 76200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61999 w 762000"/>
                <a:gd name="connsiteY2" fmla="*/ 1909482 h 3514164"/>
                <a:gd name="connsiteX3" fmla="*/ 762000 w 762000"/>
                <a:gd name="connsiteY3" fmla="*/ 3514164 h 351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3514164">
                  <a:moveTo>
                    <a:pt x="0" y="0"/>
                  </a:moveTo>
                  <a:lnTo>
                    <a:pt x="0" y="1900517"/>
                  </a:lnTo>
                  <a:lnTo>
                    <a:pt x="761999" y="1909482"/>
                  </a:lnTo>
                  <a:cubicBezTo>
                    <a:pt x="761999" y="2444376"/>
                    <a:pt x="762000" y="2979270"/>
                    <a:pt x="762000" y="351416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Volný tvar 7"/>
            <p:cNvSpPr/>
            <p:nvPr/>
          </p:nvSpPr>
          <p:spPr>
            <a:xfrm flipH="1">
              <a:off x="2259106" y="1927412"/>
              <a:ext cx="762000" cy="3514164"/>
            </a:xfrm>
            <a:custGeom>
              <a:avLst/>
              <a:gdLst>
                <a:gd name="connsiteX0" fmla="*/ 0 w 744070"/>
                <a:gd name="connsiteY0" fmla="*/ 0 h 3514164"/>
                <a:gd name="connsiteX1" fmla="*/ 0 w 744070"/>
                <a:gd name="connsiteY1" fmla="*/ 1900517 h 3514164"/>
                <a:gd name="connsiteX2" fmla="*/ 744070 w 744070"/>
                <a:gd name="connsiteY2" fmla="*/ 1882588 h 3514164"/>
                <a:gd name="connsiteX3" fmla="*/ 708212 w 74407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44070 w 762000"/>
                <a:gd name="connsiteY2" fmla="*/ 1882588 h 3514164"/>
                <a:gd name="connsiteX3" fmla="*/ 762000 w 76200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61999 w 762000"/>
                <a:gd name="connsiteY2" fmla="*/ 1909482 h 3514164"/>
                <a:gd name="connsiteX3" fmla="*/ 762000 w 762000"/>
                <a:gd name="connsiteY3" fmla="*/ 3514164 h 351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3514164">
                  <a:moveTo>
                    <a:pt x="0" y="0"/>
                  </a:moveTo>
                  <a:lnTo>
                    <a:pt x="0" y="1900517"/>
                  </a:lnTo>
                  <a:lnTo>
                    <a:pt x="761999" y="1909482"/>
                  </a:lnTo>
                  <a:cubicBezTo>
                    <a:pt x="761999" y="2444376"/>
                    <a:pt x="762000" y="2979270"/>
                    <a:pt x="762000" y="351416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Přímá spojnice 8"/>
            <p:cNvCxnSpPr/>
            <p:nvPr/>
          </p:nvCxnSpPr>
          <p:spPr>
            <a:xfrm flipV="1">
              <a:off x="2066365" y="1801906"/>
              <a:ext cx="17929" cy="3747247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Volný tvar 9"/>
            <p:cNvSpPr/>
            <p:nvPr/>
          </p:nvSpPr>
          <p:spPr>
            <a:xfrm>
              <a:off x="2268071" y="2492188"/>
              <a:ext cx="744070" cy="1335741"/>
            </a:xfrm>
            <a:custGeom>
              <a:avLst/>
              <a:gdLst>
                <a:gd name="connsiteX0" fmla="*/ 0 w 744070"/>
                <a:gd name="connsiteY0" fmla="*/ 1335741 h 1335741"/>
                <a:gd name="connsiteX1" fmla="*/ 35858 w 744070"/>
                <a:gd name="connsiteY1" fmla="*/ 1030941 h 1335741"/>
                <a:gd name="connsiteX2" fmla="*/ 170329 w 744070"/>
                <a:gd name="connsiteY2" fmla="*/ 699247 h 1335741"/>
                <a:gd name="connsiteX3" fmla="*/ 421341 w 744070"/>
                <a:gd name="connsiteY3" fmla="*/ 331694 h 1335741"/>
                <a:gd name="connsiteX4" fmla="*/ 744070 w 744070"/>
                <a:gd name="connsiteY4" fmla="*/ 0 h 133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70" h="1335741">
                  <a:moveTo>
                    <a:pt x="0" y="1335741"/>
                  </a:moveTo>
                  <a:lnTo>
                    <a:pt x="35858" y="1030941"/>
                  </a:lnTo>
                  <a:lnTo>
                    <a:pt x="170329" y="699247"/>
                  </a:lnTo>
                  <a:lnTo>
                    <a:pt x="421341" y="331694"/>
                  </a:lnTo>
                  <a:lnTo>
                    <a:pt x="744070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Volný tvar 11"/>
            <p:cNvSpPr/>
            <p:nvPr/>
          </p:nvSpPr>
          <p:spPr>
            <a:xfrm flipH="1">
              <a:off x="1129553" y="2545976"/>
              <a:ext cx="744070" cy="1335741"/>
            </a:xfrm>
            <a:custGeom>
              <a:avLst/>
              <a:gdLst>
                <a:gd name="connsiteX0" fmla="*/ 0 w 744070"/>
                <a:gd name="connsiteY0" fmla="*/ 1335741 h 1335741"/>
                <a:gd name="connsiteX1" fmla="*/ 35858 w 744070"/>
                <a:gd name="connsiteY1" fmla="*/ 1030941 h 1335741"/>
                <a:gd name="connsiteX2" fmla="*/ 170329 w 744070"/>
                <a:gd name="connsiteY2" fmla="*/ 699247 h 1335741"/>
                <a:gd name="connsiteX3" fmla="*/ 421341 w 744070"/>
                <a:gd name="connsiteY3" fmla="*/ 331694 h 1335741"/>
                <a:gd name="connsiteX4" fmla="*/ 744070 w 744070"/>
                <a:gd name="connsiteY4" fmla="*/ 0 h 133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70" h="1335741">
                  <a:moveTo>
                    <a:pt x="0" y="1335741"/>
                  </a:moveTo>
                  <a:lnTo>
                    <a:pt x="35858" y="1030941"/>
                  </a:lnTo>
                  <a:lnTo>
                    <a:pt x="170329" y="699247"/>
                  </a:lnTo>
                  <a:lnTo>
                    <a:pt x="421341" y="331694"/>
                  </a:lnTo>
                  <a:lnTo>
                    <a:pt x="744070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ál 10"/>
            <p:cNvSpPr/>
            <p:nvPr/>
          </p:nvSpPr>
          <p:spPr>
            <a:xfrm>
              <a:off x="2023334" y="3738282"/>
              <a:ext cx="121919" cy="1255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Přímá spojnice se šipkou 13"/>
            <p:cNvCxnSpPr/>
            <p:nvPr/>
          </p:nvCxnSpPr>
          <p:spPr>
            <a:xfrm>
              <a:off x="2127398" y="3800810"/>
              <a:ext cx="1332978" cy="363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>
              <a:stCxn id="11" idx="4"/>
            </p:cNvCxnSpPr>
            <p:nvPr/>
          </p:nvCxnSpPr>
          <p:spPr>
            <a:xfrm>
              <a:off x="2084294" y="3863787"/>
              <a:ext cx="0" cy="8964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/>
            <p:nvPr/>
          </p:nvCxnSpPr>
          <p:spPr>
            <a:xfrm>
              <a:off x="2084294" y="2169460"/>
              <a:ext cx="92784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 flipH="1" flipV="1">
              <a:off x="3155576" y="2492188"/>
              <a:ext cx="17930" cy="1335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2339788" y="1984794"/>
              <a:ext cx="5049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</a:t>
              </a:r>
              <a:r>
                <a:rPr lang="cs-CZ" baseline="-25000" dirty="0" smtClean="0"/>
                <a:t>1</a:t>
              </a:r>
              <a:endParaRPr lang="en-US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023335" y="4105835"/>
              <a:ext cx="316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z</a:t>
              </a:r>
              <a:endParaRPr lang="en-US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548217" y="3505200"/>
              <a:ext cx="245670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endParaRPr lang="en-US" dirty="0"/>
            </a:p>
          </p:txBody>
        </p:sp>
        <p:cxnSp>
          <p:nvCxnSpPr>
            <p:cNvPr id="30" name="Přímá spojnice se šipkou 29"/>
            <p:cNvCxnSpPr/>
            <p:nvPr/>
          </p:nvCxnSpPr>
          <p:spPr>
            <a:xfrm>
              <a:off x="2066365" y="2873188"/>
              <a:ext cx="60468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2038162" y="2521785"/>
              <a:ext cx="767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H(z)</a:t>
              </a:r>
              <a:endParaRPr lang="en-US" dirty="0"/>
            </a:p>
          </p:txBody>
        </p:sp>
      </p:grpSp>
      <p:sp>
        <p:nvSpPr>
          <p:cNvPr id="22593" name="TextovéPole 22592"/>
          <p:cNvSpPr txBox="1"/>
          <p:nvPr/>
        </p:nvSpPr>
        <p:spPr>
          <a:xfrm>
            <a:off x="3139251" y="2282633"/>
            <a:ext cx="898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Rychlostní pole odpovídá mocninové kapalině                       , s</a:t>
            </a:r>
            <a:r>
              <a:rPr lang="en-US" dirty="0" err="1" smtClean="0"/>
              <a:t>pl</a:t>
            </a:r>
            <a:r>
              <a:rPr lang="cs-CZ" dirty="0" smtClean="0"/>
              <a:t>ň</a:t>
            </a:r>
            <a:r>
              <a:rPr lang="en-US" dirty="0" err="1" smtClean="0"/>
              <a:t>uje</a:t>
            </a:r>
            <a:r>
              <a:rPr lang="en-US" dirty="0" smtClean="0"/>
              <a:t> </a:t>
            </a:r>
            <a:r>
              <a:rPr lang="en-US" dirty="0" err="1" smtClean="0"/>
              <a:t>rovnici</a:t>
            </a:r>
            <a:r>
              <a:rPr lang="en-US" dirty="0" smtClean="0"/>
              <a:t> </a:t>
            </a:r>
            <a:r>
              <a:rPr lang="en-US" dirty="0" err="1" smtClean="0"/>
              <a:t>kontinuity</a:t>
            </a:r>
            <a:r>
              <a:rPr lang="en-US" dirty="0" smtClean="0"/>
              <a:t> (kart</a:t>
            </a:r>
            <a:r>
              <a:rPr lang="cs-CZ" dirty="0" err="1" smtClean="0"/>
              <a:t>ézský</a:t>
            </a:r>
            <a:r>
              <a:rPr lang="en-US" dirty="0" smtClean="0"/>
              <a:t> s</a:t>
            </a:r>
            <a:r>
              <a:rPr lang="cs-CZ" dirty="0" smtClean="0"/>
              <a:t>.s.) a rychlosti jsou nulové na zatím neurčené části hranice H(z)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94" name="TextovéPole 22593"/>
              <p:cNvSpPr txBox="1"/>
              <p:nvPr/>
            </p:nvSpPr>
            <p:spPr>
              <a:xfrm>
                <a:off x="7862044" y="2223473"/>
                <a:ext cx="1405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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sym typeface="Symbol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sym typeface="Symbol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𝑘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sym typeface="Symbol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𝛾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594" name="TextovéPole 225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044" y="2223473"/>
                <a:ext cx="1405193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95" name="TextovéPole 22594"/>
              <p:cNvSpPr txBox="1"/>
              <p:nvPr/>
            </p:nvSpPr>
            <p:spPr>
              <a:xfrm>
                <a:off x="3460376" y="2928964"/>
                <a:ext cx="3341492" cy="768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595" name="TextovéPole 225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376" y="2928964"/>
                <a:ext cx="3341492" cy="7680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3334870" y="3592512"/>
                <a:ext cx="4046685" cy="768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𝑑𝐻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870" y="3592512"/>
                <a:ext cx="4046685" cy="7680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96" name="TextovéPole 22595"/>
          <p:cNvSpPr txBox="1"/>
          <p:nvPr/>
        </p:nvSpPr>
        <p:spPr>
          <a:xfrm>
            <a:off x="7933765" y="4034343"/>
            <a:ext cx="383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</a:t>
            </a:r>
            <a:r>
              <a:rPr lang="en-US" dirty="0" smtClean="0"/>
              <a:t>de Q je </a:t>
            </a:r>
            <a:r>
              <a:rPr lang="en-US" dirty="0" err="1" smtClean="0"/>
              <a:t>pr</a:t>
            </a:r>
            <a:r>
              <a:rPr lang="cs-CZ" dirty="0" err="1" smtClean="0"/>
              <a:t>ůtok</a:t>
            </a:r>
            <a:r>
              <a:rPr lang="cs-CZ" dirty="0" smtClean="0"/>
              <a:t> a d hloubka kanálu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49927" y="4417785"/>
            <a:ext cx="950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Těmto rychlostem odpovídají vztahy pro rychlost smykové a elongační deformace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3059102" y="4797216"/>
                <a:ext cx="3368936" cy="734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𝑑𝑛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02" y="4797216"/>
                <a:ext cx="3368936" cy="7346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/>
          <p:cNvSpPr/>
          <p:nvPr/>
        </p:nvSpPr>
        <p:spPr>
          <a:xfrm>
            <a:off x="6396947" y="5055442"/>
            <a:ext cx="5732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+</a:t>
            </a:r>
            <a:r>
              <a:rPr lang="cs-CZ" sz="1400" dirty="0"/>
              <a:t>členy s druhou mocninou </a:t>
            </a:r>
            <a:r>
              <a:rPr lang="cs-CZ" sz="1400" dirty="0" err="1"/>
              <a:t>dH</a:t>
            </a:r>
            <a:r>
              <a:rPr lang="cs-CZ" sz="1400" dirty="0"/>
              <a:t>/</a:t>
            </a:r>
            <a:r>
              <a:rPr lang="cs-CZ" sz="1400" dirty="0" err="1"/>
              <a:t>dz</a:t>
            </a:r>
            <a:r>
              <a:rPr lang="cs-CZ" sz="1400" dirty="0"/>
              <a:t> a druhé derivace, které lze zanedbat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3059103" y="5627708"/>
                <a:ext cx="6158030" cy="768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𝑧𝑧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−1)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𝑑𝐻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03" y="5627708"/>
                <a:ext cx="6158030" cy="7680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ovéPole 32"/>
          <p:cNvSpPr txBox="1"/>
          <p:nvPr/>
        </p:nvSpPr>
        <p:spPr>
          <a:xfrm>
            <a:off x="2772231" y="3724834"/>
            <a:ext cx="36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l</a:t>
            </a:r>
            <a:r>
              <a:rPr lang="cs-CZ" baseline="-25000" dirty="0" err="1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Binding</a:t>
            </a:r>
            <a:r>
              <a:rPr lang="cs-CZ" sz="2400" b="1" dirty="0" smtClean="0"/>
              <a:t> </a:t>
            </a:r>
            <a:r>
              <a:rPr lang="en-US" sz="2400" b="1" dirty="0" smtClean="0"/>
              <a:t>D</a:t>
            </a:r>
            <a:r>
              <a:rPr lang="cs-CZ" sz="2400" b="1" dirty="0" smtClean="0"/>
              <a:t>.</a:t>
            </a:r>
            <a:r>
              <a:rPr lang="en-US" sz="2400" b="1" dirty="0" smtClean="0"/>
              <a:t>M</a:t>
            </a:r>
            <a:r>
              <a:rPr lang="cs-CZ" sz="2400" b="1" dirty="0" smtClean="0"/>
              <a:t>. </a:t>
            </a:r>
            <a:r>
              <a:rPr lang="en-US" sz="2400" b="1" dirty="0" smtClean="0"/>
              <a:t>An approximate analysis…</a:t>
            </a:r>
            <a:endParaRPr lang="cs-CZ" sz="2400" b="1" dirty="0">
              <a:sym typeface="Symbol" pitchFamily="18" charset="2"/>
            </a:endParaRPr>
          </a:p>
        </p:txBody>
      </p:sp>
      <p:grpSp>
        <p:nvGrpSpPr>
          <p:cNvPr id="22592" name="Skupina 22591"/>
          <p:cNvGrpSpPr/>
          <p:nvPr/>
        </p:nvGrpSpPr>
        <p:grpSpPr>
          <a:xfrm>
            <a:off x="772569" y="825642"/>
            <a:ext cx="2330823" cy="3747247"/>
            <a:chOff x="1129553" y="1801906"/>
            <a:chExt cx="2330823" cy="3747247"/>
          </a:xfrm>
        </p:grpSpPr>
        <p:sp>
          <p:nvSpPr>
            <p:cNvPr id="4" name="Obdélník 3"/>
            <p:cNvSpPr/>
            <p:nvPr/>
          </p:nvSpPr>
          <p:spPr>
            <a:xfrm>
              <a:off x="1156447" y="1927412"/>
              <a:ext cx="1855694" cy="18915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1873624" y="3818965"/>
              <a:ext cx="385482" cy="15508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1129553" y="1924331"/>
              <a:ext cx="762000" cy="3514164"/>
            </a:xfrm>
            <a:custGeom>
              <a:avLst/>
              <a:gdLst>
                <a:gd name="connsiteX0" fmla="*/ 0 w 744070"/>
                <a:gd name="connsiteY0" fmla="*/ 0 h 3514164"/>
                <a:gd name="connsiteX1" fmla="*/ 0 w 744070"/>
                <a:gd name="connsiteY1" fmla="*/ 1900517 h 3514164"/>
                <a:gd name="connsiteX2" fmla="*/ 744070 w 744070"/>
                <a:gd name="connsiteY2" fmla="*/ 1882588 h 3514164"/>
                <a:gd name="connsiteX3" fmla="*/ 708212 w 74407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44070 w 762000"/>
                <a:gd name="connsiteY2" fmla="*/ 1882588 h 3514164"/>
                <a:gd name="connsiteX3" fmla="*/ 762000 w 76200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61999 w 762000"/>
                <a:gd name="connsiteY2" fmla="*/ 1909482 h 3514164"/>
                <a:gd name="connsiteX3" fmla="*/ 762000 w 762000"/>
                <a:gd name="connsiteY3" fmla="*/ 3514164 h 351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3514164">
                  <a:moveTo>
                    <a:pt x="0" y="0"/>
                  </a:moveTo>
                  <a:lnTo>
                    <a:pt x="0" y="1900517"/>
                  </a:lnTo>
                  <a:lnTo>
                    <a:pt x="761999" y="1909482"/>
                  </a:lnTo>
                  <a:cubicBezTo>
                    <a:pt x="761999" y="2444376"/>
                    <a:pt x="762000" y="2979270"/>
                    <a:pt x="762000" y="351416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Volný tvar 7"/>
            <p:cNvSpPr/>
            <p:nvPr/>
          </p:nvSpPr>
          <p:spPr>
            <a:xfrm flipH="1">
              <a:off x="2259106" y="1927412"/>
              <a:ext cx="762000" cy="3514164"/>
            </a:xfrm>
            <a:custGeom>
              <a:avLst/>
              <a:gdLst>
                <a:gd name="connsiteX0" fmla="*/ 0 w 744070"/>
                <a:gd name="connsiteY0" fmla="*/ 0 h 3514164"/>
                <a:gd name="connsiteX1" fmla="*/ 0 w 744070"/>
                <a:gd name="connsiteY1" fmla="*/ 1900517 h 3514164"/>
                <a:gd name="connsiteX2" fmla="*/ 744070 w 744070"/>
                <a:gd name="connsiteY2" fmla="*/ 1882588 h 3514164"/>
                <a:gd name="connsiteX3" fmla="*/ 708212 w 74407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44070 w 762000"/>
                <a:gd name="connsiteY2" fmla="*/ 1882588 h 3514164"/>
                <a:gd name="connsiteX3" fmla="*/ 762000 w 76200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61999 w 762000"/>
                <a:gd name="connsiteY2" fmla="*/ 1909482 h 3514164"/>
                <a:gd name="connsiteX3" fmla="*/ 762000 w 762000"/>
                <a:gd name="connsiteY3" fmla="*/ 3514164 h 351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3514164">
                  <a:moveTo>
                    <a:pt x="0" y="0"/>
                  </a:moveTo>
                  <a:lnTo>
                    <a:pt x="0" y="1900517"/>
                  </a:lnTo>
                  <a:lnTo>
                    <a:pt x="761999" y="1909482"/>
                  </a:lnTo>
                  <a:cubicBezTo>
                    <a:pt x="761999" y="2444376"/>
                    <a:pt x="762000" y="2979270"/>
                    <a:pt x="762000" y="351416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Přímá spojnice 8"/>
            <p:cNvCxnSpPr/>
            <p:nvPr/>
          </p:nvCxnSpPr>
          <p:spPr>
            <a:xfrm flipV="1">
              <a:off x="2066365" y="1801906"/>
              <a:ext cx="17929" cy="3747247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Volný tvar 9"/>
            <p:cNvSpPr/>
            <p:nvPr/>
          </p:nvSpPr>
          <p:spPr>
            <a:xfrm>
              <a:off x="2268071" y="2492188"/>
              <a:ext cx="744070" cy="1335741"/>
            </a:xfrm>
            <a:custGeom>
              <a:avLst/>
              <a:gdLst>
                <a:gd name="connsiteX0" fmla="*/ 0 w 744070"/>
                <a:gd name="connsiteY0" fmla="*/ 1335741 h 1335741"/>
                <a:gd name="connsiteX1" fmla="*/ 35858 w 744070"/>
                <a:gd name="connsiteY1" fmla="*/ 1030941 h 1335741"/>
                <a:gd name="connsiteX2" fmla="*/ 170329 w 744070"/>
                <a:gd name="connsiteY2" fmla="*/ 699247 h 1335741"/>
                <a:gd name="connsiteX3" fmla="*/ 421341 w 744070"/>
                <a:gd name="connsiteY3" fmla="*/ 331694 h 1335741"/>
                <a:gd name="connsiteX4" fmla="*/ 744070 w 744070"/>
                <a:gd name="connsiteY4" fmla="*/ 0 h 133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70" h="1335741">
                  <a:moveTo>
                    <a:pt x="0" y="1335741"/>
                  </a:moveTo>
                  <a:lnTo>
                    <a:pt x="35858" y="1030941"/>
                  </a:lnTo>
                  <a:lnTo>
                    <a:pt x="170329" y="699247"/>
                  </a:lnTo>
                  <a:lnTo>
                    <a:pt x="421341" y="331694"/>
                  </a:lnTo>
                  <a:lnTo>
                    <a:pt x="744070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Volný tvar 11"/>
            <p:cNvSpPr/>
            <p:nvPr/>
          </p:nvSpPr>
          <p:spPr>
            <a:xfrm flipH="1">
              <a:off x="1129553" y="2545976"/>
              <a:ext cx="744070" cy="1335741"/>
            </a:xfrm>
            <a:custGeom>
              <a:avLst/>
              <a:gdLst>
                <a:gd name="connsiteX0" fmla="*/ 0 w 744070"/>
                <a:gd name="connsiteY0" fmla="*/ 1335741 h 1335741"/>
                <a:gd name="connsiteX1" fmla="*/ 35858 w 744070"/>
                <a:gd name="connsiteY1" fmla="*/ 1030941 h 1335741"/>
                <a:gd name="connsiteX2" fmla="*/ 170329 w 744070"/>
                <a:gd name="connsiteY2" fmla="*/ 699247 h 1335741"/>
                <a:gd name="connsiteX3" fmla="*/ 421341 w 744070"/>
                <a:gd name="connsiteY3" fmla="*/ 331694 h 1335741"/>
                <a:gd name="connsiteX4" fmla="*/ 744070 w 744070"/>
                <a:gd name="connsiteY4" fmla="*/ 0 h 133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70" h="1335741">
                  <a:moveTo>
                    <a:pt x="0" y="1335741"/>
                  </a:moveTo>
                  <a:lnTo>
                    <a:pt x="35858" y="1030941"/>
                  </a:lnTo>
                  <a:lnTo>
                    <a:pt x="170329" y="699247"/>
                  </a:lnTo>
                  <a:lnTo>
                    <a:pt x="421341" y="331694"/>
                  </a:lnTo>
                  <a:lnTo>
                    <a:pt x="744070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ál 10"/>
            <p:cNvSpPr/>
            <p:nvPr/>
          </p:nvSpPr>
          <p:spPr>
            <a:xfrm>
              <a:off x="2023334" y="3738282"/>
              <a:ext cx="121919" cy="1255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Přímá spojnice se šipkou 13"/>
            <p:cNvCxnSpPr/>
            <p:nvPr/>
          </p:nvCxnSpPr>
          <p:spPr>
            <a:xfrm>
              <a:off x="2127398" y="3800810"/>
              <a:ext cx="1332978" cy="363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>
              <a:stCxn id="11" idx="4"/>
            </p:cNvCxnSpPr>
            <p:nvPr/>
          </p:nvCxnSpPr>
          <p:spPr>
            <a:xfrm>
              <a:off x="2084294" y="3863787"/>
              <a:ext cx="0" cy="8964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/>
            <p:nvPr/>
          </p:nvCxnSpPr>
          <p:spPr>
            <a:xfrm>
              <a:off x="2084294" y="2169460"/>
              <a:ext cx="92784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 flipH="1" flipV="1">
              <a:off x="3155576" y="2492188"/>
              <a:ext cx="17930" cy="1335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2339788" y="1984794"/>
              <a:ext cx="5049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</a:t>
              </a:r>
              <a:r>
                <a:rPr lang="cs-CZ" baseline="-25000" dirty="0" smtClean="0"/>
                <a:t>1</a:t>
              </a:r>
              <a:endParaRPr lang="en-US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023335" y="4105835"/>
              <a:ext cx="316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z</a:t>
              </a:r>
              <a:endParaRPr lang="en-US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548217" y="3505200"/>
              <a:ext cx="245670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endParaRPr lang="en-US" dirty="0"/>
            </a:p>
          </p:txBody>
        </p:sp>
        <p:cxnSp>
          <p:nvCxnSpPr>
            <p:cNvPr id="30" name="Přímá spojnice se šipkou 29"/>
            <p:cNvCxnSpPr/>
            <p:nvPr/>
          </p:nvCxnSpPr>
          <p:spPr>
            <a:xfrm>
              <a:off x="2066365" y="2873188"/>
              <a:ext cx="60468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2038162" y="2521785"/>
              <a:ext cx="767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H(z)</a:t>
              </a:r>
              <a:endParaRPr lang="en-US" dirty="0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3505200" y="688467"/>
            <a:ext cx="822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Tenzor</a:t>
            </a:r>
            <a:r>
              <a:rPr lang="en-US" dirty="0" smtClean="0"/>
              <a:t> </a:t>
            </a:r>
            <a:r>
              <a:rPr lang="en-US" dirty="0" err="1" smtClean="0"/>
              <a:t>rychlosti</a:t>
            </a:r>
            <a:r>
              <a:rPr lang="en-US" dirty="0" smtClean="0"/>
              <a:t> </a:t>
            </a:r>
            <a:r>
              <a:rPr lang="en-US" dirty="0" err="1" smtClean="0"/>
              <a:t>deformace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4823012" y="1165412"/>
                <a:ext cx="2368725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𝜀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</a:rPr>
                                  <m:t>/2</m:t>
                                </m:r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𝜀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012" y="1165412"/>
                <a:ext cx="2368725" cy="9727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ovéPole 32"/>
          <p:cNvSpPr txBox="1"/>
          <p:nvPr/>
        </p:nvSpPr>
        <p:spPr>
          <a:xfrm>
            <a:off x="3576917" y="2372054"/>
            <a:ext cx="822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Tenzor</a:t>
            </a:r>
            <a:r>
              <a:rPr lang="en-US" dirty="0" smtClean="0"/>
              <a:t> </a:t>
            </a:r>
            <a:r>
              <a:rPr lang="en-US" dirty="0" err="1" smtClean="0"/>
              <a:t>celkov</a:t>
            </a:r>
            <a:r>
              <a:rPr lang="cs-CZ" dirty="0" smtClean="0"/>
              <a:t>ý</a:t>
            </a:r>
            <a:r>
              <a:rPr lang="en-US" dirty="0" err="1" smtClean="0"/>
              <a:t>ch</a:t>
            </a:r>
            <a:r>
              <a:rPr lang="en-US" dirty="0" smtClean="0"/>
              <a:t> nap</a:t>
            </a:r>
            <a:r>
              <a:rPr lang="cs-CZ" dirty="0" err="1" smtClean="0"/>
              <a:t>ětí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4823011" y="2974914"/>
                <a:ext cx="3563411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𝑦𝑧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𝑧𝑧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011" y="2974914"/>
                <a:ext cx="3563411" cy="9727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/>
          <p:nvPr/>
        </p:nvSpPr>
        <p:spPr>
          <a:xfrm>
            <a:off x="3576917" y="4168588"/>
            <a:ext cx="621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Hustota d</a:t>
            </a:r>
            <a:r>
              <a:rPr lang="en-US" dirty="0" err="1" smtClean="0"/>
              <a:t>issipovan</a:t>
            </a:r>
            <a:r>
              <a:rPr lang="cs-CZ" dirty="0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79294" y="4539440"/>
                <a:ext cx="11927801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𝑻</m:t>
                    </m:r>
                    <m:r>
                      <a:rPr lang="en-US" b="1" i="1" smtClean="0">
                        <a:latin typeface="Cambria Math"/>
                      </a:rPr>
                      <m:t>:</m:t>
                    </m:r>
                    <m:r>
                      <a:rPr lang="en-US" b="1" i="1" smtClean="0">
                        <a:latin typeface="Cambria Math"/>
                      </a:rPr>
                      <m:t>𝑫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𝑦𝑦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𝑦𝑦</m:t>
                        </m:r>
                      </m:sub>
                    </m:sSub>
                  </m:oMath>
                </a14:m>
                <a:r>
                  <a:rPr lang="en-US" dirty="0" smtClean="0"/>
                  <a:t>)+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𝑦𝑧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𝑦𝑧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𝑧𝑧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𝑦𝑦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4" y="4539440"/>
                <a:ext cx="11927801" cy="391261"/>
              </a:xfrm>
              <a:prstGeom prst="rect">
                <a:avLst/>
              </a:prstGeom>
              <a:blipFill rotWithShape="1">
                <a:blip r:embed="rId4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202891" y="5791491"/>
                <a:ext cx="11880606" cy="396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𝑦𝑧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𝑧𝑧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𝑦𝑦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sym typeface="Symbol"/>
                          </a:rPr>
                          <m:t>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sym typeface="Symbol"/>
                          </a:rPr>
                          <m:t>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Symbol"/>
                          </a:rPr>
                          <m:t>𝐸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=(</m:t>
                    </m:r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+(</m:t>
                    </m:r>
                    <m:r>
                      <a:rPr lang="en-US" b="0" i="1" dirty="0" smtClean="0">
                        <a:latin typeface="Cambria Math"/>
                      </a:rPr>
                      <m:t>𝐿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𝐿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91" y="5791491"/>
                <a:ext cx="11880606" cy="396775"/>
              </a:xfrm>
              <a:prstGeom prst="rect">
                <a:avLst/>
              </a:prstGeom>
              <a:blipFill rotWithShape="1">
                <a:blip r:embed="rId5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202891" y="5084768"/>
            <a:ext cx="118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Dissipovan</a:t>
            </a:r>
            <a:r>
              <a:rPr lang="cs-CZ" dirty="0" smtClean="0"/>
              <a:t>á energie vyjádřena mocninovými vztahy pro smykovou a elongační viskozitu (</a:t>
            </a:r>
            <a:r>
              <a:rPr lang="cs-CZ" dirty="0" err="1" smtClean="0"/>
              <a:t>K,n</a:t>
            </a:r>
            <a:r>
              <a:rPr lang="cs-CZ" dirty="0" smtClean="0"/>
              <a:t> smyková, </a:t>
            </a:r>
            <a:r>
              <a:rPr lang="cs-CZ" dirty="0" err="1" smtClean="0"/>
              <a:t>L,t</a:t>
            </a:r>
            <a:r>
              <a:rPr lang="cs-CZ" dirty="0" smtClean="0"/>
              <a:t> elongační viskozita) </a:t>
            </a:r>
            <a:endParaRPr lang="en-US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734235" y="1677289"/>
            <a:ext cx="36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l</a:t>
            </a:r>
            <a:r>
              <a:rPr lang="cs-CZ" baseline="-25000" dirty="0" err="1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Binding</a:t>
            </a:r>
            <a:r>
              <a:rPr lang="cs-CZ" sz="2400" b="1" dirty="0" smtClean="0"/>
              <a:t> </a:t>
            </a:r>
            <a:r>
              <a:rPr lang="en-US" sz="2400" b="1" dirty="0" smtClean="0"/>
              <a:t>D</a:t>
            </a:r>
            <a:r>
              <a:rPr lang="cs-CZ" sz="2400" b="1" dirty="0" smtClean="0"/>
              <a:t>.</a:t>
            </a:r>
            <a:r>
              <a:rPr lang="en-US" sz="2400" b="1" dirty="0" smtClean="0"/>
              <a:t>M</a:t>
            </a:r>
            <a:r>
              <a:rPr lang="cs-CZ" sz="2400" b="1" dirty="0" smtClean="0"/>
              <a:t>. </a:t>
            </a:r>
            <a:r>
              <a:rPr lang="en-US" sz="2400" b="1" dirty="0" smtClean="0"/>
              <a:t>An approximate analysis…</a:t>
            </a:r>
            <a:endParaRPr lang="cs-CZ" sz="2400" b="1" dirty="0">
              <a:sym typeface="Symbol" pitchFamily="18" charset="2"/>
            </a:endParaRPr>
          </a:p>
        </p:txBody>
      </p:sp>
      <p:grpSp>
        <p:nvGrpSpPr>
          <p:cNvPr id="22592" name="Skupina 22591"/>
          <p:cNvGrpSpPr/>
          <p:nvPr/>
        </p:nvGrpSpPr>
        <p:grpSpPr>
          <a:xfrm>
            <a:off x="772569" y="584936"/>
            <a:ext cx="2330823" cy="3747247"/>
            <a:chOff x="1129553" y="1801906"/>
            <a:chExt cx="2330823" cy="3747247"/>
          </a:xfrm>
        </p:grpSpPr>
        <p:sp>
          <p:nvSpPr>
            <p:cNvPr id="4" name="Obdélník 3"/>
            <p:cNvSpPr/>
            <p:nvPr/>
          </p:nvSpPr>
          <p:spPr>
            <a:xfrm>
              <a:off x="1156447" y="1927412"/>
              <a:ext cx="1855694" cy="18915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1873624" y="3818965"/>
              <a:ext cx="385482" cy="15508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1129553" y="1924331"/>
              <a:ext cx="762000" cy="3514164"/>
            </a:xfrm>
            <a:custGeom>
              <a:avLst/>
              <a:gdLst>
                <a:gd name="connsiteX0" fmla="*/ 0 w 744070"/>
                <a:gd name="connsiteY0" fmla="*/ 0 h 3514164"/>
                <a:gd name="connsiteX1" fmla="*/ 0 w 744070"/>
                <a:gd name="connsiteY1" fmla="*/ 1900517 h 3514164"/>
                <a:gd name="connsiteX2" fmla="*/ 744070 w 744070"/>
                <a:gd name="connsiteY2" fmla="*/ 1882588 h 3514164"/>
                <a:gd name="connsiteX3" fmla="*/ 708212 w 74407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44070 w 762000"/>
                <a:gd name="connsiteY2" fmla="*/ 1882588 h 3514164"/>
                <a:gd name="connsiteX3" fmla="*/ 762000 w 76200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61999 w 762000"/>
                <a:gd name="connsiteY2" fmla="*/ 1909482 h 3514164"/>
                <a:gd name="connsiteX3" fmla="*/ 762000 w 762000"/>
                <a:gd name="connsiteY3" fmla="*/ 3514164 h 351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3514164">
                  <a:moveTo>
                    <a:pt x="0" y="0"/>
                  </a:moveTo>
                  <a:lnTo>
                    <a:pt x="0" y="1900517"/>
                  </a:lnTo>
                  <a:lnTo>
                    <a:pt x="761999" y="1909482"/>
                  </a:lnTo>
                  <a:cubicBezTo>
                    <a:pt x="761999" y="2444376"/>
                    <a:pt x="762000" y="2979270"/>
                    <a:pt x="762000" y="351416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Volný tvar 7"/>
            <p:cNvSpPr/>
            <p:nvPr/>
          </p:nvSpPr>
          <p:spPr>
            <a:xfrm flipH="1">
              <a:off x="2259106" y="1927412"/>
              <a:ext cx="762000" cy="3514164"/>
            </a:xfrm>
            <a:custGeom>
              <a:avLst/>
              <a:gdLst>
                <a:gd name="connsiteX0" fmla="*/ 0 w 744070"/>
                <a:gd name="connsiteY0" fmla="*/ 0 h 3514164"/>
                <a:gd name="connsiteX1" fmla="*/ 0 w 744070"/>
                <a:gd name="connsiteY1" fmla="*/ 1900517 h 3514164"/>
                <a:gd name="connsiteX2" fmla="*/ 744070 w 744070"/>
                <a:gd name="connsiteY2" fmla="*/ 1882588 h 3514164"/>
                <a:gd name="connsiteX3" fmla="*/ 708212 w 74407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44070 w 762000"/>
                <a:gd name="connsiteY2" fmla="*/ 1882588 h 3514164"/>
                <a:gd name="connsiteX3" fmla="*/ 762000 w 76200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61999 w 762000"/>
                <a:gd name="connsiteY2" fmla="*/ 1909482 h 3514164"/>
                <a:gd name="connsiteX3" fmla="*/ 762000 w 762000"/>
                <a:gd name="connsiteY3" fmla="*/ 3514164 h 351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3514164">
                  <a:moveTo>
                    <a:pt x="0" y="0"/>
                  </a:moveTo>
                  <a:lnTo>
                    <a:pt x="0" y="1900517"/>
                  </a:lnTo>
                  <a:lnTo>
                    <a:pt x="761999" y="1909482"/>
                  </a:lnTo>
                  <a:cubicBezTo>
                    <a:pt x="761999" y="2444376"/>
                    <a:pt x="762000" y="2979270"/>
                    <a:pt x="762000" y="351416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Přímá spojnice 8"/>
            <p:cNvCxnSpPr/>
            <p:nvPr/>
          </p:nvCxnSpPr>
          <p:spPr>
            <a:xfrm flipV="1">
              <a:off x="2066365" y="1801906"/>
              <a:ext cx="17929" cy="3747247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Volný tvar 9"/>
            <p:cNvSpPr/>
            <p:nvPr/>
          </p:nvSpPr>
          <p:spPr>
            <a:xfrm>
              <a:off x="2268071" y="2492188"/>
              <a:ext cx="744070" cy="1335741"/>
            </a:xfrm>
            <a:custGeom>
              <a:avLst/>
              <a:gdLst>
                <a:gd name="connsiteX0" fmla="*/ 0 w 744070"/>
                <a:gd name="connsiteY0" fmla="*/ 1335741 h 1335741"/>
                <a:gd name="connsiteX1" fmla="*/ 35858 w 744070"/>
                <a:gd name="connsiteY1" fmla="*/ 1030941 h 1335741"/>
                <a:gd name="connsiteX2" fmla="*/ 170329 w 744070"/>
                <a:gd name="connsiteY2" fmla="*/ 699247 h 1335741"/>
                <a:gd name="connsiteX3" fmla="*/ 421341 w 744070"/>
                <a:gd name="connsiteY3" fmla="*/ 331694 h 1335741"/>
                <a:gd name="connsiteX4" fmla="*/ 744070 w 744070"/>
                <a:gd name="connsiteY4" fmla="*/ 0 h 133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70" h="1335741">
                  <a:moveTo>
                    <a:pt x="0" y="1335741"/>
                  </a:moveTo>
                  <a:lnTo>
                    <a:pt x="35858" y="1030941"/>
                  </a:lnTo>
                  <a:lnTo>
                    <a:pt x="170329" y="699247"/>
                  </a:lnTo>
                  <a:lnTo>
                    <a:pt x="421341" y="331694"/>
                  </a:lnTo>
                  <a:lnTo>
                    <a:pt x="744070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Volný tvar 11"/>
            <p:cNvSpPr/>
            <p:nvPr/>
          </p:nvSpPr>
          <p:spPr>
            <a:xfrm flipH="1">
              <a:off x="1129553" y="2545976"/>
              <a:ext cx="744070" cy="1335741"/>
            </a:xfrm>
            <a:custGeom>
              <a:avLst/>
              <a:gdLst>
                <a:gd name="connsiteX0" fmla="*/ 0 w 744070"/>
                <a:gd name="connsiteY0" fmla="*/ 1335741 h 1335741"/>
                <a:gd name="connsiteX1" fmla="*/ 35858 w 744070"/>
                <a:gd name="connsiteY1" fmla="*/ 1030941 h 1335741"/>
                <a:gd name="connsiteX2" fmla="*/ 170329 w 744070"/>
                <a:gd name="connsiteY2" fmla="*/ 699247 h 1335741"/>
                <a:gd name="connsiteX3" fmla="*/ 421341 w 744070"/>
                <a:gd name="connsiteY3" fmla="*/ 331694 h 1335741"/>
                <a:gd name="connsiteX4" fmla="*/ 744070 w 744070"/>
                <a:gd name="connsiteY4" fmla="*/ 0 h 133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70" h="1335741">
                  <a:moveTo>
                    <a:pt x="0" y="1335741"/>
                  </a:moveTo>
                  <a:lnTo>
                    <a:pt x="35858" y="1030941"/>
                  </a:lnTo>
                  <a:lnTo>
                    <a:pt x="170329" y="699247"/>
                  </a:lnTo>
                  <a:lnTo>
                    <a:pt x="421341" y="331694"/>
                  </a:lnTo>
                  <a:lnTo>
                    <a:pt x="744070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ál 10"/>
            <p:cNvSpPr/>
            <p:nvPr/>
          </p:nvSpPr>
          <p:spPr>
            <a:xfrm>
              <a:off x="2023334" y="3738282"/>
              <a:ext cx="121919" cy="1255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Přímá spojnice se šipkou 13"/>
            <p:cNvCxnSpPr/>
            <p:nvPr/>
          </p:nvCxnSpPr>
          <p:spPr>
            <a:xfrm>
              <a:off x="2127398" y="3800810"/>
              <a:ext cx="1332978" cy="363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>
              <a:stCxn id="11" idx="4"/>
            </p:cNvCxnSpPr>
            <p:nvPr/>
          </p:nvCxnSpPr>
          <p:spPr>
            <a:xfrm>
              <a:off x="2084294" y="3863787"/>
              <a:ext cx="0" cy="8964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/>
            <p:nvPr/>
          </p:nvCxnSpPr>
          <p:spPr>
            <a:xfrm>
              <a:off x="2084294" y="2169460"/>
              <a:ext cx="92784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 flipH="1" flipV="1">
              <a:off x="3155576" y="2492188"/>
              <a:ext cx="17930" cy="1335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2339788" y="1984794"/>
              <a:ext cx="5049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</a:t>
              </a:r>
              <a:r>
                <a:rPr lang="cs-CZ" baseline="-25000" dirty="0" smtClean="0"/>
                <a:t>1</a:t>
              </a:r>
              <a:endParaRPr lang="en-US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023335" y="4105835"/>
              <a:ext cx="316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z</a:t>
              </a:r>
              <a:endParaRPr lang="en-US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548217" y="3505200"/>
              <a:ext cx="245670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endParaRPr lang="en-US" dirty="0"/>
            </a:p>
          </p:txBody>
        </p:sp>
        <p:cxnSp>
          <p:nvCxnSpPr>
            <p:cNvPr id="30" name="Přímá spojnice se šipkou 29"/>
            <p:cNvCxnSpPr/>
            <p:nvPr/>
          </p:nvCxnSpPr>
          <p:spPr>
            <a:xfrm>
              <a:off x="2066365" y="2873188"/>
              <a:ext cx="60468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2038162" y="2521785"/>
              <a:ext cx="767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H(z)</a:t>
              </a:r>
              <a:endParaRPr lang="en-US" dirty="0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3845859" y="511896"/>
            <a:ext cx="8211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Integrací hustoty </a:t>
            </a:r>
            <a:r>
              <a:rPr lang="cs-CZ" dirty="0" err="1" smtClean="0"/>
              <a:t>dissipované</a:t>
            </a:r>
            <a:r>
              <a:rPr lang="cs-CZ" dirty="0" smtClean="0"/>
              <a:t> energie se získá celková energie a rozhraní H(z), tj. délka víru se hledá z podmínky minima </a:t>
            </a:r>
            <a:r>
              <a:rPr lang="cs-CZ" dirty="0" err="1" smtClean="0"/>
              <a:t>dissipace</a:t>
            </a:r>
            <a:r>
              <a:rPr lang="cs-CZ" dirty="0" smtClean="0"/>
              <a:t> celkové energie (součet energií odpovídajících smykovému toku, elongačnímu toku a kinetické energii)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2734235" y="1677289"/>
            <a:ext cx="36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l</a:t>
            </a:r>
            <a:r>
              <a:rPr lang="cs-CZ" baseline="-25000" dirty="0" err="1" smtClean="0"/>
              <a:t>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280211" y="1558531"/>
                <a:ext cx="2834750" cy="960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𝑑𝐻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𝑑𝑧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11" y="1558531"/>
                <a:ext cx="2834750" cy="9607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007790" y="2539016"/>
                <a:ext cx="10049739" cy="768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𝑑𝐻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𝑘𝑄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𝑑𝑛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𝑑𝐻𝐿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𝑖𝑛𝑡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+1)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3(3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+2)(4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+3)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𝑑𝐻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90" y="2539016"/>
                <a:ext cx="10049739" cy="768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3404679" y="3191050"/>
            <a:ext cx="865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smyk</a:t>
            </a:r>
            <a:r>
              <a:rPr lang="en-US" dirty="0" smtClean="0"/>
              <a:t>                  </a:t>
            </a:r>
            <a:r>
              <a:rPr lang="en-US" dirty="0" err="1" smtClean="0"/>
              <a:t>elongace</a:t>
            </a:r>
            <a:r>
              <a:rPr lang="en-US" dirty="0" smtClean="0"/>
              <a:t> </a:t>
            </a:r>
            <a:r>
              <a:rPr lang="cs-CZ" dirty="0" smtClean="0"/>
              <a:t>(J integrál </a:t>
            </a:r>
            <a:r>
              <a:rPr lang="cs-CZ" dirty="0" err="1" smtClean="0"/>
              <a:t>rychl.elongace</a:t>
            </a:r>
            <a:r>
              <a:rPr lang="cs-CZ" dirty="0" smtClean="0"/>
              <a:t>)</a:t>
            </a:r>
            <a:r>
              <a:rPr lang="en-US" dirty="0" smtClean="0"/>
              <a:t>   </a:t>
            </a:r>
            <a:r>
              <a:rPr lang="cs-CZ" dirty="0" smtClean="0"/>
              <a:t>  </a:t>
            </a:r>
            <a:r>
              <a:rPr lang="en-US" dirty="0" err="1" smtClean="0"/>
              <a:t>kinetick</a:t>
            </a:r>
            <a:r>
              <a:rPr lang="cs-CZ" dirty="0" smtClean="0"/>
              <a:t>á energie (</a:t>
            </a:r>
            <a:r>
              <a:rPr lang="cs-CZ" dirty="0" smtClean="0">
                <a:sym typeface="Symbol"/>
              </a:rPr>
              <a:t> hustota)</a:t>
            </a:r>
            <a:r>
              <a:rPr lang="en-US" dirty="0" smtClean="0"/>
              <a:t>                                        </a:t>
            </a:r>
            <a:endParaRPr lang="en-US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267239" y="4192341"/>
            <a:ext cx="779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Aplikac</a:t>
            </a:r>
            <a:r>
              <a:rPr lang="cs-CZ" dirty="0" smtClean="0"/>
              <a:t>í per partes získáme </a:t>
            </a:r>
            <a:r>
              <a:rPr lang="cs-CZ" dirty="0" err="1" smtClean="0"/>
              <a:t>tzv.Lagrangeovu</a:t>
            </a:r>
            <a:r>
              <a:rPr lang="cs-CZ" dirty="0" smtClean="0"/>
              <a:t> variaci (variace je nulová v koncových bodech z</a:t>
            </a:r>
            <a:r>
              <a:rPr lang="en-US" dirty="0" smtClean="0"/>
              <a:t>=0 a z=-l</a:t>
            </a:r>
            <a:r>
              <a:rPr lang="en-US" baseline="-25000" dirty="0" smtClean="0"/>
              <a:t>v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7664862" y="4615804"/>
                <a:ext cx="3482171" cy="960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cs-CZ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𝑑𝑧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862" y="4615804"/>
                <a:ext cx="3482171" cy="9607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519953" y="5209027"/>
                <a:ext cx="6813175" cy="3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Funkcion</a:t>
                </a:r>
                <a:r>
                  <a:rPr lang="cs-CZ" dirty="0" smtClean="0"/>
                  <a:t>á</a:t>
                </a:r>
                <a:r>
                  <a:rPr lang="en-US" dirty="0" err="1" smtClean="0"/>
                  <a:t>lu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/>
                  <a:t> je </a:t>
                </a:r>
                <a:r>
                  <a:rPr lang="en-US" dirty="0" err="1" smtClean="0"/>
                  <a:t>tedy</a:t>
                </a:r>
                <a:r>
                  <a:rPr lang="cs-CZ" dirty="0" smtClean="0"/>
                  <a:t> přidružena Eulerova diferenciální rovnice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53" y="5209027"/>
                <a:ext cx="6813175" cy="377989"/>
              </a:xfrm>
              <a:prstGeom prst="rect">
                <a:avLst/>
              </a:prstGeom>
              <a:blipFill rotWithShape="1">
                <a:blip r:embed="rId7"/>
                <a:stretch>
                  <a:fillRect l="-716" t="-317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/>
              <p:cNvSpPr/>
              <p:nvPr/>
            </p:nvSpPr>
            <p:spPr>
              <a:xfrm>
                <a:off x="613054" y="5692136"/>
                <a:ext cx="1923091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𝑑𝑧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Obdélní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54" y="5692136"/>
                <a:ext cx="1923091" cy="6190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ovéPole 38"/>
          <p:cNvSpPr txBox="1"/>
          <p:nvPr/>
        </p:nvSpPr>
        <p:spPr>
          <a:xfrm>
            <a:off x="2655157" y="5816978"/>
            <a:ext cx="349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kterou</a:t>
            </a:r>
            <a:r>
              <a:rPr lang="en-US" dirty="0" smtClean="0"/>
              <a:t> </a:t>
            </a:r>
            <a:r>
              <a:rPr lang="en-US" dirty="0" err="1" smtClean="0"/>
              <a:t>lze</a:t>
            </a:r>
            <a:r>
              <a:rPr lang="en-US" dirty="0" smtClean="0"/>
              <a:t> </a:t>
            </a:r>
            <a:r>
              <a:rPr lang="en-US" dirty="0" err="1" smtClean="0"/>
              <a:t>integrovat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élník 42"/>
              <p:cNvSpPr/>
              <p:nvPr/>
            </p:nvSpPr>
            <p:spPr>
              <a:xfrm>
                <a:off x="4987830" y="5710064"/>
                <a:ext cx="1731563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′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Obdélní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830" y="5710064"/>
                <a:ext cx="1731563" cy="6190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Přímá spojnice se šipkou 41"/>
          <p:cNvCxnSpPr/>
          <p:nvPr/>
        </p:nvCxnSpPr>
        <p:spPr>
          <a:xfrm>
            <a:off x="6831106" y="6019572"/>
            <a:ext cx="7082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7648835" y="5726877"/>
                <a:ext cx="1565172" cy="71468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835" y="5726877"/>
                <a:ext cx="1565172" cy="7146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185380" y="3621966"/>
            <a:ext cx="2814918" cy="710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ovéPole 22"/>
              <p:cNvSpPr txBox="1"/>
              <p:nvPr/>
            </p:nvSpPr>
            <p:spPr>
              <a:xfrm>
                <a:off x="519953" y="3792604"/>
                <a:ext cx="11537576" cy="3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Variační princip aplikovaný na </a:t>
                </a:r>
                <a:r>
                  <a:rPr lang="cs-CZ" dirty="0" err="1" smtClean="0"/>
                  <a:t>funkcionál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cs-CZ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/>
                  <a:t>  (</a:t>
                </a:r>
                <a:r>
                  <a:rPr lang="cs-CZ" dirty="0" smtClean="0"/>
                  <a:t>apostrof označuje derivaci, </a:t>
                </a:r>
                <a:r>
                  <a:rPr lang="cs-CZ" dirty="0" smtClean="0">
                    <a:sym typeface="Symbol"/>
                  </a:rPr>
                  <a:t>H</a:t>
                </a:r>
                <a:r>
                  <a:rPr lang="en-US" dirty="0" smtClean="0">
                    <a:sym typeface="Symbol"/>
                  </a:rPr>
                  <a:t>’ je </a:t>
                </a:r>
                <a:r>
                  <a:rPr lang="en-US" dirty="0" err="1" smtClean="0">
                    <a:sym typeface="Symbol"/>
                  </a:rPr>
                  <a:t>derivace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variace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err="1" smtClean="0">
                    <a:sym typeface="Symbol"/>
                  </a:rPr>
                  <a:t>funkce</a:t>
                </a:r>
                <a:r>
                  <a:rPr lang="en-US" dirty="0" smtClean="0">
                    <a:sym typeface="Symbol"/>
                  </a:rPr>
                  <a:t> H(z))</a:t>
                </a:r>
                <a:endParaRPr lang="en-US" dirty="0"/>
              </a:p>
            </p:txBody>
          </p:sp>
        </mc:Choice>
        <mc:Fallback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53" y="3792604"/>
                <a:ext cx="11537576" cy="377989"/>
              </a:xfrm>
              <a:prstGeom prst="rect">
                <a:avLst/>
              </a:prstGeom>
              <a:blipFill rotWithShape="1">
                <a:blip r:embed="rId11"/>
                <a:stretch>
                  <a:fillRect l="-423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ovéPole 34"/>
              <p:cNvSpPr txBox="1"/>
              <p:nvPr/>
            </p:nvSpPr>
            <p:spPr>
              <a:xfrm>
                <a:off x="613054" y="4248251"/>
                <a:ext cx="3629199" cy="960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cs-CZ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′)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𝑑𝑧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54" y="4248251"/>
                <a:ext cx="3629199" cy="96077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1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8" name="Text Box 36"/>
          <p:cNvSpPr txBox="1"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Binding</a:t>
            </a:r>
            <a:r>
              <a:rPr lang="cs-CZ" sz="2400" b="1" dirty="0" smtClean="0"/>
              <a:t> </a:t>
            </a:r>
            <a:r>
              <a:rPr lang="en-US" sz="2400" b="1" dirty="0" smtClean="0"/>
              <a:t>D</a:t>
            </a:r>
            <a:r>
              <a:rPr lang="cs-CZ" sz="2400" b="1" dirty="0" smtClean="0"/>
              <a:t>.</a:t>
            </a:r>
            <a:r>
              <a:rPr lang="en-US" sz="2400" b="1" dirty="0" smtClean="0"/>
              <a:t>M</a:t>
            </a:r>
            <a:r>
              <a:rPr lang="cs-CZ" sz="2400" b="1" dirty="0" smtClean="0"/>
              <a:t>. </a:t>
            </a:r>
            <a:r>
              <a:rPr lang="en-US" sz="2400" b="1" dirty="0" smtClean="0"/>
              <a:t>An approximate analysis…</a:t>
            </a:r>
            <a:endParaRPr lang="cs-CZ" sz="2400" b="1" dirty="0">
              <a:sym typeface="Symbol" pitchFamily="18" charset="2"/>
            </a:endParaRPr>
          </a:p>
        </p:txBody>
      </p:sp>
      <p:grpSp>
        <p:nvGrpSpPr>
          <p:cNvPr id="22592" name="Skupina 22591"/>
          <p:cNvGrpSpPr/>
          <p:nvPr/>
        </p:nvGrpSpPr>
        <p:grpSpPr>
          <a:xfrm>
            <a:off x="756244" y="975566"/>
            <a:ext cx="2330823" cy="3747247"/>
            <a:chOff x="1129553" y="1801906"/>
            <a:chExt cx="2330823" cy="3747247"/>
          </a:xfrm>
        </p:grpSpPr>
        <p:sp>
          <p:nvSpPr>
            <p:cNvPr id="4" name="Obdélník 3"/>
            <p:cNvSpPr/>
            <p:nvPr/>
          </p:nvSpPr>
          <p:spPr>
            <a:xfrm>
              <a:off x="1156447" y="1927412"/>
              <a:ext cx="1855694" cy="18915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1873624" y="3818965"/>
              <a:ext cx="385482" cy="15508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1129553" y="1924331"/>
              <a:ext cx="762000" cy="3514164"/>
            </a:xfrm>
            <a:custGeom>
              <a:avLst/>
              <a:gdLst>
                <a:gd name="connsiteX0" fmla="*/ 0 w 744070"/>
                <a:gd name="connsiteY0" fmla="*/ 0 h 3514164"/>
                <a:gd name="connsiteX1" fmla="*/ 0 w 744070"/>
                <a:gd name="connsiteY1" fmla="*/ 1900517 h 3514164"/>
                <a:gd name="connsiteX2" fmla="*/ 744070 w 744070"/>
                <a:gd name="connsiteY2" fmla="*/ 1882588 h 3514164"/>
                <a:gd name="connsiteX3" fmla="*/ 708212 w 74407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44070 w 762000"/>
                <a:gd name="connsiteY2" fmla="*/ 1882588 h 3514164"/>
                <a:gd name="connsiteX3" fmla="*/ 762000 w 76200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61999 w 762000"/>
                <a:gd name="connsiteY2" fmla="*/ 1909482 h 3514164"/>
                <a:gd name="connsiteX3" fmla="*/ 762000 w 762000"/>
                <a:gd name="connsiteY3" fmla="*/ 3514164 h 351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3514164">
                  <a:moveTo>
                    <a:pt x="0" y="0"/>
                  </a:moveTo>
                  <a:lnTo>
                    <a:pt x="0" y="1900517"/>
                  </a:lnTo>
                  <a:lnTo>
                    <a:pt x="761999" y="1909482"/>
                  </a:lnTo>
                  <a:cubicBezTo>
                    <a:pt x="761999" y="2444376"/>
                    <a:pt x="762000" y="2979270"/>
                    <a:pt x="762000" y="351416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Volný tvar 7"/>
            <p:cNvSpPr/>
            <p:nvPr/>
          </p:nvSpPr>
          <p:spPr>
            <a:xfrm flipH="1">
              <a:off x="2259106" y="1927412"/>
              <a:ext cx="762000" cy="3514164"/>
            </a:xfrm>
            <a:custGeom>
              <a:avLst/>
              <a:gdLst>
                <a:gd name="connsiteX0" fmla="*/ 0 w 744070"/>
                <a:gd name="connsiteY0" fmla="*/ 0 h 3514164"/>
                <a:gd name="connsiteX1" fmla="*/ 0 w 744070"/>
                <a:gd name="connsiteY1" fmla="*/ 1900517 h 3514164"/>
                <a:gd name="connsiteX2" fmla="*/ 744070 w 744070"/>
                <a:gd name="connsiteY2" fmla="*/ 1882588 h 3514164"/>
                <a:gd name="connsiteX3" fmla="*/ 708212 w 74407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44070 w 762000"/>
                <a:gd name="connsiteY2" fmla="*/ 1882588 h 3514164"/>
                <a:gd name="connsiteX3" fmla="*/ 762000 w 762000"/>
                <a:gd name="connsiteY3" fmla="*/ 3514164 h 3514164"/>
                <a:gd name="connsiteX0" fmla="*/ 0 w 762000"/>
                <a:gd name="connsiteY0" fmla="*/ 0 h 3514164"/>
                <a:gd name="connsiteX1" fmla="*/ 0 w 762000"/>
                <a:gd name="connsiteY1" fmla="*/ 1900517 h 3514164"/>
                <a:gd name="connsiteX2" fmla="*/ 761999 w 762000"/>
                <a:gd name="connsiteY2" fmla="*/ 1909482 h 3514164"/>
                <a:gd name="connsiteX3" fmla="*/ 762000 w 762000"/>
                <a:gd name="connsiteY3" fmla="*/ 3514164 h 351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3514164">
                  <a:moveTo>
                    <a:pt x="0" y="0"/>
                  </a:moveTo>
                  <a:lnTo>
                    <a:pt x="0" y="1900517"/>
                  </a:lnTo>
                  <a:lnTo>
                    <a:pt x="761999" y="1909482"/>
                  </a:lnTo>
                  <a:cubicBezTo>
                    <a:pt x="761999" y="2444376"/>
                    <a:pt x="762000" y="2979270"/>
                    <a:pt x="762000" y="351416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Přímá spojnice 8"/>
            <p:cNvCxnSpPr/>
            <p:nvPr/>
          </p:nvCxnSpPr>
          <p:spPr>
            <a:xfrm flipV="1">
              <a:off x="2066365" y="1801906"/>
              <a:ext cx="17929" cy="3747247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Volný tvar 9"/>
            <p:cNvSpPr/>
            <p:nvPr/>
          </p:nvSpPr>
          <p:spPr>
            <a:xfrm>
              <a:off x="2268071" y="2492188"/>
              <a:ext cx="744070" cy="1335741"/>
            </a:xfrm>
            <a:custGeom>
              <a:avLst/>
              <a:gdLst>
                <a:gd name="connsiteX0" fmla="*/ 0 w 744070"/>
                <a:gd name="connsiteY0" fmla="*/ 1335741 h 1335741"/>
                <a:gd name="connsiteX1" fmla="*/ 35858 w 744070"/>
                <a:gd name="connsiteY1" fmla="*/ 1030941 h 1335741"/>
                <a:gd name="connsiteX2" fmla="*/ 170329 w 744070"/>
                <a:gd name="connsiteY2" fmla="*/ 699247 h 1335741"/>
                <a:gd name="connsiteX3" fmla="*/ 421341 w 744070"/>
                <a:gd name="connsiteY3" fmla="*/ 331694 h 1335741"/>
                <a:gd name="connsiteX4" fmla="*/ 744070 w 744070"/>
                <a:gd name="connsiteY4" fmla="*/ 0 h 133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70" h="1335741">
                  <a:moveTo>
                    <a:pt x="0" y="1335741"/>
                  </a:moveTo>
                  <a:lnTo>
                    <a:pt x="35858" y="1030941"/>
                  </a:lnTo>
                  <a:lnTo>
                    <a:pt x="170329" y="699247"/>
                  </a:lnTo>
                  <a:lnTo>
                    <a:pt x="421341" y="331694"/>
                  </a:lnTo>
                  <a:lnTo>
                    <a:pt x="744070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Volný tvar 11"/>
            <p:cNvSpPr/>
            <p:nvPr/>
          </p:nvSpPr>
          <p:spPr>
            <a:xfrm flipH="1">
              <a:off x="1129553" y="2545976"/>
              <a:ext cx="744070" cy="1335741"/>
            </a:xfrm>
            <a:custGeom>
              <a:avLst/>
              <a:gdLst>
                <a:gd name="connsiteX0" fmla="*/ 0 w 744070"/>
                <a:gd name="connsiteY0" fmla="*/ 1335741 h 1335741"/>
                <a:gd name="connsiteX1" fmla="*/ 35858 w 744070"/>
                <a:gd name="connsiteY1" fmla="*/ 1030941 h 1335741"/>
                <a:gd name="connsiteX2" fmla="*/ 170329 w 744070"/>
                <a:gd name="connsiteY2" fmla="*/ 699247 h 1335741"/>
                <a:gd name="connsiteX3" fmla="*/ 421341 w 744070"/>
                <a:gd name="connsiteY3" fmla="*/ 331694 h 1335741"/>
                <a:gd name="connsiteX4" fmla="*/ 744070 w 744070"/>
                <a:gd name="connsiteY4" fmla="*/ 0 h 133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70" h="1335741">
                  <a:moveTo>
                    <a:pt x="0" y="1335741"/>
                  </a:moveTo>
                  <a:lnTo>
                    <a:pt x="35858" y="1030941"/>
                  </a:lnTo>
                  <a:lnTo>
                    <a:pt x="170329" y="699247"/>
                  </a:lnTo>
                  <a:lnTo>
                    <a:pt x="421341" y="331694"/>
                  </a:lnTo>
                  <a:lnTo>
                    <a:pt x="744070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ál 10"/>
            <p:cNvSpPr/>
            <p:nvPr/>
          </p:nvSpPr>
          <p:spPr>
            <a:xfrm>
              <a:off x="2023334" y="3738282"/>
              <a:ext cx="121919" cy="1255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Přímá spojnice se šipkou 13"/>
            <p:cNvCxnSpPr/>
            <p:nvPr/>
          </p:nvCxnSpPr>
          <p:spPr>
            <a:xfrm>
              <a:off x="2127398" y="3800810"/>
              <a:ext cx="1332978" cy="363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>
              <a:stCxn id="11" idx="4"/>
            </p:cNvCxnSpPr>
            <p:nvPr/>
          </p:nvCxnSpPr>
          <p:spPr>
            <a:xfrm>
              <a:off x="2084294" y="3863787"/>
              <a:ext cx="0" cy="8964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/>
            <p:nvPr/>
          </p:nvCxnSpPr>
          <p:spPr>
            <a:xfrm>
              <a:off x="2084294" y="2169460"/>
              <a:ext cx="92784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 flipH="1" flipV="1">
              <a:off x="3155576" y="2492188"/>
              <a:ext cx="17930" cy="1335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2339788" y="1984794"/>
              <a:ext cx="5049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</a:t>
              </a:r>
              <a:r>
                <a:rPr lang="cs-CZ" baseline="-25000" dirty="0" smtClean="0"/>
                <a:t>1</a:t>
              </a:r>
              <a:endParaRPr lang="en-US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023335" y="4105835"/>
              <a:ext cx="316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z</a:t>
              </a:r>
              <a:endParaRPr lang="en-US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548217" y="3505200"/>
              <a:ext cx="245670" cy="376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y</a:t>
              </a:r>
              <a:endParaRPr lang="en-US" dirty="0"/>
            </a:p>
          </p:txBody>
        </p:sp>
        <p:cxnSp>
          <p:nvCxnSpPr>
            <p:cNvPr id="30" name="Přímá spojnice se šipkou 29"/>
            <p:cNvCxnSpPr/>
            <p:nvPr/>
          </p:nvCxnSpPr>
          <p:spPr>
            <a:xfrm>
              <a:off x="2066365" y="2873188"/>
              <a:ext cx="60468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2038162" y="2521785"/>
              <a:ext cx="767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H(z)</a:t>
              </a:r>
              <a:endParaRPr lang="en-US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2734235" y="1677289"/>
            <a:ext cx="36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l</a:t>
            </a:r>
            <a:r>
              <a:rPr lang="cs-CZ" baseline="-25000" dirty="0" err="1" smtClean="0"/>
              <a:t>v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ovéPole 19"/>
              <p:cNvSpPr txBox="1"/>
              <p:nvPr/>
            </p:nvSpPr>
            <p:spPr>
              <a:xfrm>
                <a:off x="4437225" y="2485227"/>
                <a:ext cx="5107809" cy="768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𝑑𝐻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𝑑𝑛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225" y="2485227"/>
                <a:ext cx="5107809" cy="7688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ovéPole 43"/>
              <p:cNvSpPr txBox="1"/>
              <p:nvPr/>
            </p:nvSpPr>
            <p:spPr>
              <a:xfrm>
                <a:off x="3731258" y="810074"/>
                <a:ext cx="1565172" cy="71468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58" y="810074"/>
                <a:ext cx="1565172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3541059" y="1861955"/>
            <a:ext cx="826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Dosazením za funkci f(H,H</a:t>
            </a:r>
            <a:r>
              <a:rPr lang="en-US" dirty="0" smtClean="0"/>
              <a:t>’)  z</a:t>
            </a:r>
            <a:r>
              <a:rPr lang="cs-CZ" dirty="0" err="1" smtClean="0"/>
              <a:t>ískáme</a:t>
            </a:r>
            <a:r>
              <a:rPr lang="cs-CZ" dirty="0" smtClean="0"/>
              <a:t> diferenciální rovnici profilu H(z)</a:t>
            </a:r>
            <a:endParaRPr lang="en-US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621741" y="3576918"/>
            <a:ext cx="827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</a:t>
            </a:r>
            <a:r>
              <a:rPr lang="cs-CZ" dirty="0" err="1" smtClean="0"/>
              <a:t>ší</a:t>
            </a:r>
            <a:r>
              <a:rPr lang="cs-CZ" dirty="0" smtClean="0"/>
              <a:t> analýza pak dopočítává rozměr víru a maximální rychlost elongace…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56244" y="5065059"/>
            <a:ext cx="1049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Analogickým postupem je posléze řešen i případ s osovou symetrií (kruhová tryska)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10309</TotalTime>
  <Words>8345</Words>
  <Application>Microsoft Office PowerPoint</Application>
  <PresentationFormat>Vlastní</PresentationFormat>
  <Paragraphs>467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Rudolf Žitný</dc:creator>
  <cp:lastModifiedBy>Ruda</cp:lastModifiedBy>
  <cp:revision>459</cp:revision>
  <cp:lastPrinted>2014-09-15T12:24:36Z</cp:lastPrinted>
  <dcterms:created xsi:type="dcterms:W3CDTF">2014-06-27T08:57:24Z</dcterms:created>
  <dcterms:modified xsi:type="dcterms:W3CDTF">2014-09-28T21:57:34Z</dcterms:modified>
</cp:coreProperties>
</file>